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bookmarkIdSeed="3">
  <p:sldMasterIdLst>
    <p:sldMasterId id="2147483648" r:id="rId1"/>
  </p:sldMasterIdLst>
  <p:notesMasterIdLst>
    <p:notesMasterId r:id="rId9"/>
  </p:notesMasterIdLst>
  <p:sldIdLst>
    <p:sldId id="1659" r:id="rId2"/>
    <p:sldId id="1665" r:id="rId3"/>
    <p:sldId id="1660" r:id="rId4"/>
    <p:sldId id="1667" r:id="rId5"/>
    <p:sldId id="1664" r:id="rId6"/>
    <p:sldId id="1661" r:id="rId7"/>
    <p:sldId id="1666" r:id="rId8"/>
  </p:sldIdLst>
  <p:sldSz cx="12192000" cy="6858000"/>
  <p:notesSz cx="6797675" cy="9926638"/>
  <p:embeddedFontLst>
    <p:embeddedFont>
      <p:font typeface="Barlow" panose="00000500000000000000" pitchFamily="2" charset="-18"/>
      <p:regular r:id="rId10"/>
      <p:bold r:id="rId11"/>
      <p:italic r:id="rId12"/>
      <p:boldItalic r:id="rId13"/>
    </p:embeddedFont>
    <p:embeddedFont>
      <p:font typeface="Barlow bold" panose="00000800000000000000" charset="-18"/>
      <p:bold r:id="rId14"/>
    </p:embeddedFont>
    <p:embeddedFont>
      <p:font typeface="Montserrat" panose="00000500000000000000" pitchFamily="2" charset="-18"/>
      <p:regular r:id="rId15"/>
      <p:bold r:id="rId16"/>
      <p:italic r:id="rId17"/>
      <p:boldItalic r:id="rId18"/>
    </p:embeddedFont>
    <p:embeddedFont>
      <p:font typeface="Montserrat Light" panose="00000400000000000000" pitchFamily="2" charset="-18"/>
      <p:regular r:id="rId19"/>
      <p:italic r:id="rId20"/>
    </p:embeddedFont>
  </p:embeddedFontLst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686299-01CD-4544-81AD-A329D26A02BC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5CB1F61-36A8-4698-A38A-7ED60F52E292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1" dirty="0"/>
            <a:t>Prioritizace opatření</a:t>
          </a:r>
          <a:endParaRPr lang="cs-CZ" dirty="0"/>
        </a:p>
      </dgm:t>
    </dgm:pt>
    <dgm:pt modelId="{71584B33-85BB-4495-83BB-A802BF50EED6}" type="parTrans" cxnId="{E25F754D-132A-4131-A7EB-1418E441F620}">
      <dgm:prSet/>
      <dgm:spPr/>
      <dgm:t>
        <a:bodyPr/>
        <a:lstStyle/>
        <a:p>
          <a:endParaRPr lang="cs-CZ"/>
        </a:p>
      </dgm:t>
    </dgm:pt>
    <dgm:pt modelId="{475748B5-B30B-48A1-B83C-47FDF9DE8557}" type="sibTrans" cxnId="{E25F754D-132A-4131-A7EB-1418E441F620}">
      <dgm:prSet/>
      <dgm:spPr/>
      <dgm:t>
        <a:bodyPr/>
        <a:lstStyle/>
        <a:p>
          <a:endParaRPr lang="cs-CZ"/>
        </a:p>
      </dgm:t>
    </dgm:pt>
    <dgm:pt modelId="{F71D4CF3-7032-4E65-AAC5-60B7A42C59F6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1" dirty="0"/>
            <a:t>Částečná charakterizace </a:t>
          </a:r>
          <a:endParaRPr lang="cs-CZ" dirty="0"/>
        </a:p>
      </dgm:t>
    </dgm:pt>
    <dgm:pt modelId="{18C23782-9108-4B19-9192-58AFA255F7ED}" type="parTrans" cxnId="{922CD96A-1296-4629-8D07-3DA7E779ED12}">
      <dgm:prSet/>
      <dgm:spPr/>
      <dgm:t>
        <a:bodyPr/>
        <a:lstStyle/>
        <a:p>
          <a:endParaRPr lang="cs-CZ"/>
        </a:p>
      </dgm:t>
    </dgm:pt>
    <dgm:pt modelId="{8461D876-8D3A-4307-A5A9-5C5AD9050D65}" type="sibTrans" cxnId="{922CD96A-1296-4629-8D07-3DA7E779ED12}">
      <dgm:prSet/>
      <dgm:spPr/>
      <dgm:t>
        <a:bodyPr/>
        <a:lstStyle/>
        <a:p>
          <a:endParaRPr lang="cs-CZ"/>
        </a:p>
      </dgm:t>
    </dgm:pt>
    <dgm:pt modelId="{AB52918B-C5FC-4C54-977D-6E03E6BA598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1"/>
            <a:t>Úplná charakterizace opatření </a:t>
          </a:r>
          <a:endParaRPr lang="cs-CZ"/>
        </a:p>
      </dgm:t>
    </dgm:pt>
    <dgm:pt modelId="{71D26D02-C09B-4928-9037-FF99D7BB3A4A}" type="parTrans" cxnId="{E150DE31-4032-4C36-BD9A-B7BF0F3008BA}">
      <dgm:prSet/>
      <dgm:spPr/>
      <dgm:t>
        <a:bodyPr/>
        <a:lstStyle/>
        <a:p>
          <a:endParaRPr lang="cs-CZ"/>
        </a:p>
      </dgm:t>
    </dgm:pt>
    <dgm:pt modelId="{436143DF-E1E6-4BE5-8EE8-A9C83F0523DC}" type="sibTrans" cxnId="{E150DE31-4032-4C36-BD9A-B7BF0F3008BA}">
      <dgm:prSet/>
      <dgm:spPr/>
      <dgm:t>
        <a:bodyPr/>
        <a:lstStyle/>
        <a:p>
          <a:endParaRPr lang="cs-CZ"/>
        </a:p>
      </dgm:t>
    </dgm:pt>
    <dgm:pt modelId="{CD5D0252-14B6-49FB-B0BF-A5CF61637C00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cs-CZ" b="1"/>
            <a:t>DLV3</a:t>
          </a:r>
          <a:endParaRPr lang="cs-CZ"/>
        </a:p>
      </dgm:t>
    </dgm:pt>
    <dgm:pt modelId="{5D9B4D98-5D21-4871-B30C-8321C0EA1E6C}" type="parTrans" cxnId="{718624A1-6ECD-4792-A272-F121EF4984D3}">
      <dgm:prSet/>
      <dgm:spPr/>
      <dgm:t>
        <a:bodyPr/>
        <a:lstStyle/>
        <a:p>
          <a:endParaRPr lang="cs-CZ"/>
        </a:p>
      </dgm:t>
    </dgm:pt>
    <dgm:pt modelId="{D8B86692-344E-4065-A3B4-646F69797F8F}" type="sibTrans" cxnId="{718624A1-6ECD-4792-A272-F121EF4984D3}">
      <dgm:prSet/>
      <dgm:spPr/>
      <dgm:t>
        <a:bodyPr/>
        <a:lstStyle/>
        <a:p>
          <a:endParaRPr lang="cs-CZ"/>
        </a:p>
      </dgm:t>
    </dgm:pt>
    <dgm:pt modelId="{3834FFC7-62BE-47B4-93A8-8538C09A0642}" type="pres">
      <dgm:prSet presAssocID="{E7686299-01CD-4544-81AD-A329D26A02BC}" presName="Name0" presStyleCnt="0">
        <dgm:presLayoutVars>
          <dgm:dir/>
          <dgm:animLvl val="lvl"/>
          <dgm:resizeHandles val="exact"/>
        </dgm:presLayoutVars>
      </dgm:prSet>
      <dgm:spPr/>
    </dgm:pt>
    <dgm:pt modelId="{C8A9742B-9347-4835-8B9A-326BF73FFC4F}" type="pres">
      <dgm:prSet presAssocID="{05CB1F61-36A8-4698-A38A-7ED60F52E29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D727170-F44D-4B7D-BDEE-90FE5E01A2D3}" type="pres">
      <dgm:prSet presAssocID="{475748B5-B30B-48A1-B83C-47FDF9DE8557}" presName="parTxOnlySpace" presStyleCnt="0"/>
      <dgm:spPr/>
    </dgm:pt>
    <dgm:pt modelId="{CC59464E-C1D2-4B14-A61B-DDEE0460495D}" type="pres">
      <dgm:prSet presAssocID="{F71D4CF3-7032-4E65-AAC5-60B7A42C59F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1F7A5BA-0F67-48DC-BC95-7AFCD5C7649A}" type="pres">
      <dgm:prSet presAssocID="{8461D876-8D3A-4307-A5A9-5C5AD9050D65}" presName="parTxOnlySpace" presStyleCnt="0"/>
      <dgm:spPr/>
    </dgm:pt>
    <dgm:pt modelId="{956EB3D4-803A-46D9-9924-3F59B17E5083}" type="pres">
      <dgm:prSet presAssocID="{AB52918B-C5FC-4C54-977D-6E03E6BA598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A4376B0-C41A-4C7E-80CB-9DE1B5611726}" type="pres">
      <dgm:prSet presAssocID="{436143DF-E1E6-4BE5-8EE8-A9C83F0523DC}" presName="parTxOnlySpace" presStyleCnt="0"/>
      <dgm:spPr/>
    </dgm:pt>
    <dgm:pt modelId="{C23C9A32-9B74-4BF0-A135-DDF138865B34}" type="pres">
      <dgm:prSet presAssocID="{CD5D0252-14B6-49FB-B0BF-A5CF61637C00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1942201-4BB3-40C9-91A4-C610C8D2660B}" type="presOf" srcId="{AB52918B-C5FC-4C54-977D-6E03E6BA598C}" destId="{956EB3D4-803A-46D9-9924-3F59B17E5083}" srcOrd="0" destOrd="0" presId="urn:microsoft.com/office/officeart/2005/8/layout/chevron1"/>
    <dgm:cxn modelId="{E150DE31-4032-4C36-BD9A-B7BF0F3008BA}" srcId="{E7686299-01CD-4544-81AD-A329D26A02BC}" destId="{AB52918B-C5FC-4C54-977D-6E03E6BA598C}" srcOrd="2" destOrd="0" parTransId="{71D26D02-C09B-4928-9037-FF99D7BB3A4A}" sibTransId="{436143DF-E1E6-4BE5-8EE8-A9C83F0523DC}"/>
    <dgm:cxn modelId="{922CD96A-1296-4629-8D07-3DA7E779ED12}" srcId="{E7686299-01CD-4544-81AD-A329D26A02BC}" destId="{F71D4CF3-7032-4E65-AAC5-60B7A42C59F6}" srcOrd="1" destOrd="0" parTransId="{18C23782-9108-4B19-9192-58AFA255F7ED}" sibTransId="{8461D876-8D3A-4307-A5A9-5C5AD9050D65}"/>
    <dgm:cxn modelId="{E25F754D-132A-4131-A7EB-1418E441F620}" srcId="{E7686299-01CD-4544-81AD-A329D26A02BC}" destId="{05CB1F61-36A8-4698-A38A-7ED60F52E292}" srcOrd="0" destOrd="0" parTransId="{71584B33-85BB-4495-83BB-A802BF50EED6}" sibTransId="{475748B5-B30B-48A1-B83C-47FDF9DE8557}"/>
    <dgm:cxn modelId="{31366B4F-D4CD-42E7-8BF2-5E677E7C4D3F}" type="presOf" srcId="{CD5D0252-14B6-49FB-B0BF-A5CF61637C00}" destId="{C23C9A32-9B74-4BF0-A135-DDF138865B34}" srcOrd="0" destOrd="0" presId="urn:microsoft.com/office/officeart/2005/8/layout/chevron1"/>
    <dgm:cxn modelId="{F8373786-07C0-4B04-9D4B-670996E4357D}" type="presOf" srcId="{E7686299-01CD-4544-81AD-A329D26A02BC}" destId="{3834FFC7-62BE-47B4-93A8-8538C09A0642}" srcOrd="0" destOrd="0" presId="urn:microsoft.com/office/officeart/2005/8/layout/chevron1"/>
    <dgm:cxn modelId="{B56E5D8F-C95F-4777-8F6E-F0D0FBBBAC6A}" type="presOf" srcId="{F71D4CF3-7032-4E65-AAC5-60B7A42C59F6}" destId="{CC59464E-C1D2-4B14-A61B-DDEE0460495D}" srcOrd="0" destOrd="0" presId="urn:microsoft.com/office/officeart/2005/8/layout/chevron1"/>
    <dgm:cxn modelId="{718624A1-6ECD-4792-A272-F121EF4984D3}" srcId="{E7686299-01CD-4544-81AD-A329D26A02BC}" destId="{CD5D0252-14B6-49FB-B0BF-A5CF61637C00}" srcOrd="3" destOrd="0" parTransId="{5D9B4D98-5D21-4871-B30C-8321C0EA1E6C}" sibTransId="{D8B86692-344E-4065-A3B4-646F69797F8F}"/>
    <dgm:cxn modelId="{FC2F49BB-C0B0-4C13-BD36-596C0C458D4A}" type="presOf" srcId="{05CB1F61-36A8-4698-A38A-7ED60F52E292}" destId="{C8A9742B-9347-4835-8B9A-326BF73FFC4F}" srcOrd="0" destOrd="0" presId="urn:microsoft.com/office/officeart/2005/8/layout/chevron1"/>
    <dgm:cxn modelId="{CA17FE0B-FE32-44CF-84C9-B53F637B2CF5}" type="presParOf" srcId="{3834FFC7-62BE-47B4-93A8-8538C09A0642}" destId="{C8A9742B-9347-4835-8B9A-326BF73FFC4F}" srcOrd="0" destOrd="0" presId="urn:microsoft.com/office/officeart/2005/8/layout/chevron1"/>
    <dgm:cxn modelId="{C3EAC5F1-E413-4DA5-A7E8-801CB5C300D2}" type="presParOf" srcId="{3834FFC7-62BE-47B4-93A8-8538C09A0642}" destId="{DD727170-F44D-4B7D-BDEE-90FE5E01A2D3}" srcOrd="1" destOrd="0" presId="urn:microsoft.com/office/officeart/2005/8/layout/chevron1"/>
    <dgm:cxn modelId="{836C6AA3-BD7B-45FE-88FC-A895CA30D6C0}" type="presParOf" srcId="{3834FFC7-62BE-47B4-93A8-8538C09A0642}" destId="{CC59464E-C1D2-4B14-A61B-DDEE0460495D}" srcOrd="2" destOrd="0" presId="urn:microsoft.com/office/officeart/2005/8/layout/chevron1"/>
    <dgm:cxn modelId="{A0BC6168-DD69-4E5A-99CE-79F962CE8003}" type="presParOf" srcId="{3834FFC7-62BE-47B4-93A8-8538C09A0642}" destId="{51F7A5BA-0F67-48DC-BC95-7AFCD5C7649A}" srcOrd="3" destOrd="0" presId="urn:microsoft.com/office/officeart/2005/8/layout/chevron1"/>
    <dgm:cxn modelId="{8846C78C-5235-4CE1-827B-9852561F75C2}" type="presParOf" srcId="{3834FFC7-62BE-47B4-93A8-8538C09A0642}" destId="{956EB3D4-803A-46D9-9924-3F59B17E5083}" srcOrd="4" destOrd="0" presId="urn:microsoft.com/office/officeart/2005/8/layout/chevron1"/>
    <dgm:cxn modelId="{FB1DC8FA-BAA4-4105-8442-05A78F626299}" type="presParOf" srcId="{3834FFC7-62BE-47B4-93A8-8538C09A0642}" destId="{DA4376B0-C41A-4C7E-80CB-9DE1B5611726}" srcOrd="5" destOrd="0" presId="urn:microsoft.com/office/officeart/2005/8/layout/chevron1"/>
    <dgm:cxn modelId="{68C94298-3371-46DD-9E1B-87DF09F74669}" type="presParOf" srcId="{3834FFC7-62BE-47B4-93A8-8538C09A0642}" destId="{C23C9A32-9B74-4BF0-A135-DDF138865B3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A9742B-9347-4835-8B9A-326BF73FFC4F}">
      <dsp:nvSpPr>
        <dsp:cNvPr id="0" name=""/>
        <dsp:cNvSpPr/>
      </dsp:nvSpPr>
      <dsp:spPr>
        <a:xfrm>
          <a:off x="5076" y="199874"/>
          <a:ext cx="2955186" cy="1182074"/>
        </a:xfrm>
        <a:prstGeom prst="chevron">
          <a:avLst/>
        </a:prstGeom>
        <a:gradFill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/>
            <a:t>Prioritizace opatření</a:t>
          </a:r>
          <a:endParaRPr lang="cs-CZ" sz="1900" kern="1200" dirty="0"/>
        </a:p>
      </dsp:txBody>
      <dsp:txXfrm>
        <a:off x="596113" y="199874"/>
        <a:ext cx="1773112" cy="1182074"/>
      </dsp:txXfrm>
    </dsp:sp>
    <dsp:sp modelId="{CC59464E-C1D2-4B14-A61B-DDEE0460495D}">
      <dsp:nvSpPr>
        <dsp:cNvPr id="0" name=""/>
        <dsp:cNvSpPr/>
      </dsp:nvSpPr>
      <dsp:spPr>
        <a:xfrm>
          <a:off x="2664744" y="199874"/>
          <a:ext cx="2955186" cy="1182074"/>
        </a:xfrm>
        <a:prstGeom prst="chevron">
          <a:avLst/>
        </a:prstGeom>
        <a:gradFill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/>
            <a:t>Částečná charakterizace </a:t>
          </a:r>
          <a:endParaRPr lang="cs-CZ" sz="1900" kern="1200" dirty="0"/>
        </a:p>
      </dsp:txBody>
      <dsp:txXfrm>
        <a:off x="3255781" y="199874"/>
        <a:ext cx="1773112" cy="1182074"/>
      </dsp:txXfrm>
    </dsp:sp>
    <dsp:sp modelId="{956EB3D4-803A-46D9-9924-3F59B17E5083}">
      <dsp:nvSpPr>
        <dsp:cNvPr id="0" name=""/>
        <dsp:cNvSpPr/>
      </dsp:nvSpPr>
      <dsp:spPr>
        <a:xfrm>
          <a:off x="5324413" y="199874"/>
          <a:ext cx="2955186" cy="1182074"/>
        </a:xfrm>
        <a:prstGeom prst="chevron">
          <a:avLst/>
        </a:prstGeom>
        <a:gradFill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/>
            <a:t>Úplná charakterizace opatření </a:t>
          </a:r>
          <a:endParaRPr lang="cs-CZ" sz="1900" kern="1200"/>
        </a:p>
      </dsp:txBody>
      <dsp:txXfrm>
        <a:off x="5915450" y="199874"/>
        <a:ext cx="1773112" cy="1182074"/>
      </dsp:txXfrm>
    </dsp:sp>
    <dsp:sp modelId="{C23C9A32-9B74-4BF0-A135-DDF138865B34}">
      <dsp:nvSpPr>
        <dsp:cNvPr id="0" name=""/>
        <dsp:cNvSpPr/>
      </dsp:nvSpPr>
      <dsp:spPr>
        <a:xfrm>
          <a:off x="7984081" y="199874"/>
          <a:ext cx="2955186" cy="1182074"/>
        </a:xfrm>
        <a:prstGeom prst="chevron">
          <a:avLst/>
        </a:prstGeom>
        <a:gradFill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010" tIns="25337" rIns="25337" bIns="25337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/>
            <a:t>DLV3</a:t>
          </a:r>
          <a:endParaRPr lang="cs-CZ" sz="1900" kern="1200"/>
        </a:p>
      </dsp:txBody>
      <dsp:txXfrm>
        <a:off x="8575118" y="199874"/>
        <a:ext cx="1773112" cy="1182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E2652C0-9A4D-4696-9B4A-9B6E934BC007}" type="datetimeFigureOut">
              <a:rPr lang="cs-CZ"/>
              <a:t>28.05.2025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0A4EF8-F87A-4A44-B55E-31FF150989C7}" type="slidenum">
              <a:rPr lang="cs-CZ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0A4EF8-F87A-4A44-B55E-31FF150989C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1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Úvodní sníme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Nadpis a svislý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Svislý nadpis a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elemen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52216"/>
            <a:ext cx="8541774" cy="639972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topic</a:t>
            </a:r>
            <a:endParaRPr lang="es-ES" dirty="0"/>
          </a:p>
        </p:txBody>
      </p:sp>
      <p:grpSp>
        <p:nvGrpSpPr>
          <p:cNvPr id="11" name="Agrupar 10"/>
          <p:cNvGrpSpPr/>
          <p:nvPr userDrawn="1"/>
        </p:nvGrpSpPr>
        <p:grpSpPr>
          <a:xfrm>
            <a:off x="838200" y="992188"/>
            <a:ext cx="10515600" cy="37585"/>
            <a:chOff x="838200" y="1690688"/>
            <a:chExt cx="11237844" cy="108295"/>
          </a:xfrm>
        </p:grpSpPr>
        <p:sp>
          <p:nvSpPr>
            <p:cNvPr id="8" name="Rectángulo 7"/>
            <p:cNvSpPr/>
            <p:nvPr userDrawn="1"/>
          </p:nvSpPr>
          <p:spPr>
            <a:xfrm>
              <a:off x="838200" y="1690688"/>
              <a:ext cx="3624470" cy="108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9" name="Rectángulo 8"/>
            <p:cNvSpPr/>
            <p:nvPr userDrawn="1"/>
          </p:nvSpPr>
          <p:spPr>
            <a:xfrm>
              <a:off x="4644887" y="1690688"/>
              <a:ext cx="3624470" cy="1082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" name="Rectángulo 9"/>
            <p:cNvSpPr/>
            <p:nvPr userDrawn="1"/>
          </p:nvSpPr>
          <p:spPr>
            <a:xfrm>
              <a:off x="8451574" y="1690688"/>
              <a:ext cx="3624470" cy="10829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129" y="352214"/>
            <a:ext cx="1758167" cy="639973"/>
          </a:xfrm>
          <a:prstGeom prst="rect">
            <a:avLst/>
          </a:prstGeom>
        </p:spPr>
      </p:pic>
      <p:sp>
        <p:nvSpPr>
          <p:cNvPr id="29" name="Marcador de número de diapositiva 4">
            <a:extLst>
              <a:ext uri="{FF2B5EF4-FFF2-40B4-BE49-F238E27FC236}">
                <a16:creationId xmlns:a16="http://schemas.microsoft.com/office/drawing/2014/main" id="{B0ACDC50-F0FA-687F-6BB9-37BB4BDAC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99640" y="6304429"/>
            <a:ext cx="792718" cy="365126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23219F32-25A7-334E-B133-72D3B04B795D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F68BF54-76B7-35EB-CA0F-7017A9A612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095555"/>
            <a:ext cx="10515600" cy="50075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Lorem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ipsum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dolor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sit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amet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,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consectetur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adipiscing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elit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, sed do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eiusmod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tempor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incididunt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ut labore et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dolore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magna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aliqua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. Ut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enim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ad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minim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veniam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, quis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nostrud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exercitation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ullamco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laboris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nisi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ut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aliquip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ex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ea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commodo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consequat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.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Duis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aute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irure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dolor in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reprehenderit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in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voluptate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velit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esse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cillum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dolore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eu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fugiat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nulla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pariatur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.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Excepteur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sint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occaecat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cupidatat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non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proident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, sunt in culpa qui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officia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deserunt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mollit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anim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id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est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 </a:t>
            </a:r>
            <a:r>
              <a:rPr lang="es-ES" sz="2000" b="0" i="0" u="none" strike="noStrike" err="1">
                <a:solidFill>
                  <a:schemeClr val="accent1"/>
                </a:solidFill>
                <a:effectLst/>
                <a:latin typeface="Montserrat Light" pitchFamily="2" charset="77"/>
              </a:rPr>
              <a:t>laborum</a:t>
            </a:r>
            <a:r>
              <a:rPr lang="es-ES" sz="2000" b="0" i="0" u="none" strike="noStrike">
                <a:solidFill>
                  <a:schemeClr val="accent1"/>
                </a:solidFill>
                <a:effectLst/>
                <a:latin typeface="Montserrat Light" pitchFamily="2" charset="77"/>
              </a:rPr>
              <a:t>.</a:t>
            </a:r>
            <a:endParaRPr lang="es-ES_tradnl"/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B4D8DF19-7EAC-3E4B-9001-13631526F960}"/>
              </a:ext>
            </a:extLst>
          </p:cNvPr>
          <p:cNvGrpSpPr/>
          <p:nvPr userDrawn="1"/>
        </p:nvGrpSpPr>
        <p:grpSpPr>
          <a:xfrm>
            <a:off x="838199" y="6468200"/>
            <a:ext cx="10515600" cy="45719"/>
            <a:chOff x="838199" y="6468200"/>
            <a:chExt cx="10515600" cy="45719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160559EF-8F0E-96F4-6EE7-6BC16580B121}"/>
                </a:ext>
              </a:extLst>
            </p:cNvPr>
            <p:cNvSpPr/>
            <p:nvPr userDrawn="1"/>
          </p:nvSpPr>
          <p:spPr>
            <a:xfrm>
              <a:off x="838199" y="6468200"/>
              <a:ext cx="4861441" cy="45719"/>
            </a:xfrm>
            <a:prstGeom prst="rect">
              <a:avLst/>
            </a:prstGeom>
            <a:solidFill>
              <a:srgbClr val="3663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090CBD8D-94E6-D478-1798-48CAEE38CCE8}"/>
                </a:ext>
              </a:extLst>
            </p:cNvPr>
            <p:cNvSpPr/>
            <p:nvPr userDrawn="1"/>
          </p:nvSpPr>
          <p:spPr>
            <a:xfrm>
              <a:off x="6492358" y="6468200"/>
              <a:ext cx="4861441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7147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Záhlaví oddíl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va obsah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Porovnání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Obsah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Obrázek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cs-CZ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648C0C-CF60-484B-9E49-472574E04F8D}" type="datetimeFigureOut">
              <a:rPr lang="cs-CZ"/>
              <a:t>28.05.2025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D283F-C280-9DC2-7944-2DF395600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7E68EF32-0B0F-C81E-F1E0-9322F3DBC981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Harmonogram projektu TSI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CC3C3328-2D24-F3DC-231D-FD6052F5A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Content Placeholder 4">
            <a:extLst>
              <a:ext uri="{FF2B5EF4-FFF2-40B4-BE49-F238E27FC236}">
                <a16:creationId xmlns:a16="http://schemas.microsoft.com/office/drawing/2014/main" id="{9E96C9B1-B619-4DFF-0446-DFB74FCDB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669218"/>
              </p:ext>
            </p:extLst>
          </p:nvPr>
        </p:nvGraphicFramePr>
        <p:xfrm>
          <a:off x="953158" y="1604074"/>
          <a:ext cx="10285683" cy="3649851"/>
        </p:xfrm>
        <a:graphic>
          <a:graphicData uri="http://schemas.openxmlformats.org/drawingml/2006/table">
            <a:tbl>
              <a:tblPr firstRow="1" firstCol="1" bandRow="1"/>
              <a:tblGrid>
                <a:gridCol w="2662299">
                  <a:extLst>
                    <a:ext uri="{9D8B030D-6E8A-4147-A177-3AD203B41FA5}">
                      <a16:colId xmlns:a16="http://schemas.microsoft.com/office/drawing/2014/main" val="2567000729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991819051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55928024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71073510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620015222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3248764724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746420553"/>
                    </a:ext>
                  </a:extLst>
                </a:gridCol>
                <a:gridCol w="195240">
                  <a:extLst>
                    <a:ext uri="{9D8B030D-6E8A-4147-A177-3AD203B41FA5}">
                      <a16:colId xmlns:a16="http://schemas.microsoft.com/office/drawing/2014/main" val="917196187"/>
                    </a:ext>
                  </a:extLst>
                </a:gridCol>
                <a:gridCol w="315856">
                  <a:extLst>
                    <a:ext uri="{9D8B030D-6E8A-4147-A177-3AD203B41FA5}">
                      <a16:colId xmlns:a16="http://schemas.microsoft.com/office/drawing/2014/main" val="2202492510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302526022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09013526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3797904587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48695986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652976533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516120503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9312116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30802790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914762417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031160806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3262860630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4859662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463413812"/>
                    </a:ext>
                  </a:extLst>
                </a:gridCol>
                <a:gridCol w="212519">
                  <a:extLst>
                    <a:ext uri="{9D8B030D-6E8A-4147-A177-3AD203B41FA5}">
                      <a16:colId xmlns:a16="http://schemas.microsoft.com/office/drawing/2014/main" val="383994489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937832595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300613108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283153646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416219937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1984922069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925573958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2563880753"/>
                    </a:ext>
                  </a:extLst>
                </a:gridCol>
                <a:gridCol w="255547">
                  <a:extLst>
                    <a:ext uri="{9D8B030D-6E8A-4147-A177-3AD203B41FA5}">
                      <a16:colId xmlns:a16="http://schemas.microsoft.com/office/drawing/2014/main" val="3484858653"/>
                    </a:ext>
                  </a:extLst>
                </a:gridCol>
              </a:tblGrid>
              <a:tr h="469262">
                <a:tc row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noProof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Times New Roman" panose="02020603050405020304" pitchFamily="18" charset="0"/>
                          <a:cs typeface="Calibri Light"/>
                        </a:rPr>
                        <a:t>Deliverables</a:t>
                      </a:r>
                      <a:endParaRPr lang="en-GB" sz="1200" noProof="0">
                        <a:effectLst/>
                        <a:latin typeface="Montserrat"/>
                        <a:ea typeface="Calibri" panose="020F0502020204030204" pitchFamily="34" charset="0"/>
                        <a:cs typeface="Calibri Light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0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000" b="1" noProof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Month</a:t>
                      </a:r>
                      <a:endParaRPr lang="en-GB" sz="1000" noProof="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noFill/>
                    </a:lnT>
                    <a:lnB w="12700">
                      <a:solidFill>
                        <a:srgbClr val="0070C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533" marR="43533" marT="0" marB="0" anchor="ctr">
                    <a:lnL w="12700">
                      <a:solidFill>
                        <a:srgbClr val="0070C0"/>
                      </a:solidFill>
                    </a:lnL>
                    <a:lnR w="12700">
                      <a:solidFill>
                        <a:srgbClr val="0070C0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0070C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533" marR="43533" marT="0" marB="0" anchor="ctr">
                    <a:lnL w="12700">
                      <a:solidFill>
                        <a:srgbClr val="0070C0"/>
                      </a:solidFill>
                    </a:lnL>
                    <a:lnR w="12700">
                      <a:solidFill>
                        <a:srgbClr val="0070C0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0070C0"/>
                      </a:solidFill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970642"/>
                  </a:ext>
                </a:extLst>
              </a:tr>
              <a:tr h="449593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JUN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0070C0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JUL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AUG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SEPT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OCT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NOV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DEC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JAN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FEB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MAR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APR</a:t>
                      </a:r>
                      <a:endParaRPr lang="en-US" sz="1200">
                        <a:solidFill>
                          <a:schemeClr val="tx1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2F5496"/>
                      </a:solidFill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NL" sz="1100">
                        <a:effectLst/>
                        <a:latin typeface="Montserrat" panose="00000500000000000000" pitchFamily="2" charset="0"/>
                        <a:ea typeface="Calibri" panose="020F05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3534" marR="43534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200" b="1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MAY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533" marR="43533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ctr"/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JUN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1200" b="1" kern="12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ctr"/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JUL</a:t>
                      </a: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Montserrat" panose="00000500000000000000" pitchFamily="2" charset="0"/>
                        </a:rPr>
                        <a:t>AUG</a:t>
                      </a: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0070C0"/>
                      </a:solidFill>
                    </a:lnT>
                    <a:lnB w="12700">
                      <a:solidFill>
                        <a:srgbClr val="2F5496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8048320"/>
                  </a:ext>
                </a:extLst>
              </a:tr>
              <a:tr h="585574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50" b="1" noProof="0" dirty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Times New Roman" panose="02020603050405020304" pitchFamily="18" charset="0"/>
                          <a:cs typeface="Calibri Light"/>
                        </a:rPr>
                        <a:t>Deliverable</a:t>
                      </a:r>
                      <a:r>
                        <a:rPr lang="de-AT" sz="1050" b="1" dirty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Times New Roman" panose="02020603050405020304" pitchFamily="18" charset="0"/>
                          <a:cs typeface="Calibri Light"/>
                        </a:rPr>
                        <a:t> 1:</a:t>
                      </a:r>
                      <a:r>
                        <a:rPr lang="de-AT" sz="1050" b="0" dirty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Times New Roman" panose="02020603050405020304" pitchFamily="18" charset="0"/>
                          <a:cs typeface="Calibri Light"/>
                        </a:rPr>
                        <a:t> Inception Report </a:t>
                      </a:r>
                      <a:endParaRPr lang="de-AT" sz="1050" b="0" dirty="0">
                        <a:solidFill>
                          <a:srgbClr val="000000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4" marR="4353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</a:t>
                      </a:r>
                      <a:endParaRPr lang="en-US"/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50000"/>
                        <a:lumOff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de-AT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59767"/>
                  </a:ext>
                </a:extLst>
              </a:tr>
              <a:tr h="778975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50" b="1" dirty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Deliverable 2: </a:t>
                      </a:r>
                      <a:r>
                        <a:rPr lang="en-US" sz="1050" b="0" dirty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Report on the impacts of ETS2, identification of vulnerable groups and stakeholder engagement plans</a:t>
                      </a:r>
                    </a:p>
                  </a:txBody>
                  <a:tcPr marL="43534" marR="4353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A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</a:t>
                      </a:r>
                      <a:endParaRPr lang="en-US"/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861">
                        <a:lumMod val="25000"/>
                        <a:lumOff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/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4B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</a:t>
                      </a:r>
                      <a:endParaRPr lang="en-US" dirty="0"/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75000"/>
                        <a:lumOff val="2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 dirty="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 dirty="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1642492"/>
                  </a:ext>
                </a:extLst>
              </a:tr>
              <a:tr h="720864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Deliverable 3: 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Report on eligible measures and investments to be considered for the SCP</a:t>
                      </a:r>
                    </a:p>
                  </a:txBody>
                  <a:tcPr marL="43534" marR="4353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</a:t>
                      </a: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A9A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</a:t>
                      </a: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861">
                        <a:lumMod val="25000"/>
                        <a:lumOff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</a:t>
                      </a:r>
                      <a:endParaRPr lang="en-US" sz="1100" dirty="0"/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4B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rgbClr val="000000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4B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4440482"/>
                  </a:ext>
                </a:extLst>
              </a:tr>
              <a:tr h="375410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Deliverable 4: 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Final summary report</a:t>
                      </a:r>
                    </a:p>
                  </a:txBody>
                  <a:tcPr marL="43534" marR="4353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B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D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50000"/>
                        <a:lumOff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C54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F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4B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612569"/>
                  </a:ext>
                </a:extLst>
              </a:tr>
              <a:tr h="270173"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Steering Group meetings</a:t>
                      </a:r>
                    </a:p>
                  </a:txBody>
                  <a:tcPr marL="43534" marR="4353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F5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861">
                        <a:lumMod val="25000"/>
                        <a:lumOff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solidFill>
                        <a:srgbClr val="2F5496"/>
                      </a:solidFill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  <a:latin typeface="Montserrat"/>
                          <a:ea typeface="Calibri"/>
                          <a:cs typeface="Calibri Light"/>
                        </a:rPr>
                        <a:t>M</a:t>
                      </a:r>
                    </a:p>
                  </a:txBody>
                  <a:tcPr marL="43533" marR="43533" marT="0" marB="0" anchor="ctr">
                    <a:lnL w="12700">
                      <a:solidFill>
                        <a:srgbClr val="2F5496"/>
                      </a:solidFill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F5FF"/>
                    </a:solidFill>
                  </a:tcPr>
                </a:tc>
                <a:tc>
                  <a:txBody>
                    <a:bodyPr/>
                    <a:lstStyle>
                      <a:lvl1pPr marL="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1pPr>
                      <a:lvl2pPr marL="457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2pPr>
                      <a:lvl3pPr marL="914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3pPr>
                      <a:lvl4pPr marL="1371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4pPr>
                      <a:lvl5pPr marL="18288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5pPr>
                      <a:lvl6pPr marL="22860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6pPr>
                      <a:lvl7pPr marL="27432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7pPr>
                      <a:lvl8pPr marL="32004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8pPr>
                      <a:lvl9pPr marL="3657600" algn="l" defTabSz="914400">
                        <a:defRPr sz="1800">
                          <a:solidFill>
                            <a:schemeClr val="tx1"/>
                          </a:solidFill>
                          <a:latin typeface="Montserrat Light"/>
                        </a:defRPr>
                      </a:lvl9pPr>
                    </a:lstStyle>
                    <a:p>
                      <a:pPr lvl="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Montserrat"/>
                        <a:ea typeface="Calibri"/>
                        <a:cs typeface="Calibri Light"/>
                      </a:endParaRPr>
                    </a:p>
                  </a:txBody>
                  <a:tcPr marL="43533" marR="43533" marT="0" marB="0"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solidFill>
                        <a:srgbClr val="2F5496"/>
                      </a:solidFill>
                    </a:lnT>
                    <a:lnB w="12700">
                      <a:solidFill>
                        <a:srgbClr val="2F549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28045"/>
                  </a:ext>
                </a:extLst>
              </a:tr>
            </a:tbl>
          </a:graphicData>
        </a:graphic>
      </p:graphicFrame>
      <p:sp>
        <p:nvSpPr>
          <p:cNvPr id="25" name="TextBox 2">
            <a:extLst>
              <a:ext uri="{FF2B5EF4-FFF2-40B4-BE49-F238E27FC236}">
                <a16:creationId xmlns:a16="http://schemas.microsoft.com/office/drawing/2014/main" id="{4A4D9EE8-478E-0831-2AED-06FAB31AA3F6}"/>
              </a:ext>
            </a:extLst>
          </p:cNvPr>
          <p:cNvSpPr txBox="1"/>
          <p:nvPr/>
        </p:nvSpPr>
        <p:spPr>
          <a:xfrm>
            <a:off x="3581191" y="5651980"/>
            <a:ext cx="490286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Montserrat Light"/>
              </a:rPr>
              <a:t>D=draft deliverable, F=final deliverable, M=meeting</a:t>
            </a:r>
            <a:endParaRPr lang="en-US" sz="1400" b="0" i="0" u="none" strike="noStrike" dirty="0">
              <a:effectLst/>
              <a:latin typeface="Montserrat Light" pitchFamily="2" charset="77"/>
            </a:endParaRPr>
          </a:p>
        </p:txBody>
      </p:sp>
      <p:sp>
        <p:nvSpPr>
          <p:cNvPr id="26" name="Rectangle 8">
            <a:extLst>
              <a:ext uri="{FF2B5EF4-FFF2-40B4-BE49-F238E27FC236}">
                <a16:creationId xmlns:a16="http://schemas.microsoft.com/office/drawing/2014/main" id="{F6E5EF7B-9AF4-DAB7-72FA-DE9F8195EA7E}"/>
              </a:ext>
            </a:extLst>
          </p:cNvPr>
          <p:cNvSpPr/>
          <p:nvPr/>
        </p:nvSpPr>
        <p:spPr>
          <a:xfrm>
            <a:off x="8727541" y="3866906"/>
            <a:ext cx="497940" cy="75941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1677896D-70E6-44E1-4F24-4EFC6DF4CD9D}"/>
              </a:ext>
            </a:extLst>
          </p:cNvPr>
          <p:cNvSpPr txBox="1"/>
          <p:nvPr/>
        </p:nvSpPr>
        <p:spPr>
          <a:xfrm>
            <a:off x="94417" y="2716670"/>
            <a:ext cx="858741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0" i="0" u="none" strike="noStrike" dirty="0">
                <a:solidFill>
                  <a:schemeClr val="bg1"/>
                </a:solidFill>
                <a:effectLst/>
                <a:latin typeface="Montserrat Light" pitchFamily="2" charset="77"/>
              </a:rPr>
              <a:t>Approved</a:t>
            </a:r>
          </a:p>
        </p:txBody>
      </p:sp>
      <p:sp>
        <p:nvSpPr>
          <p:cNvPr id="28" name="TextBox 5">
            <a:extLst>
              <a:ext uri="{FF2B5EF4-FFF2-40B4-BE49-F238E27FC236}">
                <a16:creationId xmlns:a16="http://schemas.microsoft.com/office/drawing/2014/main" id="{80C2864C-93BA-E368-4D65-05E4B4488340}"/>
              </a:ext>
            </a:extLst>
          </p:cNvPr>
          <p:cNvSpPr txBox="1"/>
          <p:nvPr/>
        </p:nvSpPr>
        <p:spPr>
          <a:xfrm>
            <a:off x="94416" y="3332477"/>
            <a:ext cx="858741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0" i="0" u="none" strike="noStrike" dirty="0">
                <a:solidFill>
                  <a:schemeClr val="bg1"/>
                </a:solidFill>
                <a:effectLst/>
                <a:latin typeface="Montserrat Light" pitchFamily="2" charset="77"/>
              </a:rPr>
              <a:t>Approved</a:t>
            </a:r>
          </a:p>
        </p:txBody>
      </p:sp>
      <p:sp>
        <p:nvSpPr>
          <p:cNvPr id="29" name="TextBox 6">
            <a:extLst>
              <a:ext uri="{FF2B5EF4-FFF2-40B4-BE49-F238E27FC236}">
                <a16:creationId xmlns:a16="http://schemas.microsoft.com/office/drawing/2014/main" id="{FF1F7E42-9B5A-994F-1975-2D49B453C190}"/>
              </a:ext>
            </a:extLst>
          </p:cNvPr>
          <p:cNvSpPr txBox="1"/>
          <p:nvPr/>
        </p:nvSpPr>
        <p:spPr>
          <a:xfrm>
            <a:off x="94415" y="4016201"/>
            <a:ext cx="858741" cy="400110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0" i="0" u="none" strike="noStrike" dirty="0">
                <a:solidFill>
                  <a:schemeClr val="accent6">
                    <a:lumMod val="50000"/>
                    <a:lumOff val="50000"/>
                  </a:schemeClr>
                </a:solidFill>
                <a:effectLst/>
                <a:latin typeface="Montserrat Light" pitchFamily="2" charset="77"/>
              </a:rPr>
              <a:t>In progress</a:t>
            </a:r>
          </a:p>
        </p:txBody>
      </p:sp>
    </p:spTree>
    <p:extLst>
      <p:ext uri="{BB962C8B-B14F-4D97-AF65-F5344CB8AC3E}">
        <p14:creationId xmlns:p14="http://schemas.microsoft.com/office/powerpoint/2010/main" val="978228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C63FA-313A-7E25-A165-C511DAF9D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DCDFB026-63C9-4562-8D8C-68493F5E633A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DLV2 – indikátory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BEB47739-607F-2D2D-6CDB-76730E506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C4106CCF-846A-3B53-4CC8-A20519C2A378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pic>
        <p:nvPicPr>
          <p:cNvPr id="5" name="Picture 127">
            <a:extLst>
              <a:ext uri="{FF2B5EF4-FFF2-40B4-BE49-F238E27FC236}">
                <a16:creationId xmlns:a16="http://schemas.microsoft.com/office/drawing/2014/main" id="{EF567F97-E2C5-23AA-5C3D-34C575BE78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64" y="1432738"/>
            <a:ext cx="8685293" cy="5009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105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0596E-3965-2447-0B59-280AB80F5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20BB0693-EA3B-EF83-1798-5D4EDEE2B6FF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DLV2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FCCE39A2-FD8B-A2C4-F1DC-D02387A00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A5A53CFC-4D82-E10F-62A0-14FDA557A41C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E4D9F2A7-1303-BE94-D677-E6E7646A2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505" y="1310043"/>
            <a:ext cx="10162989" cy="5038248"/>
          </a:xfrm>
          <a:prstGeom prst="rect">
            <a:avLst/>
          </a:prstGeom>
        </p:spPr>
      </p:pic>
      <p:pic>
        <p:nvPicPr>
          <p:cNvPr id="1127" name="Picture 1">
            <a:extLst>
              <a:ext uri="{FF2B5EF4-FFF2-40B4-BE49-F238E27FC236}">
                <a16:creationId xmlns:a16="http://schemas.microsoft.com/office/drawing/2014/main" id="{231F0AE3-D979-F3F6-D29A-2B04D6C84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" name="Picture 6">
            <a:extLst>
              <a:ext uri="{FF2B5EF4-FFF2-40B4-BE49-F238E27FC236}">
                <a16:creationId xmlns:a16="http://schemas.microsoft.com/office/drawing/2014/main" id="{7B8A8141-B869-04F9-C984-649C33828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765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5" name="Picture 7">
            <a:extLst>
              <a:ext uri="{FF2B5EF4-FFF2-40B4-BE49-F238E27FC236}">
                <a16:creationId xmlns:a16="http://schemas.microsoft.com/office/drawing/2014/main" id="{D3AEBEF6-F758-F415-85B7-A79132336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" name="Picture 8">
            <a:extLst>
              <a:ext uri="{FF2B5EF4-FFF2-40B4-BE49-F238E27FC236}">
                <a16:creationId xmlns:a16="http://schemas.microsoft.com/office/drawing/2014/main" id="{5F1149FF-E39F-A42E-CFA1-354FE178B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3" name="Picture 9">
            <a:extLst>
              <a:ext uri="{FF2B5EF4-FFF2-40B4-BE49-F238E27FC236}">
                <a16:creationId xmlns:a16="http://schemas.microsoft.com/office/drawing/2014/main" id="{2B8C784A-D589-7142-9074-7E747B770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28" descr="A red circle with white stripe&#10;&#10;Description automatically generated">
            <a:extLst>
              <a:ext uri="{FF2B5EF4-FFF2-40B4-BE49-F238E27FC236}">
                <a16:creationId xmlns:a16="http://schemas.microsoft.com/office/drawing/2014/main" id="{DF918189-FE35-EB57-8DEF-E9D202E0D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765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1" name="Picture 5">
            <a:extLst>
              <a:ext uri="{FF2B5EF4-FFF2-40B4-BE49-F238E27FC236}">
                <a16:creationId xmlns:a16="http://schemas.microsoft.com/office/drawing/2014/main" id="{69CB9314-313E-640A-EB84-5F71A71A1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10">
            <a:extLst>
              <a:ext uri="{FF2B5EF4-FFF2-40B4-BE49-F238E27FC236}">
                <a16:creationId xmlns:a16="http://schemas.microsoft.com/office/drawing/2014/main" id="{A09F5248-BA35-3C9E-569A-1115249C6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9" name="Picture 11">
            <a:extLst>
              <a:ext uri="{FF2B5EF4-FFF2-40B4-BE49-F238E27FC236}">
                <a16:creationId xmlns:a16="http://schemas.microsoft.com/office/drawing/2014/main" id="{CDE2342C-79B0-3186-C78A-9143A9AFB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5" name="Graphic 19" descr="Mortgage outline">
            <a:extLst>
              <a:ext uri="{FF2B5EF4-FFF2-40B4-BE49-F238E27FC236}">
                <a16:creationId xmlns:a16="http://schemas.microsoft.com/office/drawing/2014/main" id="{20C1B948-91D7-70DA-17E6-E5AE49388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28" t="-4822" r="-2428" b="-4822"/>
          <a:stretch>
            <a:fillRect/>
          </a:stretch>
        </p:blipFill>
        <p:spPr bwMode="auto">
          <a:xfrm>
            <a:off x="0" y="0"/>
            <a:ext cx="2762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Graphic 18" descr="Receipt outline">
            <a:extLst>
              <a:ext uri="{FF2B5EF4-FFF2-40B4-BE49-F238E27FC236}">
                <a16:creationId xmlns:a16="http://schemas.microsoft.com/office/drawing/2014/main" id="{3D83C5E8-E2C0-93C0-A19D-EEED7AE28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01" t="-4715" b="-2481"/>
          <a:stretch>
            <a:fillRect/>
          </a:stretch>
        </p:blipFill>
        <p:spPr bwMode="auto">
          <a:xfrm>
            <a:off x="0" y="0"/>
            <a:ext cx="27622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84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37F879-9555-BBF0-CEC4-2CD7B9BE2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0C4A30EE-820E-312D-8E53-B777430E7B34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DLV2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11C6A613-C62B-8343-962C-E7409A3AF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242E75AE-151C-8646-826F-109D6873088F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pic>
        <p:nvPicPr>
          <p:cNvPr id="5" name="Picture 111">
            <a:extLst>
              <a:ext uri="{FF2B5EF4-FFF2-40B4-BE49-F238E27FC236}">
                <a16:creationId xmlns:a16="http://schemas.microsoft.com/office/drawing/2014/main" id="{AD356B2C-DB9B-01B0-FAC7-01834CEAF2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595" y="1615125"/>
            <a:ext cx="7542810" cy="43525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1864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46426-7BEF-A734-52D3-2C9634DAD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DE65B304-70F3-3FE8-5761-905B11E76A7F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DLV2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8E456E93-AEED-A6B8-9BE6-AC0D9EBD9E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6A5F8F1C-EF76-23B8-B481-9C5B2F53E4C5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pic>
        <p:nvPicPr>
          <p:cNvPr id="3" name="Picture 112">
            <a:extLst>
              <a:ext uri="{FF2B5EF4-FFF2-40B4-BE49-F238E27FC236}">
                <a16:creationId xmlns:a16="http://schemas.microsoft.com/office/drawing/2014/main" id="{4ABAD4F1-0CCA-E2FF-DDDF-15B4CA14A5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" y="1358461"/>
            <a:ext cx="5704840" cy="3298190"/>
          </a:xfrm>
          <a:prstGeom prst="rect">
            <a:avLst/>
          </a:prstGeom>
          <a:noFill/>
        </p:spPr>
      </p:pic>
      <p:pic>
        <p:nvPicPr>
          <p:cNvPr id="4" name="Picture 113">
            <a:extLst>
              <a:ext uri="{FF2B5EF4-FFF2-40B4-BE49-F238E27FC236}">
                <a16:creationId xmlns:a16="http://schemas.microsoft.com/office/drawing/2014/main" id="{07FE67C8-56D5-D23D-CC64-F66D13ADBD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070" y="3007556"/>
            <a:ext cx="5779770" cy="3340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07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BC60DF-32F9-EB06-DD0A-201361EB13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F43CD02E-5129-3BC3-2683-0460E52C868B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DLV3 – prioritizovaná opatření</a:t>
            </a:r>
            <a:endParaRPr dirty="0"/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EDC8C764-A441-624A-2771-1EB603044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5055E693-8E41-4EDE-EF6E-0C19536F8E13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29EC2CC-CA0C-C919-9EED-490AFC3D88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5470117"/>
              </p:ext>
            </p:extLst>
          </p:nvPr>
        </p:nvGraphicFramePr>
        <p:xfrm>
          <a:off x="669851" y="1357519"/>
          <a:ext cx="10944345" cy="1581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F90B08DA-E1FD-D7C0-D94E-60ACB4238C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759197"/>
              </p:ext>
            </p:extLst>
          </p:nvPr>
        </p:nvGraphicFramePr>
        <p:xfrm>
          <a:off x="838200" y="3094109"/>
          <a:ext cx="10633074" cy="2815873"/>
        </p:xfrm>
        <a:graphic>
          <a:graphicData uri="http://schemas.openxmlformats.org/drawingml/2006/table">
            <a:tbl>
              <a:tblPr/>
              <a:tblGrid>
                <a:gridCol w="2706342">
                  <a:extLst>
                    <a:ext uri="{9D8B030D-6E8A-4147-A177-3AD203B41FA5}">
                      <a16:colId xmlns:a16="http://schemas.microsoft.com/office/drawing/2014/main" val="1876318188"/>
                    </a:ext>
                  </a:extLst>
                </a:gridCol>
                <a:gridCol w="4102244">
                  <a:extLst>
                    <a:ext uri="{9D8B030D-6E8A-4147-A177-3AD203B41FA5}">
                      <a16:colId xmlns:a16="http://schemas.microsoft.com/office/drawing/2014/main" val="3452482308"/>
                    </a:ext>
                  </a:extLst>
                </a:gridCol>
                <a:gridCol w="1014878">
                  <a:extLst>
                    <a:ext uri="{9D8B030D-6E8A-4147-A177-3AD203B41FA5}">
                      <a16:colId xmlns:a16="http://schemas.microsoft.com/office/drawing/2014/main" val="1146410688"/>
                    </a:ext>
                  </a:extLst>
                </a:gridCol>
                <a:gridCol w="2809610">
                  <a:extLst>
                    <a:ext uri="{9D8B030D-6E8A-4147-A177-3AD203B41FA5}">
                      <a16:colId xmlns:a16="http://schemas.microsoft.com/office/drawing/2014/main" val="4270338685"/>
                    </a:ext>
                  </a:extLst>
                </a:gridCol>
              </a:tblGrid>
              <a:tr h="37788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Opatření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Popis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Náklady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Poznámky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92717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Renovace RD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ve vlastnictví zranitelných jednotlivců a domácností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Navazuje na NZÚ Light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mld.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2670463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Výstavba sociálního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a dostupného 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nájemního bydlení (obce, NNO)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Výhradně kombinace dotace a zvýhodněného úvěru zranitelné domácnosti, které žijí v nevyhovujícím bydlení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mld.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ubytovny, azylové domy, obchodníci s </a:t>
                      </a:r>
                      <a:r>
                        <a:rPr lang="pl-P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chudobou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883893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Renovace BD</a:t>
                      </a:r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sociální bydlení; </a:t>
                      </a:r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bonus na zranitelnou domácnost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Dle NZÚ Bytové domy + bonus na zranitelnou domácnost v nájmu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mld.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nutné nastavení parametrů nájemního vztahu jako podmínka čerpání podpory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2973461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Poradenství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Návaznost na probíhající reformu poradenství, důraz na terénní poradenství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mld.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OSS, terénní poradci, renovační pasy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029444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Podpora zapojování zranitelných domácností do 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včetně napojování obecního sociálního bydlení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0,5 mld.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úprava odběrného místa, garance odstranění bariér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1785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72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AAD93-A4E5-0FB6-A6E4-169281EC6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C254B52F-79C8-9C4B-6A67-5161ECBD088B}"/>
              </a:ext>
            </a:extLst>
          </p:cNvPr>
          <p:cNvSpPr txBox="1"/>
          <p:nvPr/>
        </p:nvSpPr>
        <p:spPr bwMode="auto">
          <a:xfrm>
            <a:off x="577803" y="311146"/>
            <a:ext cx="11036394" cy="92334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836E">
                  <a:alpha val="71000"/>
                </a:srgbClr>
              </a:gs>
              <a:gs pos="57000">
                <a:srgbClr val="2B6731">
                  <a:alpha val="58000"/>
                </a:srgbClr>
              </a:gs>
            </a:gsLst>
            <a:path path="circle"/>
          </a:gradFill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4000" dirty="0">
                <a:solidFill>
                  <a:schemeClr val="bg1"/>
                </a:solidFill>
              </a:rPr>
              <a:t>Identification of vulnerable groups 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and presentation of possible measures and investments</a:t>
            </a:r>
            <a:br>
              <a:rPr lang="cs-CZ" sz="4000" dirty="0">
                <a:solidFill>
                  <a:schemeClr val="bg1"/>
                </a:solidFill>
              </a:rPr>
            </a:br>
            <a:r>
              <a:rPr lang="cs-CZ" sz="4000" u="sng" dirty="0">
                <a:solidFill>
                  <a:schemeClr val="bg1"/>
                </a:solidFill>
              </a:rPr>
              <a:t>Úterý, 29. 4., od 14:00 do 17:00</a:t>
            </a:r>
            <a:endParaRPr lang="en-US" sz="4000" u="sng" dirty="0">
              <a:solidFill>
                <a:schemeClr val="bg1"/>
              </a:solidFill>
            </a:endParaRPr>
          </a:p>
        </p:txBody>
      </p:sp>
      <p:pic>
        <p:nvPicPr>
          <p:cNvPr id="3074" name="Picture 2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5ED91DAD-DC11-F79D-B96D-48D800BE2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77"/>
            <a:ext cx="522514" cy="52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0D5CFEBF-4681-0C83-D405-E317B5C1FD04}"/>
              </a:ext>
            </a:extLst>
          </p:cNvPr>
          <p:cNvSpPr txBox="1">
            <a:spLocks/>
          </p:cNvSpPr>
          <p:nvPr/>
        </p:nvSpPr>
        <p:spPr bwMode="auto">
          <a:xfrm>
            <a:off x="669852" y="1234488"/>
            <a:ext cx="10944345" cy="5113803"/>
          </a:xfrm>
          <a:prstGeom prst="snip1Rect">
            <a:avLst>
              <a:gd name="adj" fmla="val 16667"/>
            </a:avLst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endParaRPr 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8F5E5BA6-E930-B66D-32A7-F55817A8A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169" y="1575659"/>
            <a:ext cx="8459709" cy="468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81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nisterstvo životního prostředí">
      <a:dk1>
        <a:srgbClr val="000000"/>
      </a:dk1>
      <a:lt1>
        <a:sysClr val="window" lastClr="FFFFFF"/>
      </a:lt1>
      <a:dk2>
        <a:srgbClr val="467A26"/>
      </a:dk2>
      <a:lt2>
        <a:srgbClr val="80BA27"/>
      </a:lt2>
      <a:accent1>
        <a:srgbClr val="FFFFFF"/>
      </a:accent1>
      <a:accent2>
        <a:srgbClr val="80BA27"/>
      </a:accent2>
      <a:accent3>
        <a:srgbClr val="D8E7BB"/>
      </a:accent3>
      <a:accent4>
        <a:srgbClr val="467A26"/>
      </a:accent4>
      <a:accent5>
        <a:srgbClr val="BFBFBF"/>
      </a:accent5>
      <a:accent6>
        <a:srgbClr val="FFFFFF"/>
      </a:accent6>
      <a:hlink>
        <a:srgbClr val="D8E7BB"/>
      </a:hlink>
      <a:folHlink>
        <a:srgbClr val="FFFFFF"/>
      </a:folHlink>
    </a:clrScheme>
    <a:fontScheme name="Ministerstvo životního prostředí">
      <a:majorFont>
        <a:latin typeface="Barlow bold"/>
        <a:ea typeface="Arial"/>
        <a:cs typeface="Arial"/>
      </a:majorFont>
      <a:minorFont>
        <a:latin typeface="Barlow"/>
        <a:ea typeface="Arial"/>
        <a:cs typeface="Arial"/>
      </a:minorFont>
    </a:fontScheme>
    <a:fmtScheme name="Motiv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A7C3E4E003834BAA2F8A4690396254" ma:contentTypeVersion="11" ma:contentTypeDescription="Vytvoří nový dokument" ma:contentTypeScope="" ma:versionID="b1f1dfbffb8d0f1a2a7286eeb6fdb96c">
  <xsd:schema xmlns:xsd="http://www.w3.org/2001/XMLSchema" xmlns:xs="http://www.w3.org/2001/XMLSchema" xmlns:p="http://schemas.microsoft.com/office/2006/metadata/properties" xmlns:ns2="cfb270e9-7516-40cf-98b8-6922cbfb1b88" xmlns:ns3="21740295-8dcd-40e9-a840-bc55c6955c2e" targetNamespace="http://schemas.microsoft.com/office/2006/metadata/properties" ma:root="true" ma:fieldsID="e1156c1a44cb80eff83af7950b5bf1b8" ns2:_="" ns3:_="">
    <xsd:import namespace="cfb270e9-7516-40cf-98b8-6922cbfb1b88"/>
    <xsd:import namespace="21740295-8dcd-40e9-a840-bc55c6955c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b270e9-7516-40cf-98b8-6922cbfb1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bd78041b-cfb6-4e53-adb4-0c41c6fe63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40295-8dcd-40e9-a840-bc55c6955c2e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4da4f63e-732c-442f-9d17-84b3b519930b}" ma:internalName="TaxCatchAll" ma:showField="CatchAllData" ma:web="21740295-8dcd-40e9-a840-bc55c6955c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b270e9-7516-40cf-98b8-6922cbfb1b88">
      <Terms xmlns="http://schemas.microsoft.com/office/infopath/2007/PartnerControls"/>
    </lcf76f155ced4ddcb4097134ff3c332f>
    <TaxCatchAll xmlns="21740295-8dcd-40e9-a840-bc55c6955c2e" xsi:nil="true"/>
  </documentManagement>
</p:properties>
</file>

<file path=customXml/itemProps1.xml><?xml version="1.0" encoding="utf-8"?>
<ds:datastoreItem xmlns:ds="http://schemas.openxmlformats.org/officeDocument/2006/customXml" ds:itemID="{BBFA66AA-BA79-484E-A195-7D8344650CD4}"/>
</file>

<file path=customXml/itemProps2.xml><?xml version="1.0" encoding="utf-8"?>
<ds:datastoreItem xmlns:ds="http://schemas.openxmlformats.org/officeDocument/2006/customXml" ds:itemID="{6EC7F4A6-9D4B-422A-9E09-7F51A37D74C4}"/>
</file>

<file path=customXml/itemProps3.xml><?xml version="1.0" encoding="utf-8"?>
<ds:datastoreItem xmlns:ds="http://schemas.openxmlformats.org/officeDocument/2006/customXml" ds:itemID="{52E30E2E-D65F-4C3B-A288-C6B460EC4027}"/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448</TotalTime>
  <Words>269</Words>
  <Application>Microsoft Office PowerPoint</Application>
  <DocSecurity>0</DocSecurity>
  <PresentationFormat>Širokoúhlá obrazovka</PresentationFormat>
  <Paragraphs>75</Paragraphs>
  <Slides>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Barlow</vt:lpstr>
      <vt:lpstr>Montserrat</vt:lpstr>
      <vt:lpstr>Arial</vt:lpstr>
      <vt:lpstr>Montserrat Light</vt:lpstr>
      <vt:lpstr>Barlow bold</vt:lpstr>
      <vt:lpstr>Calibri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Svrčinová Veronika</dc:creator>
  <cp:keywords/>
  <dc:description/>
  <cp:lastModifiedBy>Petra Alžběta Baslová</cp:lastModifiedBy>
  <cp:revision>205</cp:revision>
  <dcterms:created xsi:type="dcterms:W3CDTF">2023-09-13T13:11:25Z</dcterms:created>
  <dcterms:modified xsi:type="dcterms:W3CDTF">2025-05-28T08:19:43Z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0x010100D3A7C3E4E003834BAA2F8A4690396254</vt:lpwstr>
  </property>
</Properties>
</file>