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1" r:id="rId4"/>
    <p:sldId id="259" r:id="rId5"/>
    <p:sldId id="260" r:id="rId6"/>
    <p:sldId id="272" r:id="rId7"/>
    <p:sldId id="261" r:id="rId8"/>
    <p:sldId id="273" r:id="rId9"/>
    <p:sldId id="263" r:id="rId10"/>
    <p:sldId id="264" r:id="rId11"/>
    <p:sldId id="276" r:id="rId12"/>
    <p:sldId id="275" r:id="rId13"/>
    <p:sldId id="270" r:id="rId14"/>
  </p:sldIdLst>
  <p:sldSz cx="12192000" cy="6858000"/>
  <p:notesSz cx="6858000" cy="9144000"/>
  <p:embeddedFontLst>
    <p:embeddedFont>
      <p:font typeface="Barlow" panose="00000500000000000000" pitchFamily="2" charset="-18"/>
      <p:regular r:id="rId16"/>
      <p:bold r:id="rId17"/>
      <p:italic r:id="rId18"/>
      <p:boldItalic r:id="rId19"/>
    </p:embeddedFont>
    <p:embeddedFont>
      <p:font typeface="Barlow bold" panose="00000800000000000000" charset="-18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3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E2652C0-9A4D-4696-9B4A-9B6E934BC007}" type="datetimeFigureOut">
              <a:rPr lang="cs-CZ"/>
              <a:t>28.04.2025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0A4EF8-F87A-4A44-B55E-31FF150989C7}" type="slidenum">
              <a:rPr lang="cs-CZ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F2E924F-84AA-55D4-0D73-4194F4371F56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C0FB6AF-E508-4C0E-E1B3-3DF57756C90D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A70A4EF8-F87A-4A44-B55E-31FF150989C7}" type="slidenum">
              <a:rPr lang="cs-CZ"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C7C894-8D22-51C0-BD0C-1F06F9B2AB9D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3B8A27-BB14-A46C-E1CB-7C54FB76FD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08215E-64E3-4115-A9A2-5C95896A09B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9FE08-6D37-2714-70E7-1425CFCBE9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82C5FE-E3FC-30B5-2C71-D5A56FF24AFE}" type="slidenum">
              <a:rPr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8104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235ED17-6EBC-E859-9A6E-5171DE03DE11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28CFC0A-924F-0F35-67FC-63AF09989459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E38E8E-8966-566E-54D9-FDF276B6F8A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1078D7-FF12-ED02-4F89-CE1FC8086A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E7AE016-41B8-B4D0-2B3A-520D3AD612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ED062-FE46-16DF-904D-F3CAA58BDC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28CFC0A-924F-0F35-67FC-63AF09989459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3429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A78359E-C9B2-DB6F-5ADE-C797DE74F8A8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F5AE0EF-874B-6A48-B825-04B891C22EF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8DD66-65FD-93C7-3058-E0DF3F1BB8C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53FF30-C2FD-D59F-5249-96051D985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19D421-6002-24E7-CB24-B380EEDB55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99BC5-72AB-578D-2E99-0D63C16062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F5AE0EF-874B-6A48-B825-04B891C22EF6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342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82C5FE-E3FC-30B5-2C71-D5A56FF24AFE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D27AC-0735-941F-8FD8-8D2DB4AF713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BD0D88-CAFA-DB14-3D47-420FA05DD2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DAF950-A64D-9786-BF74-ADCC521B46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2D47E-3CA2-B142-DDC0-E949FAA368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82C5FE-E3FC-30B5-2C71-D5A56FF24AFE}" type="slidenum">
              <a:rPr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8982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37228B8-455A-8BAE-8BDC-28FF9AC4505D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Úvodní sníme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Nadpis a svislý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Svislý nadpis a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Záhlaví oddíl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va obsah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Porovnání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Jenom nadpi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Prázdn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Obsah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Obrázek s titulkem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cs-CZ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cs-CZ"/>
              <a:t>Upravte styly předlohy textu.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cs-CZ"/>
              <a:t>Upravte styly předlohy textu.</a:t>
            </a:r>
            <a:endParaRPr/>
          </a:p>
          <a:p>
            <a:pPr lvl="1">
              <a:defRPr/>
            </a:pPr>
            <a:r>
              <a:rPr lang="cs-CZ"/>
              <a:t>Druhá úroveň</a:t>
            </a:r>
            <a:endParaRPr/>
          </a:p>
          <a:p>
            <a:pPr lvl="2">
              <a:defRPr/>
            </a:pPr>
            <a:r>
              <a:rPr lang="cs-CZ"/>
              <a:t>Třetí úroveň</a:t>
            </a:r>
            <a:endParaRPr/>
          </a:p>
          <a:p>
            <a:pPr lvl="3">
              <a:defRPr/>
            </a:pPr>
            <a:r>
              <a:rPr lang="cs-CZ"/>
              <a:t>Čtvrtá úroveň</a:t>
            </a:r>
            <a:endParaRPr/>
          </a:p>
          <a:p>
            <a:pPr lvl="4">
              <a:defRPr/>
            </a:pPr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648C0C-CF60-484B-9E49-472574E04F8D}" type="datetimeFigureOut">
              <a:rPr lang="cs-CZ"/>
              <a:t>28.04.2025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E0EAF11-13EE-46E4-9461-D756499F8883}" type="slidenum">
              <a:rPr lang="cs-CZ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 bwMode="auto">
          <a:xfrm>
            <a:off x="845575" y="726140"/>
            <a:ext cx="10687664" cy="270285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3600" b="1" dirty="0">
                <a:solidFill>
                  <a:schemeClr val="bg1"/>
                </a:solidFill>
                <a:latin typeface="Barlow"/>
              </a:rPr>
              <a:t>4. jednání</a:t>
            </a:r>
            <a:br>
              <a:rPr lang="cs-CZ" sz="4400" b="1" dirty="0">
                <a:solidFill>
                  <a:schemeClr val="bg1"/>
                </a:solidFill>
                <a:latin typeface="Barlow"/>
              </a:rPr>
            </a:br>
            <a:r>
              <a:rPr lang="cs-CZ" b="1" dirty="0">
                <a:solidFill>
                  <a:schemeClr val="bg1"/>
                </a:solidFill>
                <a:latin typeface="Barlow"/>
              </a:rPr>
              <a:t>Tematické pracovní skupiny pro oblast budov</a:t>
            </a:r>
            <a:endParaRPr dirty="0"/>
          </a:p>
        </p:txBody>
      </p:sp>
      <p:sp>
        <p:nvSpPr>
          <p:cNvPr id="4" name="Obdélník 3"/>
          <p:cNvSpPr/>
          <p:nvPr/>
        </p:nvSpPr>
        <p:spPr bwMode="auto">
          <a:xfrm>
            <a:off x="0" y="5257800"/>
            <a:ext cx="12192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50887" y="4312787"/>
            <a:ext cx="3490225" cy="3490225"/>
          </a:xfrm>
          <a:prstGeom prst="rect">
            <a:avLst/>
          </a:prstGeom>
        </p:spPr>
      </p:pic>
      <p:sp>
        <p:nvSpPr>
          <p:cNvPr id="5" name="Podnadpis 2"/>
          <p:cNvSpPr txBox="1"/>
          <p:nvPr/>
        </p:nvSpPr>
        <p:spPr bwMode="auto">
          <a:xfrm>
            <a:off x="562708" y="4199003"/>
            <a:ext cx="9925538" cy="6877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cs-CZ" sz="1800" b="1" dirty="0">
                <a:solidFill>
                  <a:schemeClr val="bg1"/>
                </a:solidFill>
              </a:rPr>
              <a:t>Ministerstvo životního prostředí	</a:t>
            </a:r>
            <a:endParaRPr dirty="0"/>
          </a:p>
          <a:p>
            <a:pPr algn="l">
              <a:defRPr/>
            </a:pPr>
            <a:r>
              <a:rPr lang="cs-CZ" sz="1800" dirty="0">
                <a:solidFill>
                  <a:schemeClr val="bg1"/>
                </a:solidFill>
              </a:rPr>
              <a:t>Praha, 28. 4. 2025</a:t>
            </a:r>
            <a:endParaRPr dirty="0"/>
          </a:p>
          <a:p>
            <a:pPr>
              <a:defRPr/>
            </a:pPr>
            <a:endParaRPr lang="cs-CZ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2826142" y="497940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Další kroky</a:t>
            </a:r>
            <a:endParaRPr dirty="0"/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859557"/>
            <a:ext cx="1369909" cy="1369909"/>
          </a:xfrm>
          <a:prstGeom prst="rect">
            <a:avLst/>
          </a:prstGeom>
        </p:spPr>
      </p:pic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0EB5A025-D746-DD04-0537-87F5F1647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Dopracování opatření </a:t>
            </a:r>
            <a:r>
              <a:rPr lang="cs-CZ" dirty="0"/>
              <a:t>= zejména nastavení cílů a milníků a rozložení čerpání v čase</a:t>
            </a:r>
          </a:p>
          <a:p>
            <a:r>
              <a:rPr lang="cs-CZ" dirty="0"/>
              <a:t>Finální nastavení </a:t>
            </a:r>
            <a:r>
              <a:rPr lang="cs-CZ" b="1" dirty="0"/>
              <a:t>implementační struktury a finančních toků</a:t>
            </a:r>
          </a:p>
          <a:p>
            <a:r>
              <a:rPr lang="cs-CZ" dirty="0"/>
              <a:t>Do 21.5. připomínky k </a:t>
            </a:r>
            <a:r>
              <a:rPr lang="cs-CZ" b="1" dirty="0"/>
              <a:t>závěrečnému výstupu z TSI projektu </a:t>
            </a:r>
            <a:r>
              <a:rPr lang="cs-CZ" dirty="0"/>
              <a:t>= dopady opatření na zranitelné skupiny</a:t>
            </a:r>
          </a:p>
          <a:p>
            <a:r>
              <a:rPr lang="cs-CZ" b="1" dirty="0"/>
              <a:t>Mezirezortní PS </a:t>
            </a:r>
            <a:r>
              <a:rPr lang="cs-CZ" dirty="0"/>
              <a:t>- polovina května</a:t>
            </a:r>
          </a:p>
          <a:p>
            <a:r>
              <a:rPr lang="cs-CZ" b="1" dirty="0"/>
              <a:t>Platforma SKF </a:t>
            </a:r>
            <a:r>
              <a:rPr lang="cs-CZ" dirty="0"/>
              <a:t>- 26.5.2025</a:t>
            </a:r>
          </a:p>
          <a:p>
            <a:r>
              <a:rPr lang="cs-CZ" b="1" dirty="0"/>
              <a:t>Zveřejnění finálního draftu </a:t>
            </a:r>
            <a:r>
              <a:rPr lang="cs-CZ" dirty="0"/>
              <a:t>plánu SKF na webu MŽP – červen 2025</a:t>
            </a:r>
          </a:p>
          <a:p>
            <a:r>
              <a:rPr lang="cs-CZ" b="1" dirty="0"/>
              <a:t>Předložení Plánu </a:t>
            </a:r>
            <a:r>
              <a:rPr lang="cs-CZ" dirty="0"/>
              <a:t>Evropské komisi ke schválení - konec června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28" name="Skupina 127">
            <a:extLst>
              <a:ext uri="{FF2B5EF4-FFF2-40B4-BE49-F238E27FC236}">
                <a16:creationId xmlns:a16="http://schemas.microsoft.com/office/drawing/2014/main" id="{15E4D939-0BCB-DDDB-091B-13C07DFA82B8}"/>
              </a:ext>
            </a:extLst>
          </p:cNvPr>
          <p:cNvGrpSpPr/>
          <p:nvPr/>
        </p:nvGrpSpPr>
        <p:grpSpPr>
          <a:xfrm>
            <a:off x="2246704" y="944751"/>
            <a:ext cx="10070029" cy="6215354"/>
            <a:chOff x="2246704" y="944751"/>
            <a:chExt cx="10070029" cy="6215354"/>
          </a:xfrm>
        </p:grpSpPr>
        <p:sp>
          <p:nvSpPr>
            <p:cNvPr id="127" name="Obdélník 126">
              <a:extLst>
                <a:ext uri="{FF2B5EF4-FFF2-40B4-BE49-F238E27FC236}">
                  <a16:creationId xmlns:a16="http://schemas.microsoft.com/office/drawing/2014/main" id="{5E0EDC49-5427-39CA-A08F-11429538ACAE}"/>
                </a:ext>
              </a:extLst>
            </p:cNvPr>
            <p:cNvSpPr/>
            <p:nvPr/>
          </p:nvSpPr>
          <p:spPr bwMode="auto">
            <a:xfrm rot="10800000">
              <a:off x="10000446" y="4086454"/>
              <a:ext cx="2292741" cy="306620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3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26" name="Obdélník 125">
              <a:extLst>
                <a:ext uri="{FF2B5EF4-FFF2-40B4-BE49-F238E27FC236}">
                  <a16:creationId xmlns:a16="http://schemas.microsoft.com/office/drawing/2014/main" id="{B46627E5-18C2-D1E9-B3F4-71099E88879E}"/>
                </a:ext>
              </a:extLst>
            </p:cNvPr>
            <p:cNvSpPr/>
            <p:nvPr/>
          </p:nvSpPr>
          <p:spPr bwMode="auto">
            <a:xfrm rot="10800000">
              <a:off x="2246704" y="4093896"/>
              <a:ext cx="3903732" cy="306620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3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5" name="Obdélník 124">
              <a:extLst>
                <a:ext uri="{FF2B5EF4-FFF2-40B4-BE49-F238E27FC236}">
                  <a16:creationId xmlns:a16="http://schemas.microsoft.com/office/drawing/2014/main" id="{F479172B-C153-7263-F2B3-E04743E04830}"/>
                </a:ext>
              </a:extLst>
            </p:cNvPr>
            <p:cNvSpPr/>
            <p:nvPr/>
          </p:nvSpPr>
          <p:spPr bwMode="auto">
            <a:xfrm>
              <a:off x="10000448" y="944751"/>
              <a:ext cx="2316285" cy="314089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3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4" name="Obdélník 123">
              <a:extLst>
                <a:ext uri="{FF2B5EF4-FFF2-40B4-BE49-F238E27FC236}">
                  <a16:creationId xmlns:a16="http://schemas.microsoft.com/office/drawing/2014/main" id="{3032D6AF-6710-5AA1-1E47-94431D9DDE21}"/>
                </a:ext>
              </a:extLst>
            </p:cNvPr>
            <p:cNvSpPr/>
            <p:nvPr/>
          </p:nvSpPr>
          <p:spPr>
            <a:xfrm>
              <a:off x="2257115" y="951610"/>
              <a:ext cx="3896961" cy="314089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53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cxnSp>
        <p:nvCxnSpPr>
          <p:cNvPr id="94" name="Přímá spojnice 93">
            <a:extLst>
              <a:ext uri="{FF2B5EF4-FFF2-40B4-BE49-F238E27FC236}">
                <a16:creationId xmlns:a16="http://schemas.microsoft.com/office/drawing/2014/main" id="{F744DC22-4F00-6D64-0E18-76C75BA67551}"/>
              </a:ext>
            </a:extLst>
          </p:cNvPr>
          <p:cNvCxnSpPr>
            <a:cxnSpLocks/>
          </p:cNvCxnSpPr>
          <p:nvPr/>
        </p:nvCxnSpPr>
        <p:spPr bwMode="auto">
          <a:xfrm>
            <a:off x="9997493" y="3301200"/>
            <a:ext cx="0" cy="77890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Skupina 5"/>
          <p:cNvGrpSpPr/>
          <p:nvPr/>
        </p:nvGrpSpPr>
        <p:grpSpPr bwMode="auto">
          <a:xfrm>
            <a:off x="0" y="2763951"/>
            <a:ext cx="996175" cy="1325157"/>
            <a:chOff x="9959193" y="1128003"/>
            <a:chExt cx="996175" cy="1325157"/>
          </a:xfrm>
        </p:grpSpPr>
        <p:cxnSp>
          <p:nvCxnSpPr>
            <p:cNvPr id="156" name="Přímá spojnice 155"/>
            <p:cNvCxnSpPr>
              <a:cxnSpLocks/>
              <a:stCxn id="154" idx="4"/>
            </p:cNvCxnSpPr>
            <p:nvPr/>
          </p:nvCxnSpPr>
          <p:spPr bwMode="auto">
            <a:xfrm>
              <a:off x="10438113" y="1844992"/>
              <a:ext cx="0" cy="608168"/>
            </a:xfrm>
            <a:prstGeom prst="line">
              <a:avLst/>
            </a:prstGeom>
            <a:ln>
              <a:solidFill>
                <a:srgbClr val="42684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5" name="TextovéPole 154"/>
            <p:cNvSpPr txBox="1"/>
            <p:nvPr/>
          </p:nvSpPr>
          <p:spPr bwMode="auto">
            <a:xfrm>
              <a:off x="9959193" y="1128003"/>
              <a:ext cx="996175" cy="525401"/>
            </a:xfrm>
            <a:prstGeom prst="rect">
              <a:avLst/>
            </a:prstGeom>
            <a:noFill/>
          </p:spPr>
          <p:txBody>
            <a:bodyPr wrap="square" lIns="0" tIns="46800" rIns="0" bIns="46800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rgbClr val="426840"/>
                  </a:solidFill>
                </a:rPr>
                <a:t>jednání ministrů</a:t>
              </a:r>
              <a:endParaRPr dirty="0"/>
            </a:p>
          </p:txBody>
        </p:sp>
        <p:sp>
          <p:nvSpPr>
            <p:cNvPr id="154" name="Ovál 153"/>
            <p:cNvSpPr/>
            <p:nvPr/>
          </p:nvSpPr>
          <p:spPr bwMode="auto">
            <a:xfrm>
              <a:off x="10342319" y="1653404"/>
              <a:ext cx="191588" cy="191588"/>
            </a:xfrm>
            <a:prstGeom prst="ellipse">
              <a:avLst/>
            </a:prstGeom>
            <a:solidFill>
              <a:srgbClr val="42684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>
                <a:solidFill>
                  <a:srgbClr val="B15639"/>
                </a:solidFill>
              </a:endParaRPr>
            </a:p>
          </p:txBody>
        </p:sp>
      </p:grpSp>
      <p:grpSp>
        <p:nvGrpSpPr>
          <p:cNvPr id="2" name="Skupina 1"/>
          <p:cNvGrpSpPr/>
          <p:nvPr/>
        </p:nvGrpSpPr>
        <p:grpSpPr bwMode="auto">
          <a:xfrm>
            <a:off x="4898227" y="2996304"/>
            <a:ext cx="1158638" cy="1092800"/>
            <a:chOff x="9542205" y="1370248"/>
            <a:chExt cx="1158638" cy="1092800"/>
          </a:xfrm>
        </p:grpSpPr>
        <p:sp>
          <p:nvSpPr>
            <p:cNvPr id="112" name="TextovéPole 111"/>
            <p:cNvSpPr txBox="1"/>
            <p:nvPr/>
          </p:nvSpPr>
          <p:spPr bwMode="auto">
            <a:xfrm>
              <a:off x="9542205" y="1370248"/>
              <a:ext cx="1158638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rgbClr val="B15639"/>
                  </a:solidFill>
                </a:rPr>
                <a:t>Platforma SKF</a:t>
              </a:r>
              <a:endParaRPr dirty="0"/>
            </a:p>
          </p:txBody>
        </p:sp>
        <p:cxnSp>
          <p:nvCxnSpPr>
            <p:cNvPr id="160" name="Přímá spojnice 159"/>
            <p:cNvCxnSpPr>
              <a:cxnSpLocks/>
              <a:stCxn id="113" idx="4"/>
            </p:cNvCxnSpPr>
            <p:nvPr/>
          </p:nvCxnSpPr>
          <p:spPr bwMode="auto">
            <a:xfrm>
              <a:off x="10128420" y="1844992"/>
              <a:ext cx="0" cy="618056"/>
            </a:xfrm>
            <a:prstGeom prst="line">
              <a:avLst/>
            </a:prstGeom>
            <a:ln>
              <a:solidFill>
                <a:srgbClr val="B15639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3" name="Ovál 112"/>
            <p:cNvSpPr/>
            <p:nvPr/>
          </p:nvSpPr>
          <p:spPr bwMode="auto">
            <a:xfrm>
              <a:off x="10032626" y="1653404"/>
              <a:ext cx="191588" cy="191588"/>
            </a:xfrm>
            <a:prstGeom prst="ellipse">
              <a:avLst/>
            </a:prstGeom>
            <a:solidFill>
              <a:srgbClr val="B15639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>
                <a:solidFill>
                  <a:srgbClr val="B15639"/>
                </a:solidFill>
              </a:endParaRPr>
            </a:p>
          </p:txBody>
        </p:sp>
      </p:grpSp>
      <p:cxnSp>
        <p:nvCxnSpPr>
          <p:cNvPr id="69" name="Přímá spojnice 68"/>
          <p:cNvCxnSpPr>
            <a:cxnSpLocks/>
            <a:stCxn id="104" idx="4"/>
          </p:cNvCxnSpPr>
          <p:nvPr/>
        </p:nvCxnSpPr>
        <p:spPr bwMode="auto">
          <a:xfrm>
            <a:off x="4192297" y="3486324"/>
            <a:ext cx="0" cy="602780"/>
          </a:xfrm>
          <a:prstGeom prst="line">
            <a:avLst/>
          </a:prstGeom>
          <a:ln w="12700">
            <a:solidFill>
              <a:srgbClr val="C4D4E6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bdélník 4"/>
          <p:cNvSpPr/>
          <p:nvPr/>
        </p:nvSpPr>
        <p:spPr bwMode="auto">
          <a:xfrm>
            <a:off x="538788" y="409452"/>
            <a:ext cx="4945654" cy="538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999"/>
              </a:lnSpc>
              <a:spcAft>
                <a:spcPts val="600"/>
              </a:spcAft>
              <a:defRPr/>
            </a:pPr>
            <a:r>
              <a:rPr lang="cs-CZ" sz="2800" b="1">
                <a:latin typeface="Barlow bold"/>
                <a:ea typeface="Verdana"/>
                <a:cs typeface="Times New Roman"/>
              </a:rPr>
              <a:t>HARMONOGRAM - orientační</a:t>
            </a:r>
            <a:endParaRPr/>
          </a:p>
        </p:txBody>
      </p:sp>
      <p:sp>
        <p:nvSpPr>
          <p:cNvPr id="8" name="Obdélník 7"/>
          <p:cNvSpPr/>
          <p:nvPr/>
        </p:nvSpPr>
        <p:spPr bwMode="auto">
          <a:xfrm>
            <a:off x="0" y="6742408"/>
            <a:ext cx="12192000" cy="1143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grpSp>
        <p:nvGrpSpPr>
          <p:cNvPr id="190" name="Skupina 189"/>
          <p:cNvGrpSpPr/>
          <p:nvPr/>
        </p:nvGrpSpPr>
        <p:grpSpPr bwMode="auto">
          <a:xfrm>
            <a:off x="7248282" y="3049105"/>
            <a:ext cx="1770406" cy="336041"/>
            <a:chOff x="2796348" y="-105513"/>
            <a:chExt cx="1770406" cy="336041"/>
          </a:xfrm>
        </p:grpSpPr>
        <p:cxnSp>
          <p:nvCxnSpPr>
            <p:cNvPr id="68" name="Přímá spojnice 67"/>
            <p:cNvCxnSpPr>
              <a:cxnSpLocks/>
            </p:cNvCxnSpPr>
            <p:nvPr/>
          </p:nvCxnSpPr>
          <p:spPr bwMode="auto">
            <a:xfrm flipH="1">
              <a:off x="2945809" y="230528"/>
              <a:ext cx="1437620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ysDot"/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2" name="TextovéPole 81"/>
            <p:cNvSpPr txBox="1"/>
            <p:nvPr/>
          </p:nvSpPr>
          <p:spPr bwMode="auto">
            <a:xfrm>
              <a:off x="2796348" y="-105513"/>
              <a:ext cx="17704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připomínkování SKP</a:t>
              </a:r>
              <a:endParaRPr sz="1400" b="1" dirty="0"/>
            </a:p>
          </p:txBody>
        </p:sp>
      </p:grpSp>
      <p:sp>
        <p:nvSpPr>
          <p:cNvPr id="132" name="TextovéPole 131"/>
          <p:cNvSpPr txBox="1"/>
          <p:nvPr/>
        </p:nvSpPr>
        <p:spPr bwMode="auto">
          <a:xfrm>
            <a:off x="9119233" y="2588202"/>
            <a:ext cx="1671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předložení plánu</a:t>
            </a:r>
            <a:endParaRPr dirty="0"/>
          </a:p>
        </p:txBody>
      </p:sp>
      <p:pic>
        <p:nvPicPr>
          <p:cNvPr id="134" name="Grafický objekt 133" descr="Denní kalendář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9806602" y="2947979"/>
            <a:ext cx="381781" cy="381781"/>
          </a:xfrm>
          <a:prstGeom prst="rect">
            <a:avLst/>
          </a:prstGeom>
        </p:spPr>
      </p:pic>
      <p:cxnSp>
        <p:nvCxnSpPr>
          <p:cNvPr id="4" name="Přímá spojnice 3"/>
          <p:cNvCxnSpPr>
            <a:cxnSpLocks/>
          </p:cNvCxnSpPr>
          <p:nvPr/>
        </p:nvCxnSpPr>
        <p:spPr bwMode="auto">
          <a:xfrm flipV="1">
            <a:off x="48870" y="4089102"/>
            <a:ext cx="12076972" cy="334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7" name="Skupina 106"/>
          <p:cNvGrpSpPr/>
          <p:nvPr/>
        </p:nvGrpSpPr>
        <p:grpSpPr bwMode="auto">
          <a:xfrm>
            <a:off x="3461676" y="2777980"/>
            <a:ext cx="1484361" cy="708344"/>
            <a:chOff x="8815347" y="1429682"/>
            <a:chExt cx="1484361" cy="708344"/>
          </a:xfrm>
        </p:grpSpPr>
        <p:sp>
          <p:nvSpPr>
            <p:cNvPr id="3" name="TextovéPole 2"/>
            <p:cNvSpPr txBox="1"/>
            <p:nvPr/>
          </p:nvSpPr>
          <p:spPr bwMode="auto">
            <a:xfrm>
              <a:off x="8815347" y="1429682"/>
              <a:ext cx="14843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rgbClr val="C4D4E6"/>
                  </a:solidFill>
                </a:rPr>
                <a:t>5. meziresortní PS</a:t>
              </a:r>
              <a:endParaRPr dirty="0"/>
            </a:p>
          </p:txBody>
        </p:sp>
        <p:sp>
          <p:nvSpPr>
            <p:cNvPr id="104" name="Ovál 103"/>
            <p:cNvSpPr/>
            <p:nvPr/>
          </p:nvSpPr>
          <p:spPr bwMode="auto">
            <a:xfrm>
              <a:off x="9450174" y="1946438"/>
              <a:ext cx="191588" cy="191588"/>
            </a:xfrm>
            <a:prstGeom prst="ellipse">
              <a:avLst/>
            </a:prstGeom>
            <a:solidFill>
              <a:srgbClr val="C4D4E6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 dirty="0"/>
            </a:p>
          </p:txBody>
        </p:sp>
      </p:grp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0CCF9C82-DBB8-8520-57BE-B0FA0F4CB78A}"/>
              </a:ext>
            </a:extLst>
          </p:cNvPr>
          <p:cNvGrpSpPr/>
          <p:nvPr/>
        </p:nvGrpSpPr>
        <p:grpSpPr bwMode="auto">
          <a:xfrm>
            <a:off x="1080072" y="2553819"/>
            <a:ext cx="996175" cy="1542923"/>
            <a:chOff x="9576027" y="909417"/>
            <a:chExt cx="996175" cy="1542923"/>
          </a:xfrm>
        </p:grpSpPr>
        <p:cxnSp>
          <p:nvCxnSpPr>
            <p:cNvPr id="26" name="Přímá spojnice 25">
              <a:extLst>
                <a:ext uri="{FF2B5EF4-FFF2-40B4-BE49-F238E27FC236}">
                  <a16:creationId xmlns:a16="http://schemas.microsoft.com/office/drawing/2014/main" id="{A3AB72EE-A6F5-AFE6-73A8-A802C792799E}"/>
                </a:ext>
              </a:extLst>
            </p:cNvPr>
            <p:cNvCxnSpPr>
              <a:cxnSpLocks/>
              <a:stCxn id="33" idx="4"/>
            </p:cNvCxnSpPr>
            <p:nvPr/>
          </p:nvCxnSpPr>
          <p:spPr bwMode="auto">
            <a:xfrm>
              <a:off x="10115824" y="1396105"/>
              <a:ext cx="257844" cy="1056235"/>
            </a:xfrm>
            <a:prstGeom prst="line">
              <a:avLst/>
            </a:prstGeom>
            <a:ln>
              <a:solidFill>
                <a:srgbClr val="FF836E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ovéPole 31">
              <a:extLst>
                <a:ext uri="{FF2B5EF4-FFF2-40B4-BE49-F238E27FC236}">
                  <a16:creationId xmlns:a16="http://schemas.microsoft.com/office/drawing/2014/main" id="{3F51C9CD-34A4-61BB-A25F-A970A0F3C9FB}"/>
                </a:ext>
              </a:extLst>
            </p:cNvPr>
            <p:cNvSpPr txBox="1"/>
            <p:nvPr/>
          </p:nvSpPr>
          <p:spPr bwMode="auto">
            <a:xfrm>
              <a:off x="9576027" y="909417"/>
              <a:ext cx="996175" cy="309958"/>
            </a:xfrm>
            <a:prstGeom prst="rect">
              <a:avLst/>
            </a:prstGeom>
            <a:noFill/>
          </p:spPr>
          <p:txBody>
            <a:bodyPr wrap="square" lIns="0" tIns="46800" rIns="0" bIns="46800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rgbClr val="FF836E"/>
                  </a:solidFill>
                </a:rPr>
                <a:t>TPS SKF B</a:t>
              </a:r>
              <a:endParaRPr dirty="0">
                <a:solidFill>
                  <a:srgbClr val="FF836E"/>
                </a:solidFill>
              </a:endParaRPr>
            </a:p>
          </p:txBody>
        </p:sp>
        <p:sp>
          <p:nvSpPr>
            <p:cNvPr id="33" name="Ovál 32">
              <a:extLst>
                <a:ext uri="{FF2B5EF4-FFF2-40B4-BE49-F238E27FC236}">
                  <a16:creationId xmlns:a16="http://schemas.microsoft.com/office/drawing/2014/main" id="{1D3EA76C-ABB1-77F8-8EEC-4ECDF792EAD4}"/>
                </a:ext>
              </a:extLst>
            </p:cNvPr>
            <p:cNvSpPr/>
            <p:nvPr/>
          </p:nvSpPr>
          <p:spPr bwMode="auto">
            <a:xfrm>
              <a:off x="10020030" y="1204517"/>
              <a:ext cx="191588" cy="191588"/>
            </a:xfrm>
            <a:prstGeom prst="ellipse">
              <a:avLst/>
            </a:prstGeom>
            <a:solidFill>
              <a:srgbClr val="FF836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>
                <a:solidFill>
                  <a:srgbClr val="B15639"/>
                </a:solidFill>
              </a:endParaRPr>
            </a:p>
          </p:txBody>
        </p:sp>
      </p:grpSp>
      <p:grpSp>
        <p:nvGrpSpPr>
          <p:cNvPr id="34" name="Skupina 33">
            <a:extLst>
              <a:ext uri="{FF2B5EF4-FFF2-40B4-BE49-F238E27FC236}">
                <a16:creationId xmlns:a16="http://schemas.microsoft.com/office/drawing/2014/main" id="{2FA9D55B-1035-FFF6-57D3-54D60ED1C088}"/>
              </a:ext>
            </a:extLst>
          </p:cNvPr>
          <p:cNvGrpSpPr/>
          <p:nvPr/>
        </p:nvGrpSpPr>
        <p:grpSpPr bwMode="auto">
          <a:xfrm>
            <a:off x="1672703" y="3012879"/>
            <a:ext cx="996175" cy="1075723"/>
            <a:chOff x="10068399" y="-268462"/>
            <a:chExt cx="996175" cy="1075723"/>
          </a:xfrm>
        </p:grpSpPr>
        <p:cxnSp>
          <p:nvCxnSpPr>
            <p:cNvPr id="35" name="Přímá spojnice 34">
              <a:extLst>
                <a:ext uri="{FF2B5EF4-FFF2-40B4-BE49-F238E27FC236}">
                  <a16:creationId xmlns:a16="http://schemas.microsoft.com/office/drawing/2014/main" id="{C7AC88E9-EBBE-CF69-5387-B86717B70557}"/>
                </a:ext>
              </a:extLst>
            </p:cNvPr>
            <p:cNvCxnSpPr>
              <a:cxnSpLocks/>
              <a:endCxn id="37" idx="4"/>
            </p:cNvCxnSpPr>
            <p:nvPr/>
          </p:nvCxnSpPr>
          <p:spPr bwMode="auto">
            <a:xfrm flipV="1">
              <a:off x="10431148" y="190598"/>
              <a:ext cx="145026" cy="616663"/>
            </a:xfrm>
            <a:prstGeom prst="line">
              <a:avLst/>
            </a:prstGeom>
            <a:ln>
              <a:solidFill>
                <a:srgbClr val="89B587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ovéPole 35">
              <a:extLst>
                <a:ext uri="{FF2B5EF4-FFF2-40B4-BE49-F238E27FC236}">
                  <a16:creationId xmlns:a16="http://schemas.microsoft.com/office/drawing/2014/main" id="{24F24F1B-2C5D-1B18-E400-38BEF9D85755}"/>
                </a:ext>
              </a:extLst>
            </p:cNvPr>
            <p:cNvSpPr txBox="1"/>
            <p:nvPr/>
          </p:nvSpPr>
          <p:spPr bwMode="auto">
            <a:xfrm>
              <a:off x="10068399" y="-268462"/>
              <a:ext cx="996175" cy="309958"/>
            </a:xfrm>
            <a:prstGeom prst="rect">
              <a:avLst/>
            </a:prstGeom>
            <a:noFill/>
          </p:spPr>
          <p:txBody>
            <a:bodyPr wrap="square" lIns="0" tIns="46800" rIns="0" bIns="46800" rtlCol="0">
              <a:spAutoFit/>
            </a:bodyPr>
            <a:lstStyle/>
            <a:p>
              <a:pPr algn="ctr">
                <a:defRPr/>
              </a:pPr>
              <a:r>
                <a:rPr lang="cs-CZ" sz="1400" b="1" dirty="0">
                  <a:solidFill>
                    <a:srgbClr val="89B587"/>
                  </a:solidFill>
                </a:rPr>
                <a:t>TPS SKF D</a:t>
              </a:r>
              <a:endParaRPr dirty="0">
                <a:solidFill>
                  <a:srgbClr val="89B587"/>
                </a:solidFill>
              </a:endParaRPr>
            </a:p>
          </p:txBody>
        </p:sp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3DB30BFB-2767-1A8B-C77B-E6BC054D624F}"/>
                </a:ext>
              </a:extLst>
            </p:cNvPr>
            <p:cNvSpPr/>
            <p:nvPr/>
          </p:nvSpPr>
          <p:spPr bwMode="auto">
            <a:xfrm>
              <a:off x="10480380" y="-990"/>
              <a:ext cx="191588" cy="191588"/>
            </a:xfrm>
            <a:prstGeom prst="ellipse">
              <a:avLst/>
            </a:prstGeom>
            <a:solidFill>
              <a:srgbClr val="89B587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>
                <a:solidFill>
                  <a:srgbClr val="B15639"/>
                </a:solidFill>
              </a:endParaRPr>
            </a:p>
          </p:txBody>
        </p:sp>
      </p:grpSp>
      <p:sp>
        <p:nvSpPr>
          <p:cNvPr id="74" name="Znak násobení 73"/>
          <p:cNvSpPr/>
          <p:nvPr/>
        </p:nvSpPr>
        <p:spPr bwMode="auto">
          <a:xfrm>
            <a:off x="1750730" y="3887946"/>
            <a:ext cx="409012" cy="409012"/>
          </a:xfrm>
          <a:prstGeom prst="mathMultiply">
            <a:avLst>
              <a:gd name="adj1" fmla="val 1047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71E91D58-1060-9178-1E23-A55440314E6C}"/>
              </a:ext>
            </a:extLst>
          </p:cNvPr>
          <p:cNvSpPr txBox="1"/>
          <p:nvPr/>
        </p:nvSpPr>
        <p:spPr bwMode="auto">
          <a:xfrm>
            <a:off x="2318" y="4138793"/>
            <a:ext cx="996175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16. 4.</a:t>
            </a:r>
            <a:endParaRPr dirty="0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328ECC0E-C785-5256-1855-5997BD2A9562}"/>
              </a:ext>
            </a:extLst>
          </p:cNvPr>
          <p:cNvSpPr txBox="1"/>
          <p:nvPr/>
        </p:nvSpPr>
        <p:spPr bwMode="auto">
          <a:xfrm>
            <a:off x="1371327" y="4129243"/>
            <a:ext cx="548131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28. 4.</a:t>
            </a:r>
            <a:endParaRPr dirty="0"/>
          </a:p>
        </p:txBody>
      </p:sp>
      <p:sp>
        <p:nvSpPr>
          <p:cNvPr id="43" name="TextovéPole 42">
            <a:extLst>
              <a:ext uri="{FF2B5EF4-FFF2-40B4-BE49-F238E27FC236}">
                <a16:creationId xmlns:a16="http://schemas.microsoft.com/office/drawing/2014/main" id="{AD376AE0-A324-30CC-BD05-37A3466ABC38}"/>
              </a:ext>
            </a:extLst>
          </p:cNvPr>
          <p:cNvSpPr txBox="1"/>
          <p:nvPr/>
        </p:nvSpPr>
        <p:spPr bwMode="auto">
          <a:xfrm>
            <a:off x="1766936" y="4597394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29. 4.</a:t>
            </a:r>
            <a:endParaRPr dirty="0"/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94114C06-F4BF-30F6-F17E-9CFA37112A60}"/>
              </a:ext>
            </a:extLst>
          </p:cNvPr>
          <p:cNvSpPr txBox="1"/>
          <p:nvPr/>
        </p:nvSpPr>
        <p:spPr>
          <a:xfrm>
            <a:off x="2236370" y="4100420"/>
            <a:ext cx="808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Květen 2025</a:t>
            </a:r>
            <a:endParaRPr lang="cs-CZ" sz="1400" dirty="0"/>
          </a:p>
        </p:txBody>
      </p:sp>
      <p:cxnSp>
        <p:nvCxnSpPr>
          <p:cNvPr id="50" name="Přímá spojnice 49">
            <a:extLst>
              <a:ext uri="{FF2B5EF4-FFF2-40B4-BE49-F238E27FC236}">
                <a16:creationId xmlns:a16="http://schemas.microsoft.com/office/drawing/2014/main" id="{66217031-7DFD-AD18-3B43-32BE56F6B395}"/>
              </a:ext>
            </a:extLst>
          </p:cNvPr>
          <p:cNvCxnSpPr>
            <a:cxnSpLocks/>
          </p:cNvCxnSpPr>
          <p:nvPr/>
        </p:nvCxnSpPr>
        <p:spPr>
          <a:xfrm flipV="1">
            <a:off x="2260930" y="3948020"/>
            <a:ext cx="0" cy="289018"/>
          </a:xfrm>
          <a:prstGeom prst="line">
            <a:avLst/>
          </a:prstGeom>
          <a:ln w="381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>
            <a:extLst>
              <a:ext uri="{FF2B5EF4-FFF2-40B4-BE49-F238E27FC236}">
                <a16:creationId xmlns:a16="http://schemas.microsoft.com/office/drawing/2014/main" id="{E1477531-080B-A221-9EF3-CD9DF4A3AB36}"/>
              </a:ext>
            </a:extLst>
          </p:cNvPr>
          <p:cNvCxnSpPr>
            <a:cxnSpLocks/>
          </p:cNvCxnSpPr>
          <p:nvPr/>
        </p:nvCxnSpPr>
        <p:spPr bwMode="auto">
          <a:xfrm flipV="1">
            <a:off x="6152132" y="3948020"/>
            <a:ext cx="0" cy="289018"/>
          </a:xfrm>
          <a:prstGeom prst="line">
            <a:avLst/>
          </a:prstGeom>
          <a:ln w="381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858A7612-8BC4-015D-864B-BA7B2B18CFBB}"/>
              </a:ext>
            </a:extLst>
          </p:cNvPr>
          <p:cNvCxnSpPr>
            <a:cxnSpLocks/>
          </p:cNvCxnSpPr>
          <p:nvPr/>
        </p:nvCxnSpPr>
        <p:spPr bwMode="auto">
          <a:xfrm flipV="1">
            <a:off x="9997493" y="3948020"/>
            <a:ext cx="0" cy="289018"/>
          </a:xfrm>
          <a:prstGeom prst="line">
            <a:avLst/>
          </a:prstGeom>
          <a:ln w="381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BB6DE916-AECF-4D3F-7AD2-38C8C500DA3B}"/>
              </a:ext>
            </a:extLst>
          </p:cNvPr>
          <p:cNvSpPr txBox="1"/>
          <p:nvPr/>
        </p:nvSpPr>
        <p:spPr bwMode="auto">
          <a:xfrm>
            <a:off x="6129133" y="4100420"/>
            <a:ext cx="8085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Červen 2025</a:t>
            </a:r>
            <a:endParaRPr lang="cs-CZ" sz="1400" dirty="0"/>
          </a:p>
        </p:txBody>
      </p:sp>
      <p:sp>
        <p:nvSpPr>
          <p:cNvPr id="61" name="TextovéPole 60">
            <a:extLst>
              <a:ext uri="{FF2B5EF4-FFF2-40B4-BE49-F238E27FC236}">
                <a16:creationId xmlns:a16="http://schemas.microsoft.com/office/drawing/2014/main" id="{4B206E97-5562-3B24-068E-EEC6B411FF90}"/>
              </a:ext>
            </a:extLst>
          </p:cNvPr>
          <p:cNvSpPr txBox="1"/>
          <p:nvPr/>
        </p:nvSpPr>
        <p:spPr bwMode="auto">
          <a:xfrm>
            <a:off x="9984964" y="4100420"/>
            <a:ext cx="10200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Červenec 2025</a:t>
            </a:r>
            <a:endParaRPr lang="cs-CZ" sz="1400" dirty="0"/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EF981943-A356-670C-E197-A651E1FE105A}"/>
              </a:ext>
            </a:extLst>
          </p:cNvPr>
          <p:cNvCxnSpPr>
            <a:cxnSpLocks/>
            <a:endCxn id="43" idx="0"/>
          </p:cNvCxnSpPr>
          <p:nvPr/>
        </p:nvCxnSpPr>
        <p:spPr bwMode="auto">
          <a:xfrm>
            <a:off x="2041002" y="4237038"/>
            <a:ext cx="0" cy="423398"/>
          </a:xfrm>
          <a:prstGeom prst="line">
            <a:avLst/>
          </a:prstGeom>
          <a:ln w="3175"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CD8A0FF2-18D0-255F-181F-AA4C3C30B3FD}"/>
              </a:ext>
            </a:extLst>
          </p:cNvPr>
          <p:cNvSpPr txBox="1"/>
          <p:nvPr/>
        </p:nvSpPr>
        <p:spPr bwMode="auto">
          <a:xfrm>
            <a:off x="3539793" y="4129243"/>
            <a:ext cx="1068108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pol. května</a:t>
            </a:r>
            <a:endParaRPr dirty="0"/>
          </a:p>
        </p:txBody>
      </p:sp>
      <p:sp>
        <p:nvSpPr>
          <p:cNvPr id="75" name="TextovéPole 74">
            <a:extLst>
              <a:ext uri="{FF2B5EF4-FFF2-40B4-BE49-F238E27FC236}">
                <a16:creationId xmlns:a16="http://schemas.microsoft.com/office/drawing/2014/main" id="{BAFCB5A3-B69E-CB09-24D8-B84FA39D22DE}"/>
              </a:ext>
            </a:extLst>
          </p:cNvPr>
          <p:cNvSpPr txBox="1"/>
          <p:nvPr/>
        </p:nvSpPr>
        <p:spPr bwMode="auto">
          <a:xfrm>
            <a:off x="5203480" y="4129243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26. 5.</a:t>
            </a:r>
            <a:endParaRPr dirty="0"/>
          </a:p>
        </p:txBody>
      </p:sp>
      <p:sp>
        <p:nvSpPr>
          <p:cNvPr id="76" name="TextovéPole 75">
            <a:extLst>
              <a:ext uri="{FF2B5EF4-FFF2-40B4-BE49-F238E27FC236}">
                <a16:creationId xmlns:a16="http://schemas.microsoft.com/office/drawing/2014/main" id="{00033AFF-10E2-C5EC-60BF-1B5D71FC04D6}"/>
              </a:ext>
            </a:extLst>
          </p:cNvPr>
          <p:cNvSpPr txBox="1"/>
          <p:nvPr/>
        </p:nvSpPr>
        <p:spPr bwMode="auto">
          <a:xfrm>
            <a:off x="7119895" y="4129243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9. 6.</a:t>
            </a:r>
            <a:endParaRPr dirty="0"/>
          </a:p>
        </p:txBody>
      </p:sp>
      <p:cxnSp>
        <p:nvCxnSpPr>
          <p:cNvPr id="77" name="Přímá spojnice 76">
            <a:extLst>
              <a:ext uri="{FF2B5EF4-FFF2-40B4-BE49-F238E27FC236}">
                <a16:creationId xmlns:a16="http://schemas.microsoft.com/office/drawing/2014/main" id="{C1056375-5DDA-112C-2069-EE184F82B63E}"/>
              </a:ext>
            </a:extLst>
          </p:cNvPr>
          <p:cNvCxnSpPr>
            <a:cxnSpLocks/>
          </p:cNvCxnSpPr>
          <p:nvPr/>
        </p:nvCxnSpPr>
        <p:spPr bwMode="auto">
          <a:xfrm>
            <a:off x="7400217" y="3385146"/>
            <a:ext cx="0" cy="711596"/>
          </a:xfrm>
          <a:prstGeom prst="line">
            <a:avLst/>
          </a:prstGeom>
          <a:ln>
            <a:solidFill>
              <a:srgbClr val="595959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Přímá spojnice 78">
            <a:extLst>
              <a:ext uri="{FF2B5EF4-FFF2-40B4-BE49-F238E27FC236}">
                <a16:creationId xmlns:a16="http://schemas.microsoft.com/office/drawing/2014/main" id="{41033E40-A203-9F95-7A89-24DED251A5BC}"/>
              </a:ext>
            </a:extLst>
          </p:cNvPr>
          <p:cNvCxnSpPr>
            <a:cxnSpLocks/>
          </p:cNvCxnSpPr>
          <p:nvPr/>
        </p:nvCxnSpPr>
        <p:spPr bwMode="auto">
          <a:xfrm>
            <a:off x="8837857" y="3385146"/>
            <a:ext cx="0" cy="703456"/>
          </a:xfrm>
          <a:prstGeom prst="line">
            <a:avLst/>
          </a:prstGeom>
          <a:ln>
            <a:solidFill>
              <a:srgbClr val="595959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ovéPole 79">
            <a:extLst>
              <a:ext uri="{FF2B5EF4-FFF2-40B4-BE49-F238E27FC236}">
                <a16:creationId xmlns:a16="http://schemas.microsoft.com/office/drawing/2014/main" id="{987DEEB9-D455-95AB-4BC0-5C4474584478}"/>
              </a:ext>
            </a:extLst>
          </p:cNvPr>
          <p:cNvSpPr txBox="1"/>
          <p:nvPr/>
        </p:nvSpPr>
        <p:spPr bwMode="auto">
          <a:xfrm>
            <a:off x="8557515" y="4129243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23. 6.</a:t>
            </a:r>
            <a:endParaRPr dirty="0"/>
          </a:p>
        </p:txBody>
      </p:sp>
      <p:sp>
        <p:nvSpPr>
          <p:cNvPr id="99" name="TextovéPole 98">
            <a:extLst>
              <a:ext uri="{FF2B5EF4-FFF2-40B4-BE49-F238E27FC236}">
                <a16:creationId xmlns:a16="http://schemas.microsoft.com/office/drawing/2014/main" id="{86042FB6-6D49-2F51-9F3E-7C3FB1E365EF}"/>
              </a:ext>
            </a:extLst>
          </p:cNvPr>
          <p:cNvSpPr txBox="1"/>
          <p:nvPr/>
        </p:nvSpPr>
        <p:spPr bwMode="auto">
          <a:xfrm>
            <a:off x="9495202" y="4134893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30. 6.</a:t>
            </a:r>
            <a:endParaRPr dirty="0"/>
          </a:p>
        </p:txBody>
      </p:sp>
      <p:sp>
        <p:nvSpPr>
          <p:cNvPr id="101" name="Ovál 100">
            <a:extLst>
              <a:ext uri="{FF2B5EF4-FFF2-40B4-BE49-F238E27FC236}">
                <a16:creationId xmlns:a16="http://schemas.microsoft.com/office/drawing/2014/main" id="{75A2544F-24A6-C36F-6FFF-9A8149578998}"/>
              </a:ext>
            </a:extLst>
          </p:cNvPr>
          <p:cNvSpPr/>
          <p:nvPr/>
        </p:nvSpPr>
        <p:spPr bwMode="auto">
          <a:xfrm>
            <a:off x="4785499" y="1876292"/>
            <a:ext cx="191588" cy="19158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02" name="Přímá spojnice 101">
            <a:extLst>
              <a:ext uri="{FF2B5EF4-FFF2-40B4-BE49-F238E27FC236}">
                <a16:creationId xmlns:a16="http://schemas.microsoft.com/office/drawing/2014/main" id="{C4FA3A2D-FDA2-B90E-19CE-1ED5C0A863BB}"/>
              </a:ext>
            </a:extLst>
          </p:cNvPr>
          <p:cNvCxnSpPr>
            <a:cxnSpLocks/>
            <a:stCxn id="101" idx="4"/>
          </p:cNvCxnSpPr>
          <p:nvPr/>
        </p:nvCxnSpPr>
        <p:spPr bwMode="auto">
          <a:xfrm>
            <a:off x="4881293" y="2067880"/>
            <a:ext cx="0" cy="201222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Ovál 109">
            <a:extLst>
              <a:ext uri="{FF2B5EF4-FFF2-40B4-BE49-F238E27FC236}">
                <a16:creationId xmlns:a16="http://schemas.microsoft.com/office/drawing/2014/main" id="{9308DC0A-D8A7-92B0-09C3-A3815DA09DBD}"/>
              </a:ext>
            </a:extLst>
          </p:cNvPr>
          <p:cNvSpPr/>
          <p:nvPr/>
        </p:nvSpPr>
        <p:spPr bwMode="auto">
          <a:xfrm>
            <a:off x="4539008" y="1876292"/>
            <a:ext cx="191588" cy="19158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11" name="Přímá spojnice 110">
            <a:extLst>
              <a:ext uri="{FF2B5EF4-FFF2-40B4-BE49-F238E27FC236}">
                <a16:creationId xmlns:a16="http://schemas.microsoft.com/office/drawing/2014/main" id="{572DF44E-85BF-B5F4-FA53-5295243CCD8C}"/>
              </a:ext>
            </a:extLst>
          </p:cNvPr>
          <p:cNvCxnSpPr>
            <a:cxnSpLocks/>
            <a:stCxn id="110" idx="4"/>
          </p:cNvCxnSpPr>
          <p:nvPr/>
        </p:nvCxnSpPr>
        <p:spPr bwMode="auto">
          <a:xfrm>
            <a:off x="4634802" y="2067880"/>
            <a:ext cx="0" cy="2012227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TextovéPole 113">
            <a:extLst>
              <a:ext uri="{FF2B5EF4-FFF2-40B4-BE49-F238E27FC236}">
                <a16:creationId xmlns:a16="http://schemas.microsoft.com/office/drawing/2014/main" id="{228A4ECE-2B6A-9E9B-63FF-7EFAD7AE8DF2}"/>
              </a:ext>
            </a:extLst>
          </p:cNvPr>
          <p:cNvSpPr txBox="1"/>
          <p:nvPr/>
        </p:nvSpPr>
        <p:spPr bwMode="auto">
          <a:xfrm>
            <a:off x="3443114" y="1452186"/>
            <a:ext cx="1119421" cy="525401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>
                <a:solidFill>
                  <a:srgbClr val="00B0F0"/>
                </a:solidFill>
              </a:rPr>
              <a:t>EK představí IT systém SKF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115" name="TextovéPole 114">
            <a:extLst>
              <a:ext uri="{FF2B5EF4-FFF2-40B4-BE49-F238E27FC236}">
                <a16:creationId xmlns:a16="http://schemas.microsoft.com/office/drawing/2014/main" id="{DA46F549-9F4E-0189-71C8-EE4F70581F4C}"/>
              </a:ext>
            </a:extLst>
          </p:cNvPr>
          <p:cNvSpPr txBox="1"/>
          <p:nvPr/>
        </p:nvSpPr>
        <p:spPr bwMode="auto">
          <a:xfrm>
            <a:off x="4946037" y="1452185"/>
            <a:ext cx="1414460" cy="740845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>
                <a:solidFill>
                  <a:srgbClr val="00B0F0"/>
                </a:solidFill>
              </a:rPr>
              <a:t>Termín pro připomínky TSI DLV 3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116" name="TextovéPole 115">
            <a:extLst>
              <a:ext uri="{FF2B5EF4-FFF2-40B4-BE49-F238E27FC236}">
                <a16:creationId xmlns:a16="http://schemas.microsoft.com/office/drawing/2014/main" id="{51EF5747-5F23-55E6-89B1-32C5B1F9C4B0}"/>
              </a:ext>
            </a:extLst>
          </p:cNvPr>
          <p:cNvSpPr txBox="1"/>
          <p:nvPr/>
        </p:nvSpPr>
        <p:spPr bwMode="auto">
          <a:xfrm>
            <a:off x="4649798" y="4134893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21. 5.</a:t>
            </a:r>
            <a:endParaRPr dirty="0"/>
          </a:p>
        </p:txBody>
      </p:sp>
      <p:sp>
        <p:nvSpPr>
          <p:cNvPr id="117" name="TextovéPole 116">
            <a:extLst>
              <a:ext uri="{FF2B5EF4-FFF2-40B4-BE49-F238E27FC236}">
                <a16:creationId xmlns:a16="http://schemas.microsoft.com/office/drawing/2014/main" id="{AC661D21-5959-1093-FDB0-5269B3DE7360}"/>
              </a:ext>
            </a:extLst>
          </p:cNvPr>
          <p:cNvSpPr txBox="1"/>
          <p:nvPr/>
        </p:nvSpPr>
        <p:spPr bwMode="auto">
          <a:xfrm>
            <a:off x="4360736" y="4597394"/>
            <a:ext cx="548132" cy="309958"/>
          </a:xfrm>
          <a:prstGeom prst="rect">
            <a:avLst/>
          </a:prstGeom>
          <a:noFill/>
        </p:spPr>
        <p:txBody>
          <a:bodyPr wrap="square" lIns="0" tIns="46800" rIns="0" bIns="46800" rtlCol="0">
            <a:spAutoFit/>
          </a:bodyPr>
          <a:lstStyle/>
          <a:p>
            <a:pPr algn="ctr">
              <a:defRPr/>
            </a:pPr>
            <a:r>
              <a:rPr lang="cs-CZ" sz="1400" dirty="0"/>
              <a:t>19. 5.</a:t>
            </a:r>
            <a:endParaRPr dirty="0"/>
          </a:p>
        </p:txBody>
      </p:sp>
      <p:cxnSp>
        <p:nvCxnSpPr>
          <p:cNvPr id="118" name="Přímá spojnice 117">
            <a:extLst>
              <a:ext uri="{FF2B5EF4-FFF2-40B4-BE49-F238E27FC236}">
                <a16:creationId xmlns:a16="http://schemas.microsoft.com/office/drawing/2014/main" id="{21964449-E5F2-D886-6E25-D5DDDD367558}"/>
              </a:ext>
            </a:extLst>
          </p:cNvPr>
          <p:cNvCxnSpPr>
            <a:cxnSpLocks/>
            <a:endCxn id="117" idx="0"/>
          </p:cNvCxnSpPr>
          <p:nvPr/>
        </p:nvCxnSpPr>
        <p:spPr bwMode="auto">
          <a:xfrm>
            <a:off x="4634802" y="4237038"/>
            <a:ext cx="0" cy="423398"/>
          </a:xfrm>
          <a:prstGeom prst="line">
            <a:avLst/>
          </a:prstGeom>
          <a:ln w="3175">
            <a:solidFill>
              <a:srgbClr val="7F7F7F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5" name="Skupina 134">
            <a:extLst>
              <a:ext uri="{FF2B5EF4-FFF2-40B4-BE49-F238E27FC236}">
                <a16:creationId xmlns:a16="http://schemas.microsoft.com/office/drawing/2014/main" id="{8DA5F63A-6496-AA4F-1BFE-09300CEC7FB0}"/>
              </a:ext>
            </a:extLst>
          </p:cNvPr>
          <p:cNvGrpSpPr/>
          <p:nvPr/>
        </p:nvGrpSpPr>
        <p:grpSpPr>
          <a:xfrm>
            <a:off x="152400" y="5850001"/>
            <a:ext cx="9832564" cy="276999"/>
            <a:chOff x="152400" y="5293847"/>
            <a:chExt cx="9832564" cy="276999"/>
          </a:xfrm>
        </p:grpSpPr>
        <p:cxnSp>
          <p:nvCxnSpPr>
            <p:cNvPr id="129" name="Přímá spojnice 128">
              <a:extLst>
                <a:ext uri="{FF2B5EF4-FFF2-40B4-BE49-F238E27FC236}">
                  <a16:creationId xmlns:a16="http://schemas.microsoft.com/office/drawing/2014/main" id="{24B4235E-9BEA-707A-7608-02F570BB002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2400" y="5569458"/>
              <a:ext cx="9832564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dash"/>
              <a:headEnd type="arrow" w="lg" len="lg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3" name="TextovéPole 132">
              <a:extLst>
                <a:ext uri="{FF2B5EF4-FFF2-40B4-BE49-F238E27FC236}">
                  <a16:creationId xmlns:a16="http://schemas.microsoft.com/office/drawing/2014/main" id="{BB84956A-9E67-C0C6-E958-FB001F100FF5}"/>
                </a:ext>
              </a:extLst>
            </p:cNvPr>
            <p:cNvSpPr txBox="1"/>
            <p:nvPr/>
          </p:nvSpPr>
          <p:spPr bwMode="auto">
            <a:xfrm>
              <a:off x="152400" y="5293847"/>
              <a:ext cx="9832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cs-CZ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finalizace SKP, rozpracování opatření, cíle &amp; milníky, technická pomoc…</a:t>
              </a:r>
              <a:endParaRPr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60287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7042ED-C17B-55C3-2440-234D9D42890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20AD25B3-8547-2E2E-B2DD-9C0A027BE3E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415730" y="2686749"/>
            <a:ext cx="5360539" cy="1484502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cs-CZ" sz="3600" dirty="0">
                <a:solidFill>
                  <a:schemeClr val="bg1"/>
                </a:solidFill>
              </a:rPr>
              <a:t>Různé + závěr</a:t>
            </a:r>
            <a:endParaRPr lang="cs-CZ" sz="4000" dirty="0">
              <a:solidFill>
                <a:schemeClr val="bg1"/>
              </a:solidFill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C0C59F5A-4DBD-24C8-788D-149D06E60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77757" y="5725743"/>
            <a:ext cx="1369909" cy="13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28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auto">
          <a:xfrm>
            <a:off x="2055406" y="2173168"/>
            <a:ext cx="8081187" cy="11074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sz="6000">
                <a:solidFill>
                  <a:schemeClr val="bg1"/>
                </a:solidFill>
                <a:latin typeface="Barlow bold"/>
              </a:rPr>
              <a:t>Děkujeme za pozornost</a:t>
            </a:r>
            <a:endParaRPr/>
          </a:p>
        </p:txBody>
      </p:sp>
      <p:sp>
        <p:nvSpPr>
          <p:cNvPr id="5" name="Obdélník 4"/>
          <p:cNvSpPr/>
          <p:nvPr/>
        </p:nvSpPr>
        <p:spPr bwMode="auto">
          <a:xfrm>
            <a:off x="0" y="4831925"/>
            <a:ext cx="12192000" cy="2026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599337" y="-229008"/>
            <a:ext cx="1369909" cy="136990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46589" y="4999460"/>
            <a:ext cx="946163" cy="94616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709279" y="5105994"/>
            <a:ext cx="808903" cy="808903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441990" y="5076533"/>
            <a:ext cx="856953" cy="856953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5709279" y="5940170"/>
            <a:ext cx="856953" cy="856953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487003" y="5877732"/>
            <a:ext cx="856953" cy="856953"/>
          </a:xfrm>
          <a:prstGeom prst="rect">
            <a:avLst/>
          </a:prstGeom>
        </p:spPr>
      </p:pic>
      <p:sp>
        <p:nvSpPr>
          <p:cNvPr id="17" name="TextovéPole 16"/>
          <p:cNvSpPr txBox="1"/>
          <p:nvPr/>
        </p:nvSpPr>
        <p:spPr bwMode="auto">
          <a:xfrm>
            <a:off x="1343956" y="5320344"/>
            <a:ext cx="347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>
                <a:latin typeface="Barlow bold"/>
              </a:rPr>
              <a:t>Ministerstvo životního prostředí</a:t>
            </a:r>
            <a:endParaRPr/>
          </a:p>
        </p:txBody>
      </p:sp>
      <p:sp>
        <p:nvSpPr>
          <p:cNvPr id="18" name="TextovéPole 17"/>
          <p:cNvSpPr txBox="1"/>
          <p:nvPr/>
        </p:nvSpPr>
        <p:spPr bwMode="auto">
          <a:xfrm>
            <a:off x="6518182" y="5293310"/>
            <a:ext cx="114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>
                <a:latin typeface="Barlow bold"/>
              </a:rPr>
              <a:t>@mzpcr</a:t>
            </a:r>
          </a:p>
        </p:txBody>
      </p:sp>
      <p:sp>
        <p:nvSpPr>
          <p:cNvPr id="19" name="TextovéPole 18"/>
          <p:cNvSpPr txBox="1"/>
          <p:nvPr/>
        </p:nvSpPr>
        <p:spPr bwMode="auto">
          <a:xfrm>
            <a:off x="9298943" y="5287875"/>
            <a:ext cx="2054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>
                <a:latin typeface="Barlow bold"/>
              </a:rPr>
              <a:t>@ministerstvo_zp</a:t>
            </a:r>
          </a:p>
        </p:txBody>
      </p:sp>
      <p:sp>
        <p:nvSpPr>
          <p:cNvPr id="20" name="TextovéPole 19"/>
          <p:cNvSpPr txBox="1"/>
          <p:nvPr/>
        </p:nvSpPr>
        <p:spPr bwMode="auto">
          <a:xfrm>
            <a:off x="1335647" y="6121541"/>
            <a:ext cx="347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>
                <a:latin typeface="Barlow bold"/>
              </a:rPr>
              <a:t>Ministerstvo životního prostředí</a:t>
            </a:r>
            <a:endParaRPr/>
          </a:p>
        </p:txBody>
      </p:sp>
      <p:sp>
        <p:nvSpPr>
          <p:cNvPr id="22" name="TextovéPole 21"/>
          <p:cNvSpPr txBox="1"/>
          <p:nvPr/>
        </p:nvSpPr>
        <p:spPr bwMode="auto">
          <a:xfrm>
            <a:off x="6518182" y="6159217"/>
            <a:ext cx="364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>
                <a:latin typeface="Barlow bold"/>
              </a:rPr>
              <a:t>@ministerstvozivotnihoprostredi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2826142" y="497940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Program</a:t>
            </a:r>
            <a:endParaRPr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1073304" y="1510662"/>
            <a:ext cx="10045390" cy="5268318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2400" dirty="0"/>
              <a:t>Úvod, novinky v přípravě SKP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2400" dirty="0"/>
              <a:t>Definice a cílová skupina příjemců podpory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2400" dirty="0"/>
              <a:t>Aktuality v projektu TSI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2400" dirty="0"/>
              <a:t>Představení jednotlivých opatření zahrnutých do </a:t>
            </a:r>
            <a:r>
              <a:rPr lang="cs-CZ" sz="2400" dirty="0" err="1"/>
              <a:t>shortlistu</a:t>
            </a:r>
            <a:r>
              <a:rPr lang="cs-CZ" sz="2400" dirty="0"/>
              <a:t> + diskuse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cs-CZ" sz="2400" dirty="0"/>
              <a:t>Další kroky, závěr, různé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859557"/>
            <a:ext cx="1369909" cy="13699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4EF17B-DA6B-0B5D-4404-D88FC14395FA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09A42B6-41CE-DD60-A41D-756DE1DBD7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826142" y="497940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Úvod, novinky v přípravě SKP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0DCBBC1-E748-853C-6AE3-F106A04B4F0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1073304" y="1349298"/>
            <a:ext cx="10045390" cy="5268318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cs-CZ" sz="3200" b="1" dirty="0"/>
              <a:t>Posílen tým </a:t>
            </a:r>
            <a:r>
              <a:rPr lang="cs-CZ" sz="3200" dirty="0"/>
              <a:t>pro přípravu Plánu</a:t>
            </a:r>
          </a:p>
          <a:p>
            <a:pPr>
              <a:defRPr/>
            </a:pPr>
            <a:r>
              <a:rPr lang="cs-CZ" sz="3200" b="1" dirty="0"/>
              <a:t>Ustáleny definice </a:t>
            </a:r>
            <a:r>
              <a:rPr lang="cs-CZ" sz="3200" dirty="0"/>
              <a:t>energetické chudoby a zranitelnosti</a:t>
            </a:r>
          </a:p>
          <a:p>
            <a:pPr>
              <a:defRPr/>
            </a:pPr>
            <a:r>
              <a:rPr lang="cs-CZ" sz="3200" b="1" dirty="0"/>
              <a:t>Dojednána datová spolupráce </a:t>
            </a:r>
            <a:r>
              <a:rPr lang="cs-CZ" sz="3200" dirty="0"/>
              <a:t>mezi MŽP a MPSV</a:t>
            </a:r>
            <a:endParaRPr sz="3200" dirty="0"/>
          </a:p>
          <a:p>
            <a:pPr>
              <a:defRPr/>
            </a:pPr>
            <a:r>
              <a:rPr lang="cs-CZ" sz="3200" b="1" dirty="0"/>
              <a:t>Navržená opatření projednána na úrovni ministrů</a:t>
            </a:r>
          </a:p>
          <a:p>
            <a:pPr>
              <a:defRPr/>
            </a:pPr>
            <a:r>
              <a:rPr lang="cs-CZ" sz="3200" b="1" dirty="0"/>
              <a:t>Probíhá podrobné rozpracovávání opatření </a:t>
            </a:r>
            <a:r>
              <a:rPr lang="cs-CZ" sz="3200" dirty="0"/>
              <a:t>do struktury SKP</a:t>
            </a:r>
          </a:p>
          <a:p>
            <a:pPr>
              <a:defRPr/>
            </a:pPr>
            <a:r>
              <a:rPr lang="cs-CZ" sz="3200" dirty="0"/>
              <a:t>Potvrzena implementační struktura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8467BCFF-337B-DEAA-049F-E5135822D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859557"/>
            <a:ext cx="1369909" cy="13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6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729555" name="Obdélník 202729554"/>
          <p:cNvSpPr/>
          <p:nvPr/>
        </p:nvSpPr>
        <p:spPr bwMode="auto">
          <a:xfrm>
            <a:off x="289496" y="2637692"/>
            <a:ext cx="1894532" cy="3632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2826142" y="497940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Orgány SKF</a:t>
            </a:r>
            <a:endParaRPr dirty="0"/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859557"/>
            <a:ext cx="1369909" cy="1369909"/>
          </a:xfrm>
          <a:prstGeom prst="rect">
            <a:avLst/>
          </a:prstGeom>
        </p:spPr>
      </p:pic>
      <p:sp>
        <p:nvSpPr>
          <p:cNvPr id="6" name="Ovál 5"/>
          <p:cNvSpPr/>
          <p:nvPr/>
        </p:nvSpPr>
        <p:spPr bwMode="auto">
          <a:xfrm>
            <a:off x="3409636" y="4458955"/>
            <a:ext cx="2059305" cy="204986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s-CZ" sz="4400" b="1">
                <a:solidFill>
                  <a:schemeClr val="accent6"/>
                </a:solidFill>
              </a:rPr>
              <a:t>MŽP</a:t>
            </a:r>
            <a:endParaRPr/>
          </a:p>
        </p:txBody>
      </p:sp>
      <p:sp>
        <p:nvSpPr>
          <p:cNvPr id="9" name="Ovál 8"/>
          <p:cNvSpPr/>
          <p:nvPr/>
        </p:nvSpPr>
        <p:spPr bwMode="auto">
          <a:xfrm>
            <a:off x="479466" y="2969906"/>
            <a:ext cx="1463821" cy="14890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s-CZ" b="1">
                <a:solidFill>
                  <a:schemeClr val="accent6"/>
                </a:solidFill>
              </a:rPr>
              <a:t>TPS Budovy</a:t>
            </a:r>
            <a:endParaRPr/>
          </a:p>
        </p:txBody>
      </p:sp>
      <p:sp>
        <p:nvSpPr>
          <p:cNvPr id="10" name="Ovál 9"/>
          <p:cNvSpPr/>
          <p:nvPr/>
        </p:nvSpPr>
        <p:spPr bwMode="auto">
          <a:xfrm>
            <a:off x="479466" y="4552292"/>
            <a:ext cx="1463821" cy="150696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>
              <a:defRPr/>
            </a:pPr>
            <a:r>
              <a:rPr lang="cs-CZ" b="1">
                <a:solidFill>
                  <a:schemeClr val="accent6"/>
                </a:solidFill>
              </a:rPr>
              <a:t>TPS Doprava</a:t>
            </a:r>
            <a:endParaRPr/>
          </a:p>
        </p:txBody>
      </p:sp>
      <p:cxnSp>
        <p:nvCxnSpPr>
          <p:cNvPr id="22" name="Přímá spojnice se šipkou 21"/>
          <p:cNvCxnSpPr>
            <a:cxnSpLocks/>
          </p:cNvCxnSpPr>
          <p:nvPr/>
        </p:nvCxnSpPr>
        <p:spPr bwMode="auto">
          <a:xfrm>
            <a:off x="2184029" y="4504675"/>
            <a:ext cx="1318846" cy="519499"/>
          </a:xfrm>
          <a:prstGeom prst="straightConnector1">
            <a:avLst/>
          </a:prstGeom>
          <a:ln w="2857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ál 23"/>
          <p:cNvSpPr/>
          <p:nvPr/>
        </p:nvSpPr>
        <p:spPr bwMode="auto">
          <a:xfrm>
            <a:off x="8284812" y="4468000"/>
            <a:ext cx="1999903" cy="1899246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s-CZ" sz="4400" b="1" dirty="0">
                <a:solidFill>
                  <a:schemeClr val="accent6"/>
                </a:solidFill>
              </a:rPr>
              <a:t>EK</a:t>
            </a:r>
            <a:endParaRPr dirty="0"/>
          </a:p>
        </p:txBody>
      </p:sp>
      <p:sp>
        <p:nvSpPr>
          <p:cNvPr id="25" name="Ovál 24"/>
          <p:cNvSpPr/>
          <p:nvPr/>
        </p:nvSpPr>
        <p:spPr bwMode="auto">
          <a:xfrm>
            <a:off x="8974432" y="1769905"/>
            <a:ext cx="1496710" cy="1442757"/>
          </a:xfrm>
          <a:prstGeom prst="ellipse">
            <a:avLst/>
          </a:prstGeom>
          <a:solidFill>
            <a:srgbClr val="FF99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cs-CZ" b="1" dirty="0">
                <a:solidFill>
                  <a:schemeClr val="accent6"/>
                </a:solidFill>
              </a:rPr>
              <a:t>TSI projekt</a:t>
            </a:r>
            <a:endParaRPr dirty="0"/>
          </a:p>
        </p:txBody>
      </p:sp>
      <p:cxnSp>
        <p:nvCxnSpPr>
          <p:cNvPr id="34" name="Přímá spojnice se šipkou 33"/>
          <p:cNvCxnSpPr>
            <a:cxnSpLocks/>
          </p:cNvCxnSpPr>
          <p:nvPr/>
        </p:nvCxnSpPr>
        <p:spPr bwMode="auto">
          <a:xfrm flipH="1">
            <a:off x="5468941" y="3122271"/>
            <a:ext cx="3505491" cy="1960915"/>
          </a:xfrm>
          <a:prstGeom prst="straightConnector1">
            <a:avLst/>
          </a:prstGeom>
          <a:ln w="28575"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Přímá spojnice se šipkou 38"/>
          <p:cNvCxnSpPr>
            <a:cxnSpLocks/>
          </p:cNvCxnSpPr>
          <p:nvPr/>
        </p:nvCxnSpPr>
        <p:spPr bwMode="auto">
          <a:xfrm flipH="1">
            <a:off x="9320137" y="3429000"/>
            <a:ext cx="286576" cy="941666"/>
          </a:xfrm>
          <a:prstGeom prst="straightConnector1">
            <a:avLst/>
          </a:prstGeom>
          <a:ln w="28575"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4" name="Skupina 93"/>
          <p:cNvGrpSpPr/>
          <p:nvPr/>
        </p:nvGrpSpPr>
        <p:grpSpPr bwMode="auto">
          <a:xfrm>
            <a:off x="4831627" y="1495657"/>
            <a:ext cx="2390060" cy="2365394"/>
            <a:chOff x="0" y="0"/>
            <a:chExt cx="2390060" cy="2365394"/>
          </a:xfrm>
        </p:grpSpPr>
        <p:sp>
          <p:nvSpPr>
            <p:cNvPr id="7" name="Ovál 6"/>
            <p:cNvSpPr/>
            <p:nvPr/>
          </p:nvSpPr>
          <p:spPr bwMode="auto">
            <a:xfrm>
              <a:off x="0" y="0"/>
              <a:ext cx="2390060" cy="236539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cs-CZ" sz="2000" b="1">
                <a:solidFill>
                  <a:schemeClr val="tx1"/>
                </a:solidFill>
              </a:endParaRPr>
            </a:p>
          </p:txBody>
        </p:sp>
        <p:sp>
          <p:nvSpPr>
            <p:cNvPr id="3" name="TextovéPole 2"/>
            <p:cNvSpPr txBox="1"/>
            <p:nvPr/>
          </p:nvSpPr>
          <p:spPr bwMode="auto">
            <a:xfrm>
              <a:off x="176698" y="662366"/>
              <a:ext cx="2182989" cy="142516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defRPr/>
              </a:pPr>
              <a:r>
                <a:rPr lang="cs-CZ" sz="2800" b="1" dirty="0">
                  <a:solidFill>
                    <a:schemeClr val="bg1"/>
                  </a:solidFill>
                </a:rPr>
                <a:t>Platforma SKF</a:t>
              </a:r>
              <a:endParaRPr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7" name="Přímá spojnice se šipkou 46"/>
          <p:cNvCxnSpPr>
            <a:cxnSpLocks/>
          </p:cNvCxnSpPr>
          <p:nvPr/>
        </p:nvCxnSpPr>
        <p:spPr bwMode="auto">
          <a:xfrm>
            <a:off x="3701749" y="3912374"/>
            <a:ext cx="254900" cy="614332"/>
          </a:xfrm>
          <a:prstGeom prst="straightConnector1">
            <a:avLst/>
          </a:prstGeom>
          <a:ln w="2857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1" name="Skupina 60"/>
          <p:cNvGrpSpPr/>
          <p:nvPr/>
        </p:nvGrpSpPr>
        <p:grpSpPr bwMode="auto">
          <a:xfrm>
            <a:off x="2393369" y="2411241"/>
            <a:ext cx="1820869" cy="1519388"/>
            <a:chOff x="0" y="0"/>
            <a:chExt cx="1820869" cy="1519388"/>
          </a:xfrm>
        </p:grpSpPr>
        <p:sp>
          <p:nvSpPr>
            <p:cNvPr id="16" name="Ovál 15"/>
            <p:cNvSpPr/>
            <p:nvPr/>
          </p:nvSpPr>
          <p:spPr bwMode="auto">
            <a:xfrm>
              <a:off x="93354" y="0"/>
              <a:ext cx="1626718" cy="151938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>
                <a:defRPr/>
              </a:pPr>
              <a:endParaRPr lang="cs-CZ" sz="1200" b="1">
                <a:solidFill>
                  <a:schemeClr val="accent6"/>
                </a:solidFill>
              </a:endParaRPr>
            </a:p>
          </p:txBody>
        </p:sp>
        <p:sp>
          <p:nvSpPr>
            <p:cNvPr id="59" name="TextovéPole 58"/>
            <p:cNvSpPr txBox="1"/>
            <p:nvPr/>
          </p:nvSpPr>
          <p:spPr bwMode="auto">
            <a:xfrm>
              <a:off x="0" y="501904"/>
              <a:ext cx="1820869" cy="7828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defRPr/>
              </a:pPr>
              <a:r>
                <a:rPr lang="cs-CZ" b="1">
                  <a:solidFill>
                    <a:schemeClr val="bg1"/>
                  </a:solidFill>
                </a:rPr>
                <a:t>meziresortní PS</a:t>
              </a:r>
              <a:endParaRPr/>
            </a:p>
          </p:txBody>
        </p:sp>
      </p:grpSp>
      <p:cxnSp>
        <p:nvCxnSpPr>
          <p:cNvPr id="1547600746" name="Přímá spojnice se šipkou 21"/>
          <p:cNvCxnSpPr>
            <a:cxnSpLocks/>
          </p:cNvCxnSpPr>
          <p:nvPr/>
        </p:nvCxnSpPr>
        <p:spPr bwMode="auto">
          <a:xfrm flipV="1">
            <a:off x="5523012" y="5666027"/>
            <a:ext cx="2507482" cy="45720"/>
          </a:xfrm>
          <a:prstGeom prst="straightConnector1">
            <a:avLst/>
          </a:prstGeom>
          <a:ln w="2857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2809469" name="Přímá spojnice se šipkou 46"/>
          <p:cNvCxnSpPr>
            <a:cxnSpLocks/>
          </p:cNvCxnSpPr>
          <p:nvPr/>
        </p:nvCxnSpPr>
        <p:spPr bwMode="auto">
          <a:xfrm flipH="1">
            <a:off x="4947325" y="3899833"/>
            <a:ext cx="614855" cy="672474"/>
          </a:xfrm>
          <a:prstGeom prst="straightConnector1">
            <a:avLst/>
          </a:prstGeom>
          <a:ln w="28575">
            <a:headEnd type="triangle" w="lg" len="med"/>
            <a:tailEnd type="triangl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 bwMode="auto">
          <a:xfrm>
            <a:off x="2826142" y="533799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Energetická chudoba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 bwMode="auto">
          <a:xfrm>
            <a:off x="421341" y="1552291"/>
            <a:ext cx="11349316" cy="5045732"/>
          </a:xfrm>
          <a:prstGeom prst="rect">
            <a:avLst/>
          </a:prstGeom>
          <a:ln>
            <a:noFill/>
          </a:ln>
        </p:spPr>
        <p:txBody>
          <a:bodyPr numCol="1">
            <a:normAutofit fontScale="92500" lnSpcReduction="20000"/>
          </a:bodyPr>
          <a:lstStyle/>
          <a:p>
            <a:pPr>
              <a:defRPr/>
            </a:pPr>
            <a:r>
              <a:rPr lang="cs-CZ" sz="2000" dirty="0"/>
              <a:t>Transpozice definice ECH v gesci MPO; SKP musí být v souladu s ostatními politikami a strategiemi na úrovní státu = nelze pracovat s různými definicemi ECH </a:t>
            </a:r>
          </a:p>
          <a:p>
            <a:pPr>
              <a:defRPr/>
            </a:pPr>
            <a:r>
              <a:rPr lang="cs-CZ" sz="2000" dirty="0"/>
              <a:t>Znění bude obecné v souladu s celounijní definicí zavedenou Směrnicí o energetické účinnosti</a:t>
            </a:r>
          </a:p>
          <a:p>
            <a:pPr>
              <a:defRPr/>
            </a:pPr>
            <a:r>
              <a:rPr lang="cs-CZ" sz="2000" dirty="0"/>
              <a:t>bude </a:t>
            </a:r>
            <a:r>
              <a:rPr lang="cs-CZ" sz="2000" b="1" dirty="0"/>
              <a:t>součástí Vnitrostátního plánu renovace budov</a:t>
            </a:r>
            <a:r>
              <a:rPr lang="cs-CZ" sz="2000" dirty="0"/>
              <a:t> a </a:t>
            </a:r>
            <a:r>
              <a:rPr lang="cs-CZ" sz="2000" b="1" dirty="0"/>
              <a:t>Sociálně klimatického plánu</a:t>
            </a:r>
            <a:r>
              <a:rPr lang="cs-CZ" sz="2000" dirty="0"/>
              <a:t>, avšak </a:t>
            </a:r>
            <a:r>
              <a:rPr lang="cs-CZ" sz="2000" b="1" dirty="0"/>
              <a:t>nebude zahrnuta do legislativního rámce</a:t>
            </a:r>
          </a:p>
          <a:p>
            <a:pPr>
              <a:defRPr/>
            </a:pPr>
            <a:r>
              <a:rPr lang="cs-CZ" sz="2000" b="1" dirty="0"/>
              <a:t>Znění definice:</a:t>
            </a:r>
            <a:r>
              <a:rPr lang="cs-CZ" sz="2000" dirty="0"/>
              <a:t> „Domácnost je energeticky chudá, pokud nemá dostatečný disponibilní příjem a přístup k základním energetickým službám potřebným k uspokojení svých základních potřeb, jako je vytápění, teplá voda, chlazení, osvětlení a energie pro napájení spotřebičů, a to v důsledku alespoň jednoho z následujících faktorů: </a:t>
            </a:r>
          </a:p>
          <a:p>
            <a:pPr marL="0" indent="0" defTabSz="432000">
              <a:buNone/>
              <a:defRPr/>
            </a:pPr>
            <a:r>
              <a:rPr lang="cs-CZ" sz="2000" dirty="0"/>
              <a:t>A.	vysokých výdajů za energie, nebo</a:t>
            </a:r>
          </a:p>
          <a:p>
            <a:pPr marL="0" indent="0" defTabSz="432000">
              <a:buNone/>
              <a:defRPr/>
            </a:pPr>
            <a:r>
              <a:rPr lang="cs-CZ" sz="2000" dirty="0"/>
              <a:t>B.	vysoké energetické náročnosti bydlení.“</a:t>
            </a:r>
          </a:p>
          <a:p>
            <a:pPr>
              <a:defRPr/>
            </a:pPr>
            <a:r>
              <a:rPr lang="cs-CZ" sz="2000" b="1" dirty="0"/>
              <a:t>Indikátory: </a:t>
            </a:r>
          </a:p>
          <a:p>
            <a:pPr marL="0" indent="0">
              <a:buNone/>
              <a:defRPr/>
            </a:pPr>
            <a:r>
              <a:rPr lang="cs-CZ" sz="2000" dirty="0"/>
              <a:t>povinný indikátor: Domácnost s </a:t>
            </a:r>
            <a:r>
              <a:rPr lang="cs-CZ" sz="2000" dirty="0" err="1"/>
              <a:t>ekvivalizovaným</a:t>
            </a:r>
            <a:r>
              <a:rPr lang="cs-CZ" sz="2000" dirty="0"/>
              <a:t> </a:t>
            </a:r>
            <a:r>
              <a:rPr lang="cs-CZ" sz="2000" b="1" dirty="0"/>
              <a:t>čistým měsíčním příjmem do 3. decilu,</a:t>
            </a:r>
          </a:p>
          <a:p>
            <a:pPr marL="0" indent="0" defTabSz="432000">
              <a:buNone/>
              <a:defRPr/>
            </a:pPr>
            <a:r>
              <a:rPr lang="cs-CZ" sz="2000" dirty="0"/>
              <a:t>A.	Vysoký podíl výdajů na energie v příjmech domácnosti, podíl na výdajích na energie v příjmech je vyšší než dvojnásobek národního mediánu (2M), pro účely SKF </a:t>
            </a:r>
            <a:r>
              <a:rPr lang="cs-CZ" sz="2000" b="1" dirty="0"/>
              <a:t>podíl výdajů na energie minimálně 15% </a:t>
            </a:r>
          </a:p>
          <a:p>
            <a:pPr marL="0" indent="0" defTabSz="432000">
              <a:buNone/>
              <a:defRPr/>
            </a:pPr>
            <a:r>
              <a:rPr lang="cs-CZ" sz="2000" dirty="0"/>
              <a:t>B.	Celkový počet obyvatel žijících v obydlí se zatékající střechou, vlhkými stěnami, podlahami nebo základy nebo s hnilobou okenních rámů či podlahy (EU-SILC), pro účely SKF </a:t>
            </a:r>
            <a:r>
              <a:rPr lang="cs-CZ" sz="2000" b="1" dirty="0"/>
              <a:t>energetická náročnost D a horší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913069"/>
            <a:ext cx="1369909" cy="13699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F34031-C8CB-C12D-CA3B-45965C844B4C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F0B00B-582B-8938-D8E8-1CF25D5143C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826142" y="533799"/>
            <a:ext cx="6539715" cy="751437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>
            <a:normAutofit/>
          </a:bodyPr>
          <a:lstStyle/>
          <a:p>
            <a:pPr algn="ctr">
              <a:defRPr/>
            </a:pPr>
            <a:r>
              <a:rPr lang="cs-CZ" sz="4000" dirty="0">
                <a:solidFill>
                  <a:schemeClr val="bg1"/>
                </a:solidFill>
              </a:rPr>
              <a:t>Zranitelná domácnost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60729CA-09BF-B128-6B28-E8F34F09D225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10990" y="1552292"/>
            <a:ext cx="11349316" cy="5045732"/>
          </a:xfrm>
          <a:prstGeom prst="rect">
            <a:avLst/>
          </a:prstGeom>
          <a:ln>
            <a:noFill/>
          </a:ln>
        </p:spPr>
        <p:txBody>
          <a:bodyPr numCol="1">
            <a:normAutofit/>
          </a:bodyPr>
          <a:lstStyle/>
          <a:p>
            <a:pPr>
              <a:defRPr/>
            </a:pPr>
            <a:r>
              <a:rPr lang="cs-CZ" sz="2000" dirty="0"/>
              <a:t>Širší skupina než energeticky chudé domácnosti</a:t>
            </a:r>
          </a:p>
          <a:p>
            <a:pPr>
              <a:spcAft>
                <a:spcPts val="1200"/>
              </a:spcAft>
              <a:defRPr/>
            </a:pPr>
            <a:r>
              <a:rPr lang="cs-CZ" sz="2000" dirty="0"/>
              <a:t>Nařízení SKF </a:t>
            </a:r>
            <a:r>
              <a:rPr lang="cs-CZ" sz="2000" i="1" dirty="0"/>
              <a:t>„zranitelnými domácnostmi (rozumí) </a:t>
            </a:r>
            <a:r>
              <a:rPr lang="cs-CZ" sz="2000" b="1" i="1" dirty="0"/>
              <a:t>domácnosti trpící energetickou chudobou </a:t>
            </a:r>
            <a:r>
              <a:rPr lang="cs-CZ" sz="2000" i="1" dirty="0"/>
              <a:t>nebo domácnosti, včetně domácností </a:t>
            </a:r>
            <a:r>
              <a:rPr lang="cs-CZ" sz="2000" b="1" i="1" dirty="0"/>
              <a:t>s nízkými a nižšími středními příjmy, které jsou významně postiženy cenovými dopady začlenění emisí skleníkových plynů z budov do oblasti působnosti směrnice 2003/87/ES a které postrádají prostředky na renovaci budovy</a:t>
            </a:r>
            <a:r>
              <a:rPr lang="cs-CZ" sz="2000" i="1" dirty="0"/>
              <a:t>, již obývají“</a:t>
            </a:r>
          </a:p>
          <a:p>
            <a:pPr>
              <a:defRPr/>
            </a:pPr>
            <a:r>
              <a:rPr lang="cs-CZ" sz="2000" b="1" dirty="0"/>
              <a:t>Zranitelná domácnost </a:t>
            </a:r>
            <a:r>
              <a:rPr lang="cs-CZ" sz="2000" dirty="0"/>
              <a:t>= skupina na kterou SKF cíli</a:t>
            </a:r>
          </a:p>
          <a:p>
            <a:pPr marL="0" indent="0" defTabSz="432000">
              <a:buNone/>
              <a:defRPr/>
            </a:pPr>
            <a:r>
              <a:rPr lang="cs-CZ" sz="2000" dirty="0"/>
              <a:t>A.	Domácnost energeticky chudá +</a:t>
            </a:r>
          </a:p>
          <a:p>
            <a:pPr marL="0" indent="0" defTabSz="432000">
              <a:spcAft>
                <a:spcPts val="1200"/>
              </a:spcAft>
              <a:buNone/>
              <a:defRPr/>
            </a:pPr>
            <a:r>
              <a:rPr lang="cs-CZ" sz="2000" dirty="0"/>
              <a:t>B.	Domácnost s příjmy do 5. decilu, která topí fosilními palivy (= je významně postižena dopady růstu cen v důsledku zavedení ETS2)</a:t>
            </a:r>
          </a:p>
          <a:p>
            <a:pPr>
              <a:defRPr/>
            </a:pPr>
            <a:r>
              <a:rPr lang="cs-CZ" sz="2000" b="1" dirty="0"/>
              <a:t>Výběrová kritéria/ kritéria oprávněnosti </a:t>
            </a:r>
            <a:r>
              <a:rPr lang="cs-CZ" sz="2000" dirty="0"/>
              <a:t>nároku na podporu</a:t>
            </a:r>
          </a:p>
          <a:p>
            <a:pPr lvl="1">
              <a:defRPr/>
            </a:pPr>
            <a:r>
              <a:rPr lang="cs-CZ" sz="2000" dirty="0"/>
              <a:t>Umožňují přesněji adresovat podporu pro jednotlivá opatření</a:t>
            </a:r>
          </a:p>
          <a:p>
            <a:pPr lvl="1">
              <a:defRPr/>
            </a:pPr>
            <a:r>
              <a:rPr lang="cs-CZ" sz="2000" dirty="0"/>
              <a:t>Zužují celkovou skupinu dle typu podpory</a:t>
            </a:r>
          </a:p>
          <a:p>
            <a:pPr lvl="1">
              <a:defRPr/>
            </a:pPr>
            <a:r>
              <a:rPr lang="cs-CZ" sz="2000" dirty="0"/>
              <a:t>Např. omezení vlastnictví nemovitostí určených pro bydlení</a:t>
            </a:r>
          </a:p>
          <a:p>
            <a:pPr lvl="1">
              <a:defRPr/>
            </a:pPr>
            <a:endParaRPr lang="cs-CZ" sz="1600" dirty="0"/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50DBED6B-5DA2-F792-BC7E-152AC1898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913069"/>
            <a:ext cx="1369909" cy="13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72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Nadpis 1"/>
          <p:cNvSpPr>
            <a:spLocks noGrp="1"/>
          </p:cNvSpPr>
          <p:nvPr>
            <p:ph type="title"/>
          </p:nvPr>
        </p:nvSpPr>
        <p:spPr bwMode="auto">
          <a:xfrm>
            <a:off x="3415730" y="2686749"/>
            <a:ext cx="5360539" cy="1484502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cs-CZ" sz="3600" dirty="0">
                <a:solidFill>
                  <a:schemeClr val="bg1"/>
                </a:solidFill>
              </a:rPr>
              <a:t>Aktuality v projektu TSI</a:t>
            </a:r>
            <a:endParaRPr lang="cs-CZ" sz="4000" dirty="0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77757" y="5725743"/>
            <a:ext cx="1369909" cy="136990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13D500-3751-8441-A806-9862B007C8E1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Nadpis 1">
            <a:extLst>
              <a:ext uri="{FF2B5EF4-FFF2-40B4-BE49-F238E27FC236}">
                <a16:creationId xmlns:a16="http://schemas.microsoft.com/office/drawing/2014/main" id="{15EBB6FC-D1B0-2F62-63AA-8A3088B8EFD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599329" y="2686749"/>
            <a:ext cx="4993341" cy="1484502"/>
          </a:xfrm>
          <a:prstGeom prst="roundRect">
            <a:avLst>
              <a:gd name="adj" fmla="val 16667"/>
            </a:avLst>
          </a:prstGeom>
          <a:ln>
            <a:noFill/>
            <a:round/>
          </a:ln>
        </p:spPr>
        <p:style>
          <a:lnRef idx="0">
            <a:srgbClr val="000000"/>
          </a:lnRef>
          <a:fillRef idx="1001">
            <a:schemeClr val="dk2"/>
          </a:fillRef>
          <a:effectRef idx="0">
            <a:srgbClr val="000000"/>
          </a:effectRef>
          <a:fontRef idx="major"/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cs-CZ" sz="3600" dirty="0" err="1">
                <a:solidFill>
                  <a:schemeClr val="bg1"/>
                </a:solidFill>
              </a:rPr>
              <a:t>Shortlist</a:t>
            </a:r>
            <a:r>
              <a:rPr lang="cs-CZ" sz="3600" dirty="0">
                <a:solidFill>
                  <a:schemeClr val="bg1"/>
                </a:solidFill>
              </a:rPr>
              <a:t> opatření</a:t>
            </a:r>
            <a:endParaRPr lang="cs-CZ" sz="4000" dirty="0">
              <a:solidFill>
                <a:schemeClr val="bg1"/>
              </a:solidFill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76C8D6DC-0470-91C9-330D-B8D91785B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77757" y="5725743"/>
            <a:ext cx="1369909" cy="136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93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Obrázek 1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822091" y="5859557"/>
            <a:ext cx="1369909" cy="1369909"/>
          </a:xfrm>
          <a:prstGeom prst="rect">
            <a:avLst/>
          </a:prstGeom>
        </p:spPr>
      </p:pic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9C77B8C9-555A-5ABF-B2FB-AF50C0B00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052720"/>
              </p:ext>
            </p:extLst>
          </p:nvPr>
        </p:nvGraphicFramePr>
        <p:xfrm>
          <a:off x="85165" y="133828"/>
          <a:ext cx="12021670" cy="6590344"/>
        </p:xfrm>
        <a:graphic>
          <a:graphicData uri="http://schemas.openxmlformats.org/drawingml/2006/table">
            <a:tbl>
              <a:tblPr firstRow="1" firstCol="1" bandRow="1"/>
              <a:tblGrid>
                <a:gridCol w="4066180">
                  <a:extLst>
                    <a:ext uri="{9D8B030D-6E8A-4147-A177-3AD203B41FA5}">
                      <a16:colId xmlns:a16="http://schemas.microsoft.com/office/drawing/2014/main" val="3980125640"/>
                    </a:ext>
                  </a:extLst>
                </a:gridCol>
                <a:gridCol w="6314949">
                  <a:extLst>
                    <a:ext uri="{9D8B030D-6E8A-4147-A177-3AD203B41FA5}">
                      <a16:colId xmlns:a16="http://schemas.microsoft.com/office/drawing/2014/main" val="925547076"/>
                    </a:ext>
                  </a:extLst>
                </a:gridCol>
                <a:gridCol w="1640541">
                  <a:extLst>
                    <a:ext uri="{9D8B030D-6E8A-4147-A177-3AD203B41FA5}">
                      <a16:colId xmlns:a16="http://schemas.microsoft.com/office/drawing/2014/main" val="2061676771"/>
                    </a:ext>
                  </a:extLst>
                </a:gridCol>
              </a:tblGrid>
              <a:tr h="357716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20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Opatření projednaná meziresortní pracovní skupinou a potvrzena na jednání ministrů</a:t>
                      </a:r>
                      <a:endParaRPr lang="cs-CZ" sz="2000" b="1" i="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557772"/>
                  </a:ext>
                </a:extLst>
              </a:tr>
              <a:tr h="271032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8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Alokace pro předpokládaný počátek čerpání od r. 2027</a:t>
                      </a:r>
                      <a:endParaRPr lang="cs-CZ" sz="18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0" marB="0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214541"/>
                  </a:ext>
                </a:extLst>
              </a:tr>
              <a:tr h="2879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Opatření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 dirty="0"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Popis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Alokace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780623"/>
                  </a:ext>
                </a:extLst>
              </a:tr>
              <a:tr h="31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Renovace RD </a:t>
                      </a: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 vlastnictví zranitelných osob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Navazuje na NZÚ </a:t>
                      </a:r>
                      <a:r>
                        <a:rPr lang="cs-CZ" sz="14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Light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 mld.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948928"/>
                  </a:ext>
                </a:extLst>
              </a:tr>
              <a:tr h="3084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Implementační orgán:</a:t>
                      </a: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MŽP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526818"/>
                  </a:ext>
                </a:extLst>
              </a:tr>
              <a:tr h="510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Výstavba </a:t>
                      </a: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dostupného</a:t>
                      </a: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nájemního bydlení (obce, NNO)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Vytváření kapacit energeticky úsporného nájemního bydlení pro zranitelné domácnosti, žijících v nevyhovujícím bydlení. Kombinace dotace a zvýhodněného úvěru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mld.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085896"/>
                  </a:ext>
                </a:extLst>
              </a:tr>
              <a:tr h="286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Implementační orgán:</a:t>
                      </a: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MMR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830306"/>
                  </a:ext>
                </a:extLst>
              </a:tr>
              <a:tr h="31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Revitalizace chudinských ubytoven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Řešení situace nejzranitelnějších osob žijících v zónách rezidenční segregace.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Výkup a revitalizace objektů ubytoven, zvyšování kapacit sociálního a dostupného bydlení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mld.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434510"/>
                  </a:ext>
                </a:extLst>
              </a:tr>
              <a:tr h="5615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Implementační orgán: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MMR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619164"/>
                  </a:ext>
                </a:extLst>
              </a:tr>
              <a:tr h="510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Renovace BD </a:t>
                      </a: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sociální bydlení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 bonus na zranitelnou domácnost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Renovace bytových domů obecního sociálního bydlení; + bonus na zranitelnou domácnost (vlastníci i domácnost v nájmu) u renovací bytových domů z jiného zdroje 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 mld. 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615502"/>
                  </a:ext>
                </a:extLst>
              </a:tr>
              <a:tr h="286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Implementační orgán: MŽP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5782176"/>
                  </a:ext>
                </a:extLst>
              </a:tr>
              <a:tr h="11295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Poradenství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1">
                          <a:effectLst/>
                          <a:latin typeface="+mn-lt"/>
                          <a:ea typeface="Aptos" panose="020B000402020202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Implementační orgán: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MŽP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Složené ze 3 podoblastí, alokace celkem na všechny tři podoblasti</a:t>
                      </a:r>
                      <a:r>
                        <a:rPr lang="cs-CZ" sz="14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Návaznost na probíhající reformu poradenství, důraz na terénní poradenství; energetické poradenství, terénní poradci, renovační pasy, podpora sdílení energie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mld. 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i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288883"/>
                  </a:ext>
                </a:extLst>
              </a:tr>
              <a:tr h="314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A) 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Energetické poradenství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Renovační pasy, školení poradců, zapojení kontaktních míst pro bydlení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725222"/>
                  </a:ext>
                </a:extLst>
              </a:tr>
              <a:tr h="6234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B) 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Nízkoprahové poradenství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tematický gestor: MPSV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Drobné energetické úspory u domácností bez možnosti zlepšit celkovou kvalitu bydlení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184065"/>
                  </a:ext>
                </a:extLst>
              </a:tr>
              <a:tr h="510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C) </a:t>
                      </a:r>
                      <a:r>
                        <a:rPr lang="cs-CZ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Zapojování zranitelných domácností do energetických společenství</a:t>
                      </a:r>
                      <a:endParaRPr lang="cs-CZ" sz="140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8E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Včetně napojování obecního sociálního bydlení; úprava odběrného místa, garance, odstranění bariér na straně ES</a:t>
                      </a:r>
                      <a:endParaRPr lang="cs-CZ" sz="14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336" marR="49336" marT="12791" marB="12791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3079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nisterstvo životního prostředí">
      <a:dk1>
        <a:srgbClr val="000000"/>
      </a:dk1>
      <a:lt1>
        <a:sysClr val="window" lastClr="FFFFFF"/>
      </a:lt1>
      <a:dk2>
        <a:srgbClr val="467A26"/>
      </a:dk2>
      <a:lt2>
        <a:srgbClr val="80BA27"/>
      </a:lt2>
      <a:accent1>
        <a:srgbClr val="FFFFFF"/>
      </a:accent1>
      <a:accent2>
        <a:srgbClr val="80BA27"/>
      </a:accent2>
      <a:accent3>
        <a:srgbClr val="D8E7BB"/>
      </a:accent3>
      <a:accent4>
        <a:srgbClr val="467A26"/>
      </a:accent4>
      <a:accent5>
        <a:srgbClr val="BFBFBF"/>
      </a:accent5>
      <a:accent6>
        <a:srgbClr val="FFFFFF"/>
      </a:accent6>
      <a:hlink>
        <a:srgbClr val="D8E7BB"/>
      </a:hlink>
      <a:folHlink>
        <a:srgbClr val="FFFFFF"/>
      </a:folHlink>
    </a:clrScheme>
    <a:fontScheme name="Ministerstvo životního prostředí">
      <a:majorFont>
        <a:latin typeface="Barlow bold"/>
        <a:ea typeface="Arial"/>
        <a:cs typeface="Arial"/>
      </a:majorFont>
      <a:minorFont>
        <a:latin typeface="Barlow"/>
        <a:ea typeface="Arial"/>
        <a:cs typeface="Arial"/>
      </a:minorFont>
    </a:fontScheme>
    <a:fmtScheme name="Motiv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3A7C3E4E003834BAA2F8A4690396254" ma:contentTypeVersion="11" ma:contentTypeDescription="Vytvoří nový dokument" ma:contentTypeScope="" ma:versionID="b1f1dfbffb8d0f1a2a7286eeb6fdb96c">
  <xsd:schema xmlns:xsd="http://www.w3.org/2001/XMLSchema" xmlns:xs="http://www.w3.org/2001/XMLSchema" xmlns:p="http://schemas.microsoft.com/office/2006/metadata/properties" xmlns:ns2="cfb270e9-7516-40cf-98b8-6922cbfb1b88" xmlns:ns3="21740295-8dcd-40e9-a840-bc55c6955c2e" targetNamespace="http://schemas.microsoft.com/office/2006/metadata/properties" ma:root="true" ma:fieldsID="e1156c1a44cb80eff83af7950b5bf1b8" ns2:_="" ns3:_="">
    <xsd:import namespace="cfb270e9-7516-40cf-98b8-6922cbfb1b88"/>
    <xsd:import namespace="21740295-8dcd-40e9-a840-bc55c6955c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b270e9-7516-40cf-98b8-6922cbfb1b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Značky obrázků" ma:readOnly="false" ma:fieldId="{5cf76f15-5ced-4ddc-b409-7134ff3c332f}" ma:taxonomyMulti="true" ma:sspId="bd78041b-cfb6-4e53-adb4-0c41c6fe63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40295-8dcd-40e9-a840-bc55c6955c2e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4da4f63e-732c-442f-9d17-84b3b519930b}" ma:internalName="TaxCatchAll" ma:showField="CatchAllData" ma:web="21740295-8dcd-40e9-a840-bc55c6955c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b270e9-7516-40cf-98b8-6922cbfb1b88">
      <Terms xmlns="http://schemas.microsoft.com/office/infopath/2007/PartnerControls"/>
    </lcf76f155ced4ddcb4097134ff3c332f>
    <TaxCatchAll xmlns="21740295-8dcd-40e9-a840-bc55c6955c2e" xsi:nil="true"/>
  </documentManagement>
</p:properties>
</file>

<file path=customXml/itemProps1.xml><?xml version="1.0" encoding="utf-8"?>
<ds:datastoreItem xmlns:ds="http://schemas.openxmlformats.org/officeDocument/2006/customXml" ds:itemID="{AF748442-1559-4E56-8081-771A86718BF3}"/>
</file>

<file path=customXml/itemProps2.xml><?xml version="1.0" encoding="utf-8"?>
<ds:datastoreItem xmlns:ds="http://schemas.openxmlformats.org/officeDocument/2006/customXml" ds:itemID="{7E21D64C-8BA1-4A11-AC95-5224338EFCD4}"/>
</file>

<file path=customXml/itemProps3.xml><?xml version="1.0" encoding="utf-8"?>
<ds:datastoreItem xmlns:ds="http://schemas.openxmlformats.org/officeDocument/2006/customXml" ds:itemID="{8C746E1C-A590-46D5-8B06-85D3A311FBF3}"/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600</TotalTime>
  <Words>915</Words>
  <Application>Microsoft Office PowerPoint</Application>
  <DocSecurity>0</DocSecurity>
  <PresentationFormat>Širokoúhlá obrazovka</PresentationFormat>
  <Paragraphs>141</Paragraphs>
  <Slides>13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Calibri</vt:lpstr>
      <vt:lpstr>Barlow bold</vt:lpstr>
      <vt:lpstr>Barlow</vt:lpstr>
      <vt:lpstr>Arial</vt:lpstr>
      <vt:lpstr>Office Theme</vt:lpstr>
      <vt:lpstr>4. jednání Tematické pracovní skupiny pro oblast budov</vt:lpstr>
      <vt:lpstr>Program</vt:lpstr>
      <vt:lpstr>Úvod, novinky v přípravě SKP</vt:lpstr>
      <vt:lpstr>Orgány SKF</vt:lpstr>
      <vt:lpstr>Energetická chudoba</vt:lpstr>
      <vt:lpstr>Zranitelná domácnost</vt:lpstr>
      <vt:lpstr>Aktuality v projektu TSI</vt:lpstr>
      <vt:lpstr>Shortlist opatření</vt:lpstr>
      <vt:lpstr>Prezentace aplikace PowerPoint</vt:lpstr>
      <vt:lpstr>Další kroky</vt:lpstr>
      <vt:lpstr>Prezentace aplikace PowerPoint</vt:lpstr>
      <vt:lpstr>Různé + závěr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Svrčinová Veronika</dc:creator>
  <cp:keywords/>
  <dc:description/>
  <cp:lastModifiedBy>Petra Alžběta Baslová</cp:lastModifiedBy>
  <cp:revision>45</cp:revision>
  <dcterms:created xsi:type="dcterms:W3CDTF">2023-09-13T13:11:25Z</dcterms:created>
  <dcterms:modified xsi:type="dcterms:W3CDTF">2025-04-28T08:43:29Z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0x010100D3A7C3E4E003834BAA2F8A4690396254</vt:lpwstr>
  </property>
</Properties>
</file>