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7" r:id="rId32"/>
    <p:sldId id="288" r:id="rId33"/>
  </p:sldIdLst>
  <p:sldSz cx="18288000" cy="10287000"/>
  <p:notesSz cx="6858000" cy="9144000"/>
  <p:embeddedFontLs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Codec Pro" panose="020B0604020202020204" charset="0"/>
      <p:regular r:id="rId38"/>
    </p:embeddedFont>
    <p:embeddedFont>
      <p:font typeface="Codec Pro Bold" panose="020B0604020202020204" charset="0"/>
      <p:regular r:id="rId39"/>
    </p:embeddedFont>
    <p:embeddedFont>
      <p:font typeface="Codec Pro Ultra-Bold" panose="020B0604020202020204" charset="0"/>
      <p:regular r:id="rId40"/>
    </p:embeddedFont>
    <p:embeddedFont>
      <p:font typeface="Montserrat Bold" panose="020B0604020202020204" charset="-18"/>
      <p:regular r:id="rId41"/>
    </p:embeddedFont>
    <p:embeddedFont>
      <p:font typeface="Open Sans" panose="020B0606030504020204" pitchFamily="34" charset="0"/>
      <p:regular r:id="rId42"/>
    </p:embeddedFont>
    <p:embeddedFont>
      <p:font typeface="Open Sans Bold" panose="020B0806030504020204" charset="0"/>
      <p:regular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2" d="100"/>
          <a:sy n="42" d="100"/>
        </p:scale>
        <p:origin x="780" y="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5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8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svg"/><Relationship Id="rId18" Type="http://schemas.openxmlformats.org/officeDocument/2006/relationships/image" Target="../media/image29.jpeg"/><Relationship Id="rId26" Type="http://schemas.openxmlformats.org/officeDocument/2006/relationships/image" Target="../media/image37.jpeg"/><Relationship Id="rId3" Type="http://schemas.openxmlformats.org/officeDocument/2006/relationships/image" Target="../media/image14.svg"/><Relationship Id="rId21" Type="http://schemas.openxmlformats.org/officeDocument/2006/relationships/image" Target="../media/image32.jpeg"/><Relationship Id="rId7" Type="http://schemas.openxmlformats.org/officeDocument/2006/relationships/image" Target="../media/image18.svg"/><Relationship Id="rId12" Type="http://schemas.openxmlformats.org/officeDocument/2006/relationships/image" Target="../media/image23.png"/><Relationship Id="rId17" Type="http://schemas.openxmlformats.org/officeDocument/2006/relationships/image" Target="../media/image28.jpeg"/><Relationship Id="rId25" Type="http://schemas.openxmlformats.org/officeDocument/2006/relationships/image" Target="../media/image36.jpeg"/><Relationship Id="rId2" Type="http://schemas.openxmlformats.org/officeDocument/2006/relationships/image" Target="../media/image13.png"/><Relationship Id="rId16" Type="http://schemas.openxmlformats.org/officeDocument/2006/relationships/image" Target="../media/image27.jpeg"/><Relationship Id="rId20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24" Type="http://schemas.openxmlformats.org/officeDocument/2006/relationships/image" Target="../media/image35.jpeg"/><Relationship Id="rId5" Type="http://schemas.openxmlformats.org/officeDocument/2006/relationships/image" Target="../media/image16.svg"/><Relationship Id="rId15" Type="http://schemas.openxmlformats.org/officeDocument/2006/relationships/image" Target="../media/image26.jpeg"/><Relationship Id="rId23" Type="http://schemas.openxmlformats.org/officeDocument/2006/relationships/image" Target="../media/image34.jpeg"/><Relationship Id="rId28" Type="http://schemas.openxmlformats.org/officeDocument/2006/relationships/image" Target="../media/image39.svg"/><Relationship Id="rId10" Type="http://schemas.openxmlformats.org/officeDocument/2006/relationships/image" Target="../media/image21.png"/><Relationship Id="rId19" Type="http://schemas.openxmlformats.org/officeDocument/2006/relationships/image" Target="../media/image30.jpeg"/><Relationship Id="rId4" Type="http://schemas.openxmlformats.org/officeDocument/2006/relationships/image" Target="../media/image15.png"/><Relationship Id="rId9" Type="http://schemas.openxmlformats.org/officeDocument/2006/relationships/image" Target="../media/image20.svg"/><Relationship Id="rId14" Type="http://schemas.openxmlformats.org/officeDocument/2006/relationships/image" Target="../media/image25.jpeg"/><Relationship Id="rId22" Type="http://schemas.openxmlformats.org/officeDocument/2006/relationships/image" Target="../media/image33.jpeg"/><Relationship Id="rId27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sv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sv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energo-chudoba.cz/" TargetMode="External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791389" y="6316951"/>
            <a:ext cx="5200698" cy="19050"/>
          </a:xfrm>
          <a:custGeom>
            <a:avLst/>
            <a:gdLst/>
            <a:ahLst/>
            <a:cxnLst/>
            <a:rect l="l" t="t" r="r" b="b"/>
            <a:pathLst>
              <a:path w="5200698" h="19050">
                <a:moveTo>
                  <a:pt x="0" y="0"/>
                </a:moveTo>
                <a:lnTo>
                  <a:pt x="5200698" y="0"/>
                </a:lnTo>
                <a:lnTo>
                  <a:pt x="5200698" y="19050"/>
                </a:lnTo>
                <a:lnTo>
                  <a:pt x="0" y="190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004407" y="0"/>
            <a:ext cx="14279186" cy="7490044"/>
          </a:xfrm>
          <a:custGeom>
            <a:avLst/>
            <a:gdLst/>
            <a:ahLst/>
            <a:cxnLst/>
            <a:rect l="l" t="t" r="r" b="b"/>
            <a:pathLst>
              <a:path w="14279186" h="7490044">
                <a:moveTo>
                  <a:pt x="0" y="0"/>
                </a:moveTo>
                <a:lnTo>
                  <a:pt x="14279186" y="0"/>
                </a:lnTo>
                <a:lnTo>
                  <a:pt x="14279186" y="7490044"/>
                </a:lnTo>
                <a:lnTo>
                  <a:pt x="0" y="74900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b="-7410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695811" y="8295986"/>
            <a:ext cx="14896377" cy="18579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74"/>
              </a:lnSpc>
            </a:pPr>
            <a:r>
              <a:rPr lang="en-US" sz="3756" spc="48">
                <a:solidFill>
                  <a:srgbClr val="292828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MPSV, Oddělení projektů inovací a sociálního začleňování</a:t>
            </a:r>
          </a:p>
          <a:p>
            <a:pPr algn="l">
              <a:lnSpc>
                <a:spcPts val="5274"/>
              </a:lnSpc>
            </a:pPr>
            <a:endParaRPr lang="en-US" sz="3756" spc="48">
              <a:solidFill>
                <a:srgbClr val="292828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  <a:p>
            <a:pPr algn="ctr">
              <a:lnSpc>
                <a:spcPts val="4462"/>
              </a:lnSpc>
            </a:pPr>
            <a:r>
              <a:rPr lang="en-US" sz="3178" spc="41">
                <a:solidFill>
                  <a:srgbClr val="292828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MŽP, 24.7.2024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89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36" b="-9236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5437661" y="4168482"/>
            <a:ext cx="7412679" cy="21721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7332"/>
              </a:lnSpc>
            </a:pPr>
            <a:r>
              <a:rPr lang="en-US" sz="12380">
                <a:solidFill>
                  <a:srgbClr val="FFFFFF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Inspirace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89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724650" y="0"/>
            <a:ext cx="11563350" cy="10287000"/>
          </a:xfrm>
          <a:custGeom>
            <a:avLst/>
            <a:gdLst/>
            <a:ahLst/>
            <a:cxnLst/>
            <a:rect l="l" t="t" r="r" b="b"/>
            <a:pathLst>
              <a:path w="11563350" h="10287000">
                <a:moveTo>
                  <a:pt x="0" y="0"/>
                </a:moveTo>
                <a:lnTo>
                  <a:pt x="11563350" y="0"/>
                </a:lnTo>
                <a:lnTo>
                  <a:pt x="1156335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598" r="-1614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527792" y="529383"/>
            <a:ext cx="5851327" cy="88654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95"/>
              </a:lnSpc>
            </a:pPr>
            <a:r>
              <a:rPr lang="en-US" sz="2959">
                <a:solidFill>
                  <a:srgbClr val="F6F6F6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sociální projekt / cirkulární ekonomika</a:t>
            </a:r>
          </a:p>
          <a:p>
            <a:pPr algn="l">
              <a:lnSpc>
                <a:spcPts val="4395"/>
              </a:lnSpc>
            </a:pPr>
            <a:endParaRPr lang="en-US" sz="2959">
              <a:solidFill>
                <a:srgbClr val="F6F6F6"/>
              </a:solidFill>
              <a:latin typeface="Codec Pro Ultra-Bold"/>
              <a:ea typeface="Codec Pro Ultra-Bold"/>
              <a:cs typeface="Codec Pro Ultra-Bold"/>
              <a:sym typeface="Codec Pro Ultra-Bold"/>
            </a:endParaRPr>
          </a:p>
          <a:p>
            <a:pPr algn="l">
              <a:lnSpc>
                <a:spcPts val="4395"/>
              </a:lnSpc>
            </a:pPr>
            <a:r>
              <a:rPr lang="en-US" sz="2959">
                <a:solidFill>
                  <a:srgbClr val="F6F6F6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neúsporné a staré spotřebiče =</a:t>
            </a:r>
          </a:p>
          <a:p>
            <a:pPr algn="l">
              <a:lnSpc>
                <a:spcPts val="4395"/>
              </a:lnSpc>
            </a:pPr>
            <a:r>
              <a:rPr lang="en-US" sz="2959">
                <a:solidFill>
                  <a:srgbClr val="F6F6F6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vysoké účty za energie</a:t>
            </a:r>
          </a:p>
          <a:p>
            <a:pPr algn="l">
              <a:lnSpc>
                <a:spcPts val="4395"/>
              </a:lnSpc>
            </a:pPr>
            <a:endParaRPr lang="en-US" sz="2959">
              <a:solidFill>
                <a:srgbClr val="F6F6F6"/>
              </a:solidFill>
              <a:latin typeface="Codec Pro Ultra-Bold"/>
              <a:ea typeface="Codec Pro Ultra-Bold"/>
              <a:cs typeface="Codec Pro Ultra-Bold"/>
              <a:sym typeface="Codec Pro Ultra-Bold"/>
            </a:endParaRPr>
          </a:p>
          <a:p>
            <a:pPr algn="l">
              <a:lnSpc>
                <a:spcPts val="4395"/>
              </a:lnSpc>
            </a:pPr>
            <a:r>
              <a:rPr lang="en-US" sz="2959">
                <a:solidFill>
                  <a:srgbClr val="F6F6F6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pronájem úsporných spotřebičů ve spolupráce NNO a firmy Bosch</a:t>
            </a:r>
          </a:p>
          <a:p>
            <a:pPr algn="l">
              <a:lnSpc>
                <a:spcPts val="4395"/>
              </a:lnSpc>
            </a:pPr>
            <a:endParaRPr lang="en-US" sz="2959">
              <a:solidFill>
                <a:srgbClr val="F6F6F6"/>
              </a:solidFill>
              <a:latin typeface="Codec Pro Ultra-Bold"/>
              <a:ea typeface="Codec Pro Ultra-Bold"/>
              <a:cs typeface="Codec Pro Ultra-Bold"/>
              <a:sym typeface="Codec Pro Ultra-Bold"/>
            </a:endParaRPr>
          </a:p>
          <a:p>
            <a:pPr algn="l">
              <a:lnSpc>
                <a:spcPts val="4395"/>
              </a:lnSpc>
            </a:pPr>
            <a:r>
              <a:rPr lang="en-US" sz="2959">
                <a:solidFill>
                  <a:srgbClr val="F6F6F6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od r. 2018 pronajato cca 1 700 spotřebičů </a:t>
            </a:r>
          </a:p>
          <a:p>
            <a:pPr algn="l">
              <a:lnSpc>
                <a:spcPts val="4395"/>
              </a:lnSpc>
            </a:pPr>
            <a:endParaRPr lang="en-US" sz="2959">
              <a:solidFill>
                <a:srgbClr val="F6F6F6"/>
              </a:solidFill>
              <a:latin typeface="Codec Pro Ultra-Bold"/>
              <a:ea typeface="Codec Pro Ultra-Bold"/>
              <a:cs typeface="Codec Pro Ultra-Bold"/>
              <a:sym typeface="Codec Pro Ultra-Bold"/>
            </a:endParaRPr>
          </a:p>
          <a:p>
            <a:pPr algn="l">
              <a:lnSpc>
                <a:spcPts val="4395"/>
              </a:lnSpc>
            </a:pPr>
            <a:r>
              <a:rPr lang="en-US" sz="2959">
                <a:solidFill>
                  <a:srgbClr val="F6F6F6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poplatek domácností 5 euro</a:t>
            </a:r>
          </a:p>
          <a:p>
            <a:pPr algn="l">
              <a:lnSpc>
                <a:spcPts val="4395"/>
              </a:lnSpc>
            </a:pPr>
            <a:endParaRPr lang="en-US" sz="2959">
              <a:solidFill>
                <a:srgbClr val="F6F6F6"/>
              </a:solidFill>
              <a:latin typeface="Codec Pro Ultra-Bold"/>
              <a:ea typeface="Codec Pro Ultra-Bold"/>
              <a:cs typeface="Codec Pro Ultra-Bold"/>
              <a:sym typeface="Codec Pro Ultra-Bold"/>
            </a:endParaRPr>
          </a:p>
          <a:p>
            <a:pPr algn="l">
              <a:lnSpc>
                <a:spcPts val="4395"/>
              </a:lnSpc>
            </a:pPr>
            <a:r>
              <a:rPr lang="en-US" sz="2959">
                <a:solidFill>
                  <a:srgbClr val="F6F6F6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podpora lokální vlády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89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06472" y="0"/>
            <a:ext cx="5895975" cy="10287000"/>
          </a:xfrm>
          <a:custGeom>
            <a:avLst/>
            <a:gdLst/>
            <a:ahLst/>
            <a:cxnLst/>
            <a:rect l="l" t="t" r="r" b="b"/>
            <a:pathLst>
              <a:path w="5895975" h="10287000">
                <a:moveTo>
                  <a:pt x="0" y="0"/>
                </a:moveTo>
                <a:lnTo>
                  <a:pt x="5895975" y="0"/>
                </a:lnTo>
                <a:lnTo>
                  <a:pt x="589597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6330519" y="0"/>
            <a:ext cx="6191250" cy="10287000"/>
          </a:xfrm>
          <a:custGeom>
            <a:avLst/>
            <a:gdLst/>
            <a:ahLst/>
            <a:cxnLst/>
            <a:rect l="l" t="t" r="r" b="b"/>
            <a:pathLst>
              <a:path w="6191250" h="10287000">
                <a:moveTo>
                  <a:pt x="0" y="0"/>
                </a:moveTo>
                <a:lnTo>
                  <a:pt x="6191250" y="0"/>
                </a:lnTo>
                <a:lnTo>
                  <a:pt x="619125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3306497" y="1291893"/>
            <a:ext cx="4293876" cy="8538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34"/>
              </a:lnSpc>
            </a:pPr>
            <a:r>
              <a:rPr lang="en-US" sz="4199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lednice </a:t>
            </a:r>
          </a:p>
          <a:p>
            <a:pPr algn="ctr">
              <a:lnSpc>
                <a:spcPts val="5434"/>
              </a:lnSpc>
            </a:pPr>
            <a:r>
              <a:rPr lang="en-US" sz="4199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2 roky a třída A = 101 kč/měsíc</a:t>
            </a:r>
          </a:p>
          <a:p>
            <a:pPr algn="ctr">
              <a:lnSpc>
                <a:spcPts val="5434"/>
              </a:lnSpc>
            </a:pPr>
            <a:endParaRPr lang="en-US" sz="4199">
              <a:solidFill>
                <a:srgbClr val="000000"/>
              </a:solidFill>
              <a:latin typeface="Codec Pro Bold"/>
              <a:ea typeface="Codec Pro Bold"/>
              <a:cs typeface="Codec Pro Bold"/>
              <a:sym typeface="Codec Pro Bold"/>
            </a:endParaRPr>
          </a:p>
          <a:p>
            <a:pPr algn="ctr">
              <a:lnSpc>
                <a:spcPts val="5434"/>
              </a:lnSpc>
            </a:pPr>
            <a:endParaRPr lang="en-US" sz="4199">
              <a:solidFill>
                <a:srgbClr val="000000"/>
              </a:solidFill>
              <a:latin typeface="Codec Pro Bold"/>
              <a:ea typeface="Codec Pro Bold"/>
              <a:cs typeface="Codec Pro Bold"/>
              <a:sym typeface="Codec Pro Bold"/>
            </a:endParaRPr>
          </a:p>
          <a:p>
            <a:pPr algn="ctr">
              <a:lnSpc>
                <a:spcPts val="5434"/>
              </a:lnSpc>
            </a:pPr>
            <a:r>
              <a:rPr lang="en-US" sz="4199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lednice </a:t>
            </a:r>
          </a:p>
          <a:p>
            <a:pPr algn="ctr">
              <a:lnSpc>
                <a:spcPts val="5434"/>
              </a:lnSpc>
            </a:pPr>
            <a:r>
              <a:rPr lang="en-US" sz="4199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10 let a třída F =  865 kč/měsíc</a:t>
            </a:r>
          </a:p>
          <a:p>
            <a:pPr algn="ctr">
              <a:lnSpc>
                <a:spcPts val="5434"/>
              </a:lnSpc>
            </a:pPr>
            <a:endParaRPr lang="en-US" sz="4199">
              <a:solidFill>
                <a:srgbClr val="000000"/>
              </a:solidFill>
              <a:latin typeface="Codec Pro Bold"/>
              <a:ea typeface="Codec Pro Bold"/>
              <a:cs typeface="Codec Pro Bold"/>
              <a:sym typeface="Codec Pro Bold"/>
            </a:endParaRPr>
          </a:p>
          <a:p>
            <a:pPr algn="ctr">
              <a:lnSpc>
                <a:spcPts val="5434"/>
              </a:lnSpc>
            </a:pPr>
            <a:r>
              <a:rPr lang="en-US" sz="4199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roční rozdíl až    9 168 Kč </a:t>
            </a:r>
          </a:p>
          <a:p>
            <a:pPr algn="ctr">
              <a:lnSpc>
                <a:spcPts val="5434"/>
              </a:lnSpc>
            </a:pPr>
            <a:r>
              <a:rPr lang="en-US" sz="4199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</a:t>
            </a:r>
          </a:p>
          <a:p>
            <a:pPr algn="l">
              <a:lnSpc>
                <a:spcPts val="1940"/>
              </a:lnSpc>
              <a:spcBef>
                <a:spcPct val="0"/>
              </a:spcBef>
            </a:pPr>
            <a:r>
              <a:rPr lang="en-US" sz="1499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Zdroj: Centropol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89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86458" y="3847876"/>
            <a:ext cx="14315084" cy="21721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7332"/>
              </a:lnSpc>
            </a:pPr>
            <a:r>
              <a:rPr lang="en-US" sz="12380">
                <a:solidFill>
                  <a:srgbClr val="FFFFFF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Pilotní projekt v ČR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89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893341" y="1857373"/>
            <a:ext cx="14501319" cy="13049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925"/>
              </a:lnSpc>
            </a:pPr>
            <a:r>
              <a:rPr lang="en-US" sz="8500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Zapojení domácností</a:t>
            </a:r>
          </a:p>
        </p:txBody>
      </p:sp>
      <p:sp>
        <p:nvSpPr>
          <p:cNvPr id="3" name="AutoShape 3"/>
          <p:cNvSpPr/>
          <p:nvPr/>
        </p:nvSpPr>
        <p:spPr>
          <a:xfrm>
            <a:off x="1893341" y="4005786"/>
            <a:ext cx="14501319" cy="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2516330" y="5086027"/>
            <a:ext cx="3478647" cy="2144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404"/>
              </a:lnSpc>
            </a:pPr>
            <a:r>
              <a:rPr lang="en-US" sz="4699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sociální pracovníci v obcích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2293023" y="5086350"/>
            <a:ext cx="3478647" cy="14585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404"/>
              </a:lnSpc>
            </a:pPr>
            <a:r>
              <a:rPr lang="en-US" sz="4699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dodavatel energií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404677" y="5086027"/>
            <a:ext cx="3478647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404"/>
              </a:lnSpc>
            </a:pPr>
            <a:r>
              <a:rPr lang="en-US" sz="4699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lokální NNO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05605" y="298783"/>
            <a:ext cx="17676791" cy="9689434"/>
          </a:xfrm>
          <a:prstGeom prst="rect">
            <a:avLst/>
          </a:prstGeom>
          <a:solidFill>
            <a:srgbClr val="41A4AF"/>
          </a:solidFill>
        </p:spPr>
      </p:sp>
      <p:grpSp>
        <p:nvGrpSpPr>
          <p:cNvPr id="3" name="Group 3"/>
          <p:cNvGrpSpPr/>
          <p:nvPr/>
        </p:nvGrpSpPr>
        <p:grpSpPr>
          <a:xfrm>
            <a:off x="1028700" y="298783"/>
            <a:ext cx="12077695" cy="9589801"/>
            <a:chOff x="0" y="0"/>
            <a:chExt cx="3180957" cy="252570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180957" cy="2525709"/>
            </a:xfrm>
            <a:custGeom>
              <a:avLst/>
              <a:gdLst/>
              <a:ahLst/>
              <a:cxnLst/>
              <a:rect l="l" t="t" r="r" b="b"/>
              <a:pathLst>
                <a:path w="3180957" h="2525709">
                  <a:moveTo>
                    <a:pt x="16025" y="0"/>
                  </a:moveTo>
                  <a:lnTo>
                    <a:pt x="3164931" y="0"/>
                  </a:lnTo>
                  <a:cubicBezTo>
                    <a:pt x="3169182" y="0"/>
                    <a:pt x="3173258" y="1688"/>
                    <a:pt x="3176263" y="4694"/>
                  </a:cubicBezTo>
                  <a:cubicBezTo>
                    <a:pt x="3179268" y="7699"/>
                    <a:pt x="3180957" y="11775"/>
                    <a:pt x="3180957" y="16025"/>
                  </a:cubicBezTo>
                  <a:lnTo>
                    <a:pt x="3180957" y="2509684"/>
                  </a:lnTo>
                  <a:cubicBezTo>
                    <a:pt x="3180957" y="2518534"/>
                    <a:pt x="3173782" y="2525709"/>
                    <a:pt x="3164931" y="2525709"/>
                  </a:cubicBezTo>
                  <a:lnTo>
                    <a:pt x="16025" y="2525709"/>
                  </a:lnTo>
                  <a:cubicBezTo>
                    <a:pt x="11775" y="2525709"/>
                    <a:pt x="7699" y="2524021"/>
                    <a:pt x="4694" y="2521015"/>
                  </a:cubicBezTo>
                  <a:cubicBezTo>
                    <a:pt x="1688" y="2518010"/>
                    <a:pt x="0" y="2513934"/>
                    <a:pt x="0" y="2509684"/>
                  </a:cubicBezTo>
                  <a:lnTo>
                    <a:pt x="0" y="16025"/>
                  </a:lnTo>
                  <a:cubicBezTo>
                    <a:pt x="0" y="11775"/>
                    <a:pt x="1688" y="7699"/>
                    <a:pt x="4694" y="4694"/>
                  </a:cubicBezTo>
                  <a:cubicBezTo>
                    <a:pt x="7699" y="1688"/>
                    <a:pt x="11775" y="0"/>
                    <a:pt x="1602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95250"/>
              <a:ext cx="3180957" cy="26209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5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028700" y="298783"/>
            <a:ext cx="12077695" cy="10099699"/>
            <a:chOff x="0" y="0"/>
            <a:chExt cx="16103593" cy="13466266"/>
          </a:xfrm>
        </p:grpSpPr>
        <p:sp>
          <p:nvSpPr>
            <p:cNvPr id="7" name="TextBox 7"/>
            <p:cNvSpPr txBox="1"/>
            <p:nvPr/>
          </p:nvSpPr>
          <p:spPr>
            <a:xfrm>
              <a:off x="0" y="66675"/>
              <a:ext cx="16103593" cy="1200848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4679"/>
                </a:lnSpc>
                <a:spcBef>
                  <a:spcPct val="0"/>
                </a:spcBef>
              </a:pPr>
              <a:endParaRPr/>
            </a:p>
            <a:p>
              <a:pPr marL="0" lvl="0" indent="0" algn="l">
                <a:lnSpc>
                  <a:spcPts val="4679"/>
                </a:lnSpc>
                <a:spcBef>
                  <a:spcPct val="0"/>
                </a:spcBef>
              </a:pPr>
              <a:r>
                <a:rPr lang="en-US" sz="5199" u="none" strike="noStrike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  = komplexní přístup</a:t>
              </a:r>
            </a:p>
            <a:p>
              <a:pPr marL="0" lvl="0" indent="0" algn="l">
                <a:lnSpc>
                  <a:spcPts val="4679"/>
                </a:lnSpc>
                <a:spcBef>
                  <a:spcPct val="0"/>
                </a:spcBef>
              </a:pPr>
              <a:endParaRPr lang="en-US" sz="5199" u="none" strike="noStrike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endParaRPr>
            </a:p>
            <a:p>
              <a:pPr marL="0" lvl="0" indent="0" algn="l">
                <a:lnSpc>
                  <a:spcPts val="4679"/>
                </a:lnSpc>
                <a:spcBef>
                  <a:spcPct val="0"/>
                </a:spcBef>
              </a:pPr>
              <a:r>
                <a:rPr lang="en-US" sz="5199" u="none" strike="noStrike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  = podpora prevence</a:t>
              </a:r>
            </a:p>
            <a:p>
              <a:pPr marL="0" lvl="0" indent="0" algn="l">
                <a:lnSpc>
                  <a:spcPts val="4679"/>
                </a:lnSpc>
                <a:spcBef>
                  <a:spcPct val="0"/>
                </a:spcBef>
              </a:pPr>
              <a:endParaRPr lang="en-US" sz="5199" u="none" strike="noStrike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endParaRPr>
            </a:p>
            <a:p>
              <a:pPr marL="0" lvl="0" indent="0" algn="l">
                <a:lnSpc>
                  <a:spcPts val="4679"/>
                </a:lnSpc>
                <a:spcBef>
                  <a:spcPct val="0"/>
                </a:spcBef>
              </a:pPr>
              <a:r>
                <a:rPr lang="en-US" sz="5199" u="none" strike="noStrike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  = behaviorální metody = cílíme na změnu chování </a:t>
              </a:r>
            </a:p>
            <a:p>
              <a:pPr marL="0" lvl="0" indent="0" algn="l">
                <a:lnSpc>
                  <a:spcPts val="4679"/>
                </a:lnSpc>
                <a:spcBef>
                  <a:spcPct val="0"/>
                </a:spcBef>
              </a:pPr>
              <a:endParaRPr lang="en-US" sz="5199" u="none" strike="noStrike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endParaRPr>
            </a:p>
            <a:p>
              <a:pPr marL="0" lvl="0" indent="0" algn="l">
                <a:lnSpc>
                  <a:spcPts val="4679"/>
                </a:lnSpc>
                <a:spcBef>
                  <a:spcPct val="0"/>
                </a:spcBef>
              </a:pPr>
              <a:r>
                <a:rPr lang="en-US" sz="5199" u="none" strike="noStrike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  = práce s vlastní motivací klienta</a:t>
              </a:r>
            </a:p>
            <a:p>
              <a:pPr marL="0" lvl="0" indent="0" algn="l">
                <a:lnSpc>
                  <a:spcPts val="4679"/>
                </a:lnSpc>
                <a:spcBef>
                  <a:spcPct val="0"/>
                </a:spcBef>
              </a:pPr>
              <a:endParaRPr lang="en-US" sz="5199" u="none" strike="noStrike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endParaRPr>
            </a:p>
            <a:p>
              <a:pPr marL="0" lvl="0" indent="0" algn="l">
                <a:lnSpc>
                  <a:spcPts val="4679"/>
                </a:lnSpc>
                <a:spcBef>
                  <a:spcPct val="0"/>
                </a:spcBef>
              </a:pPr>
              <a:r>
                <a:rPr lang="en-US" sz="5199" u="none" strike="noStrike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  = edukace, aktivizace, motivace</a:t>
              </a:r>
            </a:p>
            <a:p>
              <a:pPr marL="0" lvl="0" indent="0" algn="l">
                <a:lnSpc>
                  <a:spcPts val="4679"/>
                </a:lnSpc>
                <a:spcBef>
                  <a:spcPct val="0"/>
                </a:spcBef>
              </a:pPr>
              <a:endParaRPr lang="en-US" sz="5199" u="none" strike="noStrike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endParaRPr>
            </a:p>
            <a:p>
              <a:pPr marL="0" lvl="0" indent="0" algn="l">
                <a:lnSpc>
                  <a:spcPts val="4679"/>
                </a:lnSpc>
                <a:spcBef>
                  <a:spcPct val="0"/>
                </a:spcBef>
              </a:pPr>
              <a:r>
                <a:rPr lang="en-US" sz="5199" u="none" strike="noStrike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  = zapojení soukromého a neziskového sektoru, poskytovatelů energií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12933924"/>
              <a:ext cx="16103593" cy="53234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2874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3106395" y="3380089"/>
            <a:ext cx="4382312" cy="24330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38"/>
              </a:lnSpc>
              <a:spcBef>
                <a:spcPct val="0"/>
              </a:spcBef>
            </a:pPr>
            <a:r>
              <a:rPr lang="en-US" sz="485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AKTIVIZAČNÍ BALÍK INTERVENCÍ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994383" y="329040"/>
            <a:ext cx="7752716" cy="4814460"/>
            <a:chOff x="0" y="0"/>
            <a:chExt cx="2041868" cy="126800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41868" cy="1268006"/>
            </a:xfrm>
            <a:custGeom>
              <a:avLst/>
              <a:gdLst/>
              <a:ahLst/>
              <a:cxnLst/>
              <a:rect l="l" t="t" r="r" b="b"/>
              <a:pathLst>
                <a:path w="2041868" h="1268006">
                  <a:moveTo>
                    <a:pt x="50929" y="0"/>
                  </a:moveTo>
                  <a:lnTo>
                    <a:pt x="1990939" y="0"/>
                  </a:lnTo>
                  <a:cubicBezTo>
                    <a:pt x="2019066" y="0"/>
                    <a:pt x="2041868" y="22802"/>
                    <a:pt x="2041868" y="50929"/>
                  </a:cubicBezTo>
                  <a:lnTo>
                    <a:pt x="2041868" y="1217077"/>
                  </a:lnTo>
                  <a:cubicBezTo>
                    <a:pt x="2041868" y="1245204"/>
                    <a:pt x="2019066" y="1268006"/>
                    <a:pt x="1990939" y="1268006"/>
                  </a:cubicBezTo>
                  <a:lnTo>
                    <a:pt x="50929" y="1268006"/>
                  </a:lnTo>
                  <a:cubicBezTo>
                    <a:pt x="22802" y="1268006"/>
                    <a:pt x="0" y="1245204"/>
                    <a:pt x="0" y="1217077"/>
                  </a:cubicBezTo>
                  <a:lnTo>
                    <a:pt x="0" y="50929"/>
                  </a:lnTo>
                  <a:cubicBezTo>
                    <a:pt x="0" y="22802"/>
                    <a:pt x="22802" y="0"/>
                    <a:pt x="50929" y="0"/>
                  </a:cubicBezTo>
                  <a:close/>
                </a:path>
              </a:pathLst>
            </a:custGeom>
            <a:solidFill>
              <a:srgbClr val="1C8994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104775"/>
              <a:ext cx="2041868" cy="13727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048"/>
                </a:lnSpc>
              </a:pPr>
              <a:r>
                <a:rPr lang="en-US" sz="3883" dirty="0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1. </a:t>
              </a:r>
              <a:r>
                <a:rPr lang="en-US" sz="3883" dirty="0" err="1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Zjišťování</a:t>
              </a:r>
              <a:r>
                <a:rPr lang="en-US" sz="3883" dirty="0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</a:t>
              </a:r>
              <a:r>
                <a:rPr lang="en-US" sz="3883" dirty="0" err="1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potřeb</a:t>
              </a:r>
              <a:r>
                <a:rPr lang="en-US" sz="3883" dirty="0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</a:t>
              </a:r>
              <a:r>
                <a:rPr lang="en-US" sz="3883" dirty="0" err="1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domácností</a:t>
              </a:r>
              <a:r>
                <a:rPr lang="en-US" sz="3883" dirty="0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</a:t>
              </a:r>
            </a:p>
            <a:p>
              <a:pPr algn="l">
                <a:lnSpc>
                  <a:spcPts val="4008"/>
                </a:lnSpc>
              </a:pPr>
              <a:endParaRPr lang="en-US" sz="3883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endParaRPr>
            </a:p>
            <a:p>
              <a:pPr marL="665674" lvl="1" indent="-332837" algn="l">
                <a:lnSpc>
                  <a:spcPts val="4008"/>
                </a:lnSpc>
                <a:buFont typeface="Arial"/>
                <a:buChar char="•"/>
              </a:pPr>
              <a:r>
                <a:rPr lang="cs-CZ" sz="3083" dirty="0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hloubkové </a:t>
              </a:r>
              <a:r>
                <a:rPr lang="en-US" sz="3083" dirty="0" err="1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e</a:t>
              </a:r>
              <a:r>
                <a:rPr lang="en-US" sz="3083" dirty="0" err="1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mpatické</a:t>
              </a:r>
              <a:r>
                <a:rPr lang="en-US" sz="3083" dirty="0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 </a:t>
              </a:r>
              <a:r>
                <a:rPr lang="en-US" sz="3083" dirty="0" err="1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rozhovory</a:t>
              </a:r>
              <a:endParaRPr lang="en-US" sz="3083" dirty="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endParaRPr>
            </a:p>
            <a:p>
              <a:pPr marL="665674" lvl="1" indent="-332837" algn="l">
                <a:lnSpc>
                  <a:spcPts val="4008"/>
                </a:lnSpc>
                <a:buFont typeface="Arial"/>
                <a:buChar char="•"/>
              </a:pPr>
              <a:r>
                <a:rPr lang="en-US" sz="3083" dirty="0" err="1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pozorování</a:t>
              </a:r>
              <a:r>
                <a:rPr lang="en-US" sz="3083" dirty="0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 </a:t>
              </a:r>
              <a:r>
                <a:rPr lang="en-US" sz="3083" dirty="0" err="1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přímo</a:t>
              </a:r>
              <a:r>
                <a:rPr lang="en-US" sz="3083" dirty="0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 v </a:t>
              </a:r>
              <a:r>
                <a:rPr lang="en-US" sz="3083" dirty="0" err="1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domácnostech</a:t>
              </a:r>
              <a:endParaRPr lang="en-US" sz="3083" dirty="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endParaRPr>
            </a:p>
            <a:p>
              <a:pPr marL="665674" lvl="1" indent="-332837" algn="l">
                <a:lnSpc>
                  <a:spcPts val="4008"/>
                </a:lnSpc>
                <a:buFont typeface="Arial"/>
                <a:buChar char="•"/>
              </a:pPr>
              <a:r>
                <a:rPr lang="en-US" sz="3083" dirty="0" err="1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sledování</a:t>
              </a:r>
              <a:r>
                <a:rPr lang="en-US" sz="3083" dirty="0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 </a:t>
              </a:r>
              <a:r>
                <a:rPr lang="en-US" sz="3083" dirty="0" err="1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energetické</a:t>
              </a:r>
              <a:r>
                <a:rPr lang="en-US" sz="3083" dirty="0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 </a:t>
              </a:r>
              <a:r>
                <a:rPr lang="en-US" sz="3083" dirty="0" err="1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gramotnosti</a:t>
              </a:r>
              <a:endParaRPr lang="en-US" sz="3083" dirty="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endParaRPr>
            </a:p>
            <a:p>
              <a:pPr marL="665674" lvl="1" indent="-332837" algn="l">
                <a:lnSpc>
                  <a:spcPts val="4008"/>
                </a:lnSpc>
                <a:buFont typeface="Arial"/>
                <a:buChar char="•"/>
              </a:pPr>
              <a:r>
                <a:rPr lang="en-US" sz="3083" dirty="0" err="1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mapování</a:t>
              </a:r>
              <a:r>
                <a:rPr lang="en-US" sz="3083" dirty="0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 </a:t>
              </a:r>
              <a:r>
                <a:rPr lang="en-US" sz="3083" dirty="0" err="1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chování</a:t>
              </a:r>
              <a:r>
                <a:rPr lang="en-US" sz="3083" dirty="0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/</a:t>
              </a:r>
              <a:r>
                <a:rPr lang="en-US" sz="3083" dirty="0" err="1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zvyklostí</a:t>
              </a:r>
              <a:endParaRPr lang="en-US" sz="3083" dirty="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344300" y="5225313"/>
            <a:ext cx="7526441" cy="5202841"/>
            <a:chOff x="0" y="0"/>
            <a:chExt cx="1982273" cy="137029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82273" cy="1370295"/>
            </a:xfrm>
            <a:custGeom>
              <a:avLst/>
              <a:gdLst/>
              <a:ahLst/>
              <a:cxnLst/>
              <a:rect l="l" t="t" r="r" b="b"/>
              <a:pathLst>
                <a:path w="1982273" h="1370295">
                  <a:moveTo>
                    <a:pt x="52460" y="0"/>
                  </a:moveTo>
                  <a:lnTo>
                    <a:pt x="1929812" y="0"/>
                  </a:lnTo>
                  <a:cubicBezTo>
                    <a:pt x="1943726" y="0"/>
                    <a:pt x="1957069" y="5527"/>
                    <a:pt x="1966907" y="15365"/>
                  </a:cubicBezTo>
                  <a:cubicBezTo>
                    <a:pt x="1976746" y="25203"/>
                    <a:pt x="1982273" y="38547"/>
                    <a:pt x="1982273" y="52460"/>
                  </a:cubicBezTo>
                  <a:lnTo>
                    <a:pt x="1982273" y="1317835"/>
                  </a:lnTo>
                  <a:cubicBezTo>
                    <a:pt x="1982273" y="1346808"/>
                    <a:pt x="1958785" y="1370295"/>
                    <a:pt x="1929812" y="1370295"/>
                  </a:cubicBezTo>
                  <a:lnTo>
                    <a:pt x="52460" y="1370295"/>
                  </a:lnTo>
                  <a:cubicBezTo>
                    <a:pt x="38547" y="1370295"/>
                    <a:pt x="25203" y="1364768"/>
                    <a:pt x="15365" y="1354930"/>
                  </a:cubicBezTo>
                  <a:cubicBezTo>
                    <a:pt x="5527" y="1345092"/>
                    <a:pt x="0" y="1331749"/>
                    <a:pt x="0" y="1317835"/>
                  </a:cubicBezTo>
                  <a:lnTo>
                    <a:pt x="0" y="52460"/>
                  </a:lnTo>
                  <a:cubicBezTo>
                    <a:pt x="0" y="38547"/>
                    <a:pt x="5527" y="25203"/>
                    <a:pt x="15365" y="15365"/>
                  </a:cubicBezTo>
                  <a:cubicBezTo>
                    <a:pt x="25203" y="5527"/>
                    <a:pt x="38547" y="0"/>
                    <a:pt x="52460" y="0"/>
                  </a:cubicBezTo>
                  <a:close/>
                </a:path>
              </a:pathLst>
            </a:custGeom>
            <a:solidFill>
              <a:srgbClr val="1C8994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104775"/>
              <a:ext cx="1982273" cy="14750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048"/>
                </a:lnSpc>
              </a:pPr>
              <a:r>
                <a:rPr lang="en-US" sz="3883" dirty="0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2. </a:t>
              </a:r>
              <a:r>
                <a:rPr lang="en-US" sz="3883" dirty="0" err="1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Poskytování</a:t>
              </a:r>
              <a:r>
                <a:rPr lang="en-US" sz="3883" dirty="0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</a:t>
              </a:r>
              <a:r>
                <a:rPr lang="en-US" sz="3883" dirty="0" err="1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komplexního</a:t>
              </a:r>
              <a:r>
                <a:rPr lang="en-US" sz="3883" dirty="0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</a:t>
              </a:r>
              <a:r>
                <a:rPr lang="en-US" sz="3883" dirty="0" err="1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poradenství</a:t>
              </a:r>
              <a:r>
                <a:rPr lang="en-US" sz="3883" dirty="0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</a:t>
              </a:r>
              <a:r>
                <a:rPr lang="en-US" sz="3883" dirty="0" err="1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na</a:t>
              </a:r>
              <a:r>
                <a:rPr lang="en-US" sz="3883" dirty="0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</a:t>
              </a:r>
              <a:r>
                <a:rPr lang="en-US" sz="3883" dirty="0" err="1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míru</a:t>
              </a:r>
              <a:r>
                <a:rPr lang="en-US" sz="3883" dirty="0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v </a:t>
              </a:r>
              <a:r>
                <a:rPr lang="cs-CZ" sz="3883" dirty="0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přirozeném prostředí klienta</a:t>
              </a:r>
              <a:endParaRPr lang="en-US" sz="3883" dirty="0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endParaRPr>
            </a:p>
            <a:p>
              <a:pPr marL="644084" lvl="1" indent="-322042" algn="l">
                <a:lnSpc>
                  <a:spcPts val="3878"/>
                </a:lnSpc>
                <a:buFont typeface="Arial"/>
                <a:buChar char="•"/>
              </a:pPr>
              <a:r>
                <a:rPr lang="en-US" sz="2983" dirty="0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v </a:t>
              </a:r>
              <a:r>
                <a:rPr lang="en-US" sz="2983" dirty="0" err="1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oblasti</a:t>
              </a:r>
              <a:r>
                <a:rPr lang="en-US" sz="2983" dirty="0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 </a:t>
              </a:r>
              <a:r>
                <a:rPr lang="en-US" sz="2983" dirty="0" err="1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okamžitých</a:t>
              </a:r>
              <a:r>
                <a:rPr lang="en-US" sz="2983" dirty="0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 </a:t>
              </a:r>
              <a:r>
                <a:rPr lang="en-US" sz="2983" dirty="0" err="1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úspor</a:t>
              </a:r>
              <a:r>
                <a:rPr lang="en-US" sz="2983" dirty="0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 </a:t>
              </a:r>
              <a:r>
                <a:rPr lang="en-US" sz="2983" dirty="0" err="1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energií</a:t>
              </a:r>
              <a:r>
                <a:rPr lang="en-US" sz="2983" dirty="0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, </a:t>
              </a:r>
            </a:p>
            <a:p>
              <a:pPr marL="644084" lvl="1" indent="-322042" algn="l">
                <a:lnSpc>
                  <a:spcPts val="3878"/>
                </a:lnSpc>
                <a:buFont typeface="Arial"/>
                <a:buChar char="•"/>
              </a:pPr>
              <a:r>
                <a:rPr lang="en-US" sz="2983" dirty="0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v </a:t>
              </a:r>
              <a:r>
                <a:rPr lang="en-US" sz="2983" dirty="0" err="1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oblasti</a:t>
              </a:r>
              <a:r>
                <a:rPr lang="en-US" sz="2983" dirty="0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 </a:t>
              </a:r>
              <a:r>
                <a:rPr lang="en-US" sz="2983" dirty="0" err="1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finanční</a:t>
              </a:r>
              <a:r>
                <a:rPr lang="en-US" sz="2983" dirty="0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 </a:t>
              </a:r>
              <a:r>
                <a:rPr lang="en-US" sz="2983" dirty="0" err="1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gramotnosti</a:t>
              </a:r>
              <a:r>
                <a:rPr lang="en-US" sz="2983" dirty="0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, </a:t>
              </a:r>
            </a:p>
            <a:p>
              <a:pPr marL="644084" lvl="1" indent="-322042" algn="l">
                <a:lnSpc>
                  <a:spcPts val="3878"/>
                </a:lnSpc>
                <a:buFont typeface="Arial"/>
                <a:buChar char="•"/>
              </a:pPr>
              <a:r>
                <a:rPr lang="en-US" sz="2983" dirty="0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v </a:t>
              </a:r>
              <a:r>
                <a:rPr lang="en-US" sz="2983" dirty="0" err="1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sociální</a:t>
              </a:r>
              <a:r>
                <a:rPr lang="en-US" sz="2983" dirty="0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 </a:t>
              </a:r>
              <a:r>
                <a:rPr lang="en-US" sz="2983" dirty="0" err="1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oblasti</a:t>
              </a:r>
              <a:endParaRPr lang="en-US" sz="2983" dirty="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endParaRPr>
            </a:p>
            <a:p>
              <a:pPr marL="644084" lvl="1" indent="-322042" algn="l">
                <a:lnSpc>
                  <a:spcPts val="3878"/>
                </a:lnSpc>
                <a:buFont typeface="Arial"/>
                <a:buChar char="•"/>
              </a:pPr>
              <a:r>
                <a:rPr lang="en-US" sz="2983" dirty="0" err="1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měření</a:t>
              </a:r>
              <a:r>
                <a:rPr lang="en-US" sz="2983" dirty="0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 </a:t>
              </a:r>
              <a:r>
                <a:rPr lang="en-US" sz="2983" dirty="0" err="1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spotřeby</a:t>
              </a:r>
              <a:r>
                <a:rPr lang="en-US" sz="2983" dirty="0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, </a:t>
              </a:r>
              <a:r>
                <a:rPr lang="en-US" sz="2983" dirty="0" err="1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vyúčtování</a:t>
              </a:r>
              <a:r>
                <a:rPr lang="en-US" sz="2983" dirty="0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, </a:t>
              </a:r>
              <a:r>
                <a:rPr lang="en-US" sz="2983" dirty="0" err="1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žádost</a:t>
              </a:r>
              <a:r>
                <a:rPr lang="en-US" sz="2983" dirty="0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 o </a:t>
              </a:r>
              <a:r>
                <a:rPr lang="en-US" sz="2983" dirty="0" err="1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dávku</a:t>
              </a:r>
              <a:r>
                <a:rPr lang="en-US" sz="2983" dirty="0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, </a:t>
              </a:r>
              <a:r>
                <a:rPr lang="en-US" sz="2983" dirty="0" err="1">
                  <a:solidFill>
                    <a:srgbClr val="FFFFFF"/>
                  </a:solidFill>
                  <a:latin typeface="Codec Pro"/>
                  <a:ea typeface="Codec Pro"/>
                  <a:cs typeface="Codec Pro"/>
                  <a:sym typeface="Codec Pro"/>
                </a:rPr>
                <a:t>samoodečty</a:t>
              </a:r>
              <a:endParaRPr lang="en-US" sz="2983" dirty="0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9506584" y="5225313"/>
            <a:ext cx="7752716" cy="5061687"/>
            <a:chOff x="0" y="0"/>
            <a:chExt cx="2041868" cy="133311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041868" cy="1333119"/>
            </a:xfrm>
            <a:custGeom>
              <a:avLst/>
              <a:gdLst/>
              <a:ahLst/>
              <a:cxnLst/>
              <a:rect l="l" t="t" r="r" b="b"/>
              <a:pathLst>
                <a:path w="2041868" h="1333119">
                  <a:moveTo>
                    <a:pt x="50929" y="0"/>
                  </a:moveTo>
                  <a:lnTo>
                    <a:pt x="1990939" y="0"/>
                  </a:lnTo>
                  <a:cubicBezTo>
                    <a:pt x="2019066" y="0"/>
                    <a:pt x="2041868" y="22802"/>
                    <a:pt x="2041868" y="50929"/>
                  </a:cubicBezTo>
                  <a:lnTo>
                    <a:pt x="2041868" y="1282190"/>
                  </a:lnTo>
                  <a:cubicBezTo>
                    <a:pt x="2041868" y="1310318"/>
                    <a:pt x="2019066" y="1333119"/>
                    <a:pt x="1990939" y="1333119"/>
                  </a:cubicBezTo>
                  <a:lnTo>
                    <a:pt x="50929" y="1333119"/>
                  </a:lnTo>
                  <a:cubicBezTo>
                    <a:pt x="22802" y="1333119"/>
                    <a:pt x="0" y="1310318"/>
                    <a:pt x="0" y="1282190"/>
                  </a:cubicBezTo>
                  <a:lnTo>
                    <a:pt x="0" y="50929"/>
                  </a:lnTo>
                  <a:cubicBezTo>
                    <a:pt x="0" y="22802"/>
                    <a:pt x="22802" y="0"/>
                    <a:pt x="50929" y="0"/>
                  </a:cubicBezTo>
                  <a:close/>
                </a:path>
              </a:pathLst>
            </a:custGeom>
            <a:solidFill>
              <a:srgbClr val="1C8994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104775"/>
              <a:ext cx="2041868" cy="143789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048"/>
                </a:lnSpc>
              </a:pPr>
              <a:r>
                <a:rPr lang="en-US" sz="3883" dirty="0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3. </a:t>
              </a:r>
              <a:r>
                <a:rPr lang="en-US" sz="3883" dirty="0" err="1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Zajištění</a:t>
              </a:r>
              <a:r>
                <a:rPr lang="en-US" sz="3883" dirty="0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</a:t>
              </a:r>
              <a:r>
                <a:rPr lang="en-US" sz="3883" dirty="0" err="1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úsporných</a:t>
              </a:r>
              <a:r>
                <a:rPr lang="en-US" sz="3883" dirty="0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</a:t>
              </a:r>
              <a:r>
                <a:rPr lang="en-US" sz="3883" dirty="0" err="1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spotřebičů</a:t>
              </a:r>
              <a:r>
                <a:rPr lang="en-US" sz="3883" dirty="0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a </a:t>
              </a:r>
              <a:r>
                <a:rPr lang="en-US" sz="3883" dirty="0" err="1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zařízení</a:t>
              </a:r>
              <a:r>
                <a:rPr lang="en-US" sz="3883" dirty="0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 </a:t>
              </a:r>
            </a:p>
            <a:p>
              <a:pPr algn="l">
                <a:lnSpc>
                  <a:spcPts val="3878"/>
                </a:lnSpc>
              </a:pPr>
              <a:endParaRPr lang="en-US" sz="3883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endParaRPr>
            </a:p>
            <a:p>
              <a:pPr marL="665674" lvl="1" indent="-332837" algn="l">
                <a:lnSpc>
                  <a:spcPts val="4008"/>
                </a:lnSpc>
                <a:buFont typeface="Arial"/>
                <a:buChar char="•"/>
              </a:pPr>
              <a:r>
                <a:rPr lang="en-US" sz="3083" dirty="0" err="1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chytré</a:t>
              </a:r>
              <a:r>
                <a:rPr lang="en-US" sz="3083" dirty="0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</a:t>
              </a:r>
              <a:r>
                <a:rPr lang="en-US" sz="3083" dirty="0" err="1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měřiče</a:t>
              </a:r>
              <a:r>
                <a:rPr lang="en-US" sz="3083" dirty="0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pro </a:t>
              </a:r>
              <a:r>
                <a:rPr lang="en-US" sz="3083" dirty="0" err="1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sledování</a:t>
              </a:r>
              <a:r>
                <a:rPr lang="en-US" sz="3083" dirty="0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</a:t>
              </a:r>
              <a:r>
                <a:rPr lang="en-US" sz="3083" dirty="0" err="1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spotřeby</a:t>
              </a:r>
              <a:r>
                <a:rPr lang="en-US" sz="3083" dirty="0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</a:t>
              </a:r>
              <a:r>
                <a:rPr lang="en-US" sz="3083" dirty="0" err="1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energií</a:t>
              </a:r>
              <a:endParaRPr lang="en-US" sz="3083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endParaRPr>
            </a:p>
            <a:p>
              <a:pPr marL="665674" lvl="1" indent="-332837" algn="l">
                <a:lnSpc>
                  <a:spcPts val="4008"/>
                </a:lnSpc>
                <a:buFont typeface="Arial"/>
                <a:buChar char="•"/>
              </a:pPr>
              <a:r>
                <a:rPr lang="en-US" sz="3083" dirty="0" err="1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perlátory</a:t>
              </a:r>
              <a:r>
                <a:rPr lang="en-US" sz="3083" dirty="0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pro </a:t>
              </a:r>
              <a:r>
                <a:rPr lang="en-US" sz="3083" dirty="0" err="1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výraznou</a:t>
              </a:r>
              <a:r>
                <a:rPr lang="en-US" sz="3083" dirty="0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</a:t>
              </a:r>
              <a:r>
                <a:rPr lang="en-US" sz="3083" dirty="0" err="1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úsporu</a:t>
              </a:r>
              <a:r>
                <a:rPr lang="en-US" sz="3083" dirty="0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</a:t>
              </a:r>
              <a:r>
                <a:rPr lang="en-US" sz="3083" dirty="0" err="1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vody</a:t>
              </a:r>
              <a:endParaRPr lang="en-US" sz="3083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endParaRPr>
            </a:p>
            <a:p>
              <a:pPr marL="665674" lvl="1" indent="-332837" algn="l">
                <a:lnSpc>
                  <a:spcPts val="4008"/>
                </a:lnSpc>
                <a:buFont typeface="Arial"/>
                <a:buChar char="•"/>
              </a:pPr>
              <a:r>
                <a:rPr lang="en-US" sz="3083" dirty="0" err="1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nové</a:t>
              </a:r>
              <a:r>
                <a:rPr lang="en-US" sz="3083" dirty="0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</a:t>
              </a:r>
              <a:r>
                <a:rPr lang="en-US" sz="3083" dirty="0" err="1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úsporné</a:t>
              </a:r>
              <a:r>
                <a:rPr lang="en-US" sz="3083" dirty="0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</a:t>
              </a:r>
              <a:r>
                <a:rPr lang="en-US" sz="3083" dirty="0" err="1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spotřebiče</a:t>
              </a:r>
              <a:r>
                <a:rPr lang="en-US" sz="3083" dirty="0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pro </a:t>
              </a:r>
              <a:r>
                <a:rPr lang="en-US" sz="3083" dirty="0" err="1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snížení</a:t>
              </a:r>
              <a:r>
                <a:rPr lang="en-US" sz="3083" dirty="0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</a:t>
              </a:r>
              <a:r>
                <a:rPr lang="en-US" sz="3083" dirty="0" err="1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výdajů</a:t>
              </a:r>
              <a:r>
                <a:rPr lang="en-US" sz="3083" dirty="0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za </a:t>
              </a:r>
              <a:r>
                <a:rPr lang="en-US" sz="3083" dirty="0" err="1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energie</a:t>
              </a:r>
              <a:endParaRPr lang="en-US" sz="3083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endParaRPr>
            </a:p>
            <a:p>
              <a:pPr algn="ctr">
                <a:lnSpc>
                  <a:spcPts val="3358"/>
                </a:lnSpc>
              </a:pPr>
              <a:r>
                <a:rPr lang="en-US" sz="2583" dirty="0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 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89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7009790" cy="10225207"/>
            <a:chOff x="0" y="0"/>
            <a:chExt cx="9346387" cy="1363360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9346387" cy="13633609"/>
            </a:xfrm>
            <a:custGeom>
              <a:avLst/>
              <a:gdLst/>
              <a:ahLst/>
              <a:cxnLst/>
              <a:rect l="l" t="t" r="r" b="b"/>
              <a:pathLst>
                <a:path w="9346387" h="13633609">
                  <a:moveTo>
                    <a:pt x="0" y="0"/>
                  </a:moveTo>
                  <a:lnTo>
                    <a:pt x="9346387" y="0"/>
                  </a:lnTo>
                  <a:lnTo>
                    <a:pt x="9346387" y="13633609"/>
                  </a:lnTo>
                  <a:lnTo>
                    <a:pt x="0" y="136336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" name="TextBox 4"/>
            <p:cNvSpPr txBox="1"/>
            <p:nvPr/>
          </p:nvSpPr>
          <p:spPr>
            <a:xfrm>
              <a:off x="1913764" y="7057245"/>
              <a:ext cx="1997262" cy="60550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870"/>
                </a:lnSpc>
              </a:pPr>
              <a:r>
                <a:rPr lang="en-US" sz="1193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Vypínejte zařízení z elektrické sítě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957022" y="4728045"/>
              <a:ext cx="2260018" cy="9085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843"/>
                </a:lnSpc>
              </a:pPr>
              <a:r>
                <a:rPr lang="en-US" sz="1193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LED žárovka </a:t>
              </a:r>
              <a:r>
                <a:rPr lang="en-US" sz="1193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85 % úspora</a:t>
              </a:r>
              <a:r>
                <a:rPr lang="en-US" sz="1193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, oproti klasické, více vydrží.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957022" y="798963"/>
              <a:ext cx="2269059" cy="23546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843"/>
                </a:lnSpc>
              </a:pPr>
              <a:r>
                <a:rPr lang="en-US" sz="1193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Větrat </a:t>
              </a:r>
              <a:r>
                <a:rPr lang="en-US" sz="1193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v zimě 3 - 4x denně</a:t>
              </a:r>
              <a:r>
                <a:rPr lang="en-US" sz="1193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, krátce a intenzivně.</a:t>
              </a:r>
            </a:p>
            <a:p>
              <a:pPr algn="l">
                <a:lnSpc>
                  <a:spcPts val="2982"/>
                </a:lnSpc>
              </a:pPr>
              <a:r>
                <a:rPr lang="en-US" sz="1193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Topení: nezakrývat (7 % </a:t>
              </a:r>
            </a:p>
            <a:p>
              <a:pPr algn="l">
                <a:lnSpc>
                  <a:spcPts val="758"/>
                </a:lnSpc>
              </a:pPr>
              <a:r>
                <a:rPr lang="en-US" sz="1193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úspora), odvzdušňovat </a:t>
              </a:r>
            </a:p>
            <a:p>
              <a:pPr algn="l">
                <a:lnSpc>
                  <a:spcPts val="2820"/>
                </a:lnSpc>
              </a:pPr>
              <a:r>
                <a:rPr lang="en-US" sz="1193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(5 % úspora). Teplý </a:t>
              </a:r>
            </a:p>
            <a:p>
              <a:pPr algn="l">
                <a:lnSpc>
                  <a:spcPts val="758"/>
                </a:lnSpc>
              </a:pPr>
              <a:r>
                <a:rPr lang="en-US" sz="1193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vzduch až ke stropu.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913764" y="9308329"/>
              <a:ext cx="2303276" cy="151895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843"/>
                </a:lnSpc>
              </a:pPr>
              <a:r>
                <a:rPr lang="en-US" sz="1193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Nezapomínejte na</a:t>
              </a:r>
              <a:r>
                <a:rPr lang="en-US" sz="1193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 pokličky (60 % úspora) a vypínejte sporák 5 </a:t>
              </a:r>
            </a:p>
            <a:p>
              <a:pPr algn="l">
                <a:lnSpc>
                  <a:spcPts val="1626"/>
                </a:lnSpc>
              </a:pPr>
              <a:r>
                <a:rPr lang="en-US" sz="1193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minut před koncem </a:t>
              </a:r>
            </a:p>
            <a:p>
              <a:pPr algn="l">
                <a:lnSpc>
                  <a:spcPts val="1952"/>
                </a:lnSpc>
              </a:pPr>
              <a:r>
                <a:rPr lang="en-US" sz="1193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vaření.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4412445" y="7057245"/>
              <a:ext cx="3687882" cy="9129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843"/>
                </a:lnSpc>
              </a:pPr>
              <a:r>
                <a:rPr lang="en-US" sz="1193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Nejen velké spotřebiče, ale i nabíječky, televize, kávovary. Ušetříte i o </a:t>
              </a:r>
              <a:r>
                <a:rPr lang="en-US" sz="1193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2 000 Kč ročně!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4412445" y="9308329"/>
              <a:ext cx="3963301" cy="9085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816"/>
                </a:lnSpc>
              </a:pPr>
              <a:r>
                <a:rPr lang="en-US" sz="1193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Uvaříte vodu za poloviční čas a ušetříte až </a:t>
              </a:r>
              <a:r>
                <a:rPr lang="en-US" sz="1193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2 400 Kč ročně</a:t>
              </a:r>
              <a:r>
                <a:rPr lang="en-US" sz="1193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! (průměrná rodina)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4363792" y="808488"/>
              <a:ext cx="4060609" cy="14267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789"/>
                </a:lnSpc>
              </a:pPr>
              <a:r>
                <a:rPr lang="en-US" sz="1193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Když uberete </a:t>
              </a:r>
              <a:r>
                <a:rPr lang="en-US" sz="1193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1 ºC</a:t>
              </a:r>
              <a:r>
                <a:rPr lang="en-US" sz="1193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 přes zimu = o </a:t>
              </a:r>
              <a:r>
                <a:rPr lang="en-US" sz="1193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6 % méně energie</a:t>
              </a:r>
              <a:r>
                <a:rPr lang="en-US" sz="1193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 spotřebujete na vytápění.</a:t>
              </a:r>
            </a:p>
            <a:p>
              <a:pPr algn="l">
                <a:lnSpc>
                  <a:spcPts val="2982"/>
                </a:lnSpc>
              </a:pPr>
              <a:r>
                <a:rPr lang="en-US" sz="1193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Když uberete </a:t>
              </a:r>
              <a:r>
                <a:rPr lang="en-US" sz="1193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3 ºC, můžete ušetřit až </a:t>
              </a:r>
            </a:p>
            <a:p>
              <a:pPr algn="l">
                <a:lnSpc>
                  <a:spcPts val="596"/>
                </a:lnSpc>
              </a:pPr>
              <a:r>
                <a:rPr lang="en-US" sz="1193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3 128 Kč ročně.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4338455" y="4728045"/>
              <a:ext cx="3761871" cy="90847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817"/>
                </a:lnSpc>
              </a:pPr>
              <a:r>
                <a:rPr lang="en-US" sz="1193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Roční </a:t>
              </a:r>
              <a:r>
                <a:rPr lang="en-US" sz="1193">
                  <a:solidFill>
                    <a:srgbClr val="202124"/>
                  </a:solidFill>
                  <a:latin typeface="Open Sans"/>
                  <a:ea typeface="Open Sans"/>
                  <a:cs typeface="Open Sans"/>
                  <a:sym typeface="Open Sans"/>
                </a:rPr>
                <a:t>úspora činí </a:t>
              </a:r>
              <a:r>
                <a:rPr lang="en-US" sz="1193">
                  <a:solidFill>
                    <a:srgbClr val="202124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3 600 Kč</a:t>
              </a:r>
              <a:r>
                <a:rPr lang="en-US" sz="1193">
                  <a:solidFill>
                    <a:srgbClr val="202124"/>
                  </a:solidFill>
                  <a:latin typeface="Open Sans"/>
                  <a:ea typeface="Open Sans"/>
                  <a:cs typeface="Open Sans"/>
                  <a:sym typeface="Open Sans"/>
                </a:rPr>
                <a:t> </a:t>
              </a:r>
              <a:r>
                <a:rPr lang="en-US" sz="1193">
                  <a:solidFill>
                    <a:srgbClr val="202124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při svícení 3 hodiny denně</a:t>
              </a:r>
              <a:r>
                <a:rPr lang="en-US" sz="1193">
                  <a:solidFill>
                    <a:srgbClr val="202124"/>
                  </a:solidFill>
                  <a:latin typeface="Open Sans"/>
                  <a:ea typeface="Open Sans"/>
                  <a:cs typeface="Open Sans"/>
                  <a:sym typeface="Open Sans"/>
                </a:rPr>
                <a:t> a při průměrné ceně energie 6 Kč za kWh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7447084" y="4354360"/>
            <a:ext cx="3173809" cy="8429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70"/>
              </a:lnSpc>
              <a:spcBef>
                <a:spcPct val="0"/>
              </a:spcBef>
            </a:pPr>
            <a:r>
              <a:rPr lang="en-US" sz="4798">
                <a:solidFill>
                  <a:srgbClr val="F6F6F6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Tipy a triky</a:t>
            </a:r>
          </a:p>
        </p:txBody>
      </p:sp>
      <p:sp>
        <p:nvSpPr>
          <p:cNvPr id="13" name="Freeform 13"/>
          <p:cNvSpPr/>
          <p:nvPr/>
        </p:nvSpPr>
        <p:spPr>
          <a:xfrm>
            <a:off x="11407133" y="0"/>
            <a:ext cx="6813692" cy="10202897"/>
          </a:xfrm>
          <a:custGeom>
            <a:avLst/>
            <a:gdLst/>
            <a:ahLst/>
            <a:cxnLst/>
            <a:rect l="l" t="t" r="r" b="b"/>
            <a:pathLst>
              <a:path w="6813692" h="10202897">
                <a:moveTo>
                  <a:pt x="0" y="0"/>
                </a:moveTo>
                <a:lnTo>
                  <a:pt x="6813692" y="0"/>
                </a:lnTo>
                <a:lnTo>
                  <a:pt x="6813692" y="10202897"/>
                </a:lnTo>
                <a:lnTo>
                  <a:pt x="0" y="1020289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1866480" y="989551"/>
            <a:ext cx="930776" cy="1184744"/>
          </a:xfrm>
          <a:custGeom>
            <a:avLst/>
            <a:gdLst/>
            <a:ahLst/>
            <a:cxnLst/>
            <a:rect l="l" t="t" r="r" b="b"/>
            <a:pathLst>
              <a:path w="930776" h="1184744">
                <a:moveTo>
                  <a:pt x="0" y="0"/>
                </a:moveTo>
                <a:lnTo>
                  <a:pt x="930776" y="0"/>
                </a:lnTo>
                <a:lnTo>
                  <a:pt x="930776" y="1184744"/>
                </a:lnTo>
                <a:lnTo>
                  <a:pt x="0" y="11847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2484575" y="2702045"/>
            <a:ext cx="1488040" cy="216137"/>
          </a:xfrm>
          <a:custGeom>
            <a:avLst/>
            <a:gdLst/>
            <a:ahLst/>
            <a:cxnLst/>
            <a:rect l="l" t="t" r="r" b="b"/>
            <a:pathLst>
              <a:path w="1488040" h="216137">
                <a:moveTo>
                  <a:pt x="0" y="0"/>
                </a:moveTo>
                <a:lnTo>
                  <a:pt x="1488040" y="0"/>
                </a:lnTo>
                <a:lnTo>
                  <a:pt x="1488040" y="216137"/>
                </a:lnTo>
                <a:lnTo>
                  <a:pt x="0" y="21613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2474306" y="2018415"/>
            <a:ext cx="1926678" cy="606364"/>
          </a:xfrm>
          <a:custGeom>
            <a:avLst/>
            <a:gdLst/>
            <a:ahLst/>
            <a:cxnLst/>
            <a:rect l="l" t="t" r="r" b="b"/>
            <a:pathLst>
              <a:path w="1926678" h="606364">
                <a:moveTo>
                  <a:pt x="0" y="0"/>
                </a:moveTo>
                <a:lnTo>
                  <a:pt x="1926678" y="0"/>
                </a:lnTo>
                <a:lnTo>
                  <a:pt x="1926678" y="606364"/>
                </a:lnTo>
                <a:lnTo>
                  <a:pt x="0" y="60636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4501722" y="2027217"/>
            <a:ext cx="1986825" cy="767735"/>
          </a:xfrm>
          <a:custGeom>
            <a:avLst/>
            <a:gdLst/>
            <a:ahLst/>
            <a:cxnLst/>
            <a:rect l="l" t="t" r="r" b="b"/>
            <a:pathLst>
              <a:path w="1986825" h="767735">
                <a:moveTo>
                  <a:pt x="0" y="0"/>
                </a:moveTo>
                <a:lnTo>
                  <a:pt x="1986825" y="0"/>
                </a:lnTo>
                <a:lnTo>
                  <a:pt x="1986825" y="767736"/>
                </a:lnTo>
                <a:lnTo>
                  <a:pt x="0" y="76773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2732015" y="863388"/>
            <a:ext cx="1415670" cy="252327"/>
          </a:xfrm>
          <a:custGeom>
            <a:avLst/>
            <a:gdLst/>
            <a:ahLst/>
            <a:cxnLst/>
            <a:rect l="l" t="t" r="r" b="b"/>
            <a:pathLst>
              <a:path w="1415670" h="252327">
                <a:moveTo>
                  <a:pt x="0" y="0"/>
                </a:moveTo>
                <a:lnTo>
                  <a:pt x="1415670" y="0"/>
                </a:lnTo>
                <a:lnTo>
                  <a:pt x="1415670" y="252326"/>
                </a:lnTo>
                <a:lnTo>
                  <a:pt x="0" y="252326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l="-103"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2732015" y="1114247"/>
            <a:ext cx="1415670" cy="252327"/>
          </a:xfrm>
          <a:custGeom>
            <a:avLst/>
            <a:gdLst/>
            <a:ahLst/>
            <a:cxnLst/>
            <a:rect l="l" t="t" r="r" b="b"/>
            <a:pathLst>
              <a:path w="1415670" h="252327">
                <a:moveTo>
                  <a:pt x="0" y="0"/>
                </a:moveTo>
                <a:lnTo>
                  <a:pt x="1415670" y="0"/>
                </a:lnTo>
                <a:lnTo>
                  <a:pt x="1415670" y="252327"/>
                </a:lnTo>
                <a:lnTo>
                  <a:pt x="0" y="252327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l="-103"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2732015" y="1363640"/>
            <a:ext cx="1415670" cy="252327"/>
          </a:xfrm>
          <a:custGeom>
            <a:avLst/>
            <a:gdLst/>
            <a:ahLst/>
            <a:cxnLst/>
            <a:rect l="l" t="t" r="r" b="b"/>
            <a:pathLst>
              <a:path w="1415670" h="252327">
                <a:moveTo>
                  <a:pt x="0" y="0"/>
                </a:moveTo>
                <a:lnTo>
                  <a:pt x="1415670" y="0"/>
                </a:lnTo>
                <a:lnTo>
                  <a:pt x="1415670" y="252327"/>
                </a:lnTo>
                <a:lnTo>
                  <a:pt x="0" y="252327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 l="-103"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2732015" y="1614500"/>
            <a:ext cx="1415670" cy="252327"/>
          </a:xfrm>
          <a:custGeom>
            <a:avLst/>
            <a:gdLst/>
            <a:ahLst/>
            <a:cxnLst/>
            <a:rect l="l" t="t" r="r" b="b"/>
            <a:pathLst>
              <a:path w="1415670" h="252327">
                <a:moveTo>
                  <a:pt x="0" y="0"/>
                </a:moveTo>
                <a:lnTo>
                  <a:pt x="1415670" y="0"/>
                </a:lnTo>
                <a:lnTo>
                  <a:pt x="1415670" y="252327"/>
                </a:lnTo>
                <a:lnTo>
                  <a:pt x="0" y="252327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 l="-103"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4721288" y="863388"/>
            <a:ext cx="1597580" cy="117361"/>
          </a:xfrm>
          <a:custGeom>
            <a:avLst/>
            <a:gdLst/>
            <a:ahLst/>
            <a:cxnLst/>
            <a:rect l="l" t="t" r="r" b="b"/>
            <a:pathLst>
              <a:path w="1597580" h="117361">
                <a:moveTo>
                  <a:pt x="0" y="0"/>
                </a:moveTo>
                <a:lnTo>
                  <a:pt x="1597581" y="0"/>
                </a:lnTo>
                <a:lnTo>
                  <a:pt x="1597581" y="117361"/>
                </a:lnTo>
                <a:lnTo>
                  <a:pt x="0" y="117361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4721288" y="979282"/>
            <a:ext cx="1597580" cy="117361"/>
          </a:xfrm>
          <a:custGeom>
            <a:avLst/>
            <a:gdLst/>
            <a:ahLst/>
            <a:cxnLst/>
            <a:rect l="l" t="t" r="r" b="b"/>
            <a:pathLst>
              <a:path w="1597580" h="117361">
                <a:moveTo>
                  <a:pt x="0" y="0"/>
                </a:moveTo>
                <a:lnTo>
                  <a:pt x="1597581" y="0"/>
                </a:lnTo>
                <a:lnTo>
                  <a:pt x="1597581" y="117361"/>
                </a:lnTo>
                <a:lnTo>
                  <a:pt x="0" y="117361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4721288" y="1095176"/>
            <a:ext cx="1597580" cy="117361"/>
          </a:xfrm>
          <a:custGeom>
            <a:avLst/>
            <a:gdLst/>
            <a:ahLst/>
            <a:cxnLst/>
            <a:rect l="l" t="t" r="r" b="b"/>
            <a:pathLst>
              <a:path w="1597580" h="117361">
                <a:moveTo>
                  <a:pt x="0" y="0"/>
                </a:moveTo>
                <a:lnTo>
                  <a:pt x="1597581" y="0"/>
                </a:lnTo>
                <a:lnTo>
                  <a:pt x="1597581" y="117361"/>
                </a:lnTo>
                <a:lnTo>
                  <a:pt x="0" y="117361"/>
                </a:lnTo>
                <a:lnTo>
                  <a:pt x="0" y="0"/>
                </a:lnTo>
                <a:close/>
              </a:path>
            </a:pathLst>
          </a:custGeom>
          <a:blipFill>
            <a:blip r:embed="rId20"/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4721288" y="1211070"/>
            <a:ext cx="1597580" cy="117361"/>
          </a:xfrm>
          <a:custGeom>
            <a:avLst/>
            <a:gdLst/>
            <a:ahLst/>
            <a:cxnLst/>
            <a:rect l="l" t="t" r="r" b="b"/>
            <a:pathLst>
              <a:path w="1597580" h="117361">
                <a:moveTo>
                  <a:pt x="0" y="0"/>
                </a:moveTo>
                <a:lnTo>
                  <a:pt x="1597581" y="0"/>
                </a:lnTo>
                <a:lnTo>
                  <a:pt x="1597581" y="117362"/>
                </a:lnTo>
                <a:lnTo>
                  <a:pt x="0" y="117362"/>
                </a:lnTo>
                <a:lnTo>
                  <a:pt x="0" y="0"/>
                </a:lnTo>
                <a:close/>
              </a:path>
            </a:pathLst>
          </a:custGeom>
          <a:blipFill>
            <a:blip r:embed="rId21"/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14721288" y="1326965"/>
            <a:ext cx="1597580" cy="117361"/>
          </a:xfrm>
          <a:custGeom>
            <a:avLst/>
            <a:gdLst/>
            <a:ahLst/>
            <a:cxnLst/>
            <a:rect l="l" t="t" r="r" b="b"/>
            <a:pathLst>
              <a:path w="1597580" h="117361">
                <a:moveTo>
                  <a:pt x="0" y="0"/>
                </a:moveTo>
                <a:lnTo>
                  <a:pt x="1597581" y="0"/>
                </a:lnTo>
                <a:lnTo>
                  <a:pt x="1597581" y="117361"/>
                </a:lnTo>
                <a:lnTo>
                  <a:pt x="0" y="117361"/>
                </a:lnTo>
                <a:lnTo>
                  <a:pt x="0" y="0"/>
                </a:lnTo>
                <a:close/>
              </a:path>
            </a:pathLst>
          </a:custGeom>
          <a:blipFill>
            <a:blip r:embed="rId22"/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14721288" y="1442859"/>
            <a:ext cx="1597580" cy="117361"/>
          </a:xfrm>
          <a:custGeom>
            <a:avLst/>
            <a:gdLst/>
            <a:ahLst/>
            <a:cxnLst/>
            <a:rect l="l" t="t" r="r" b="b"/>
            <a:pathLst>
              <a:path w="1597580" h="117361">
                <a:moveTo>
                  <a:pt x="0" y="0"/>
                </a:moveTo>
                <a:lnTo>
                  <a:pt x="1597581" y="0"/>
                </a:lnTo>
                <a:lnTo>
                  <a:pt x="1597581" y="117361"/>
                </a:lnTo>
                <a:lnTo>
                  <a:pt x="0" y="117361"/>
                </a:lnTo>
                <a:lnTo>
                  <a:pt x="0" y="0"/>
                </a:lnTo>
                <a:close/>
              </a:path>
            </a:pathLst>
          </a:custGeom>
          <a:blipFill>
            <a:blip r:embed="rId23"/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4721288" y="1558753"/>
            <a:ext cx="1597580" cy="117361"/>
          </a:xfrm>
          <a:custGeom>
            <a:avLst/>
            <a:gdLst/>
            <a:ahLst/>
            <a:cxnLst/>
            <a:rect l="l" t="t" r="r" b="b"/>
            <a:pathLst>
              <a:path w="1597580" h="117361">
                <a:moveTo>
                  <a:pt x="0" y="0"/>
                </a:moveTo>
                <a:lnTo>
                  <a:pt x="1597581" y="0"/>
                </a:lnTo>
                <a:lnTo>
                  <a:pt x="1597581" y="117361"/>
                </a:lnTo>
                <a:lnTo>
                  <a:pt x="0" y="117361"/>
                </a:lnTo>
                <a:lnTo>
                  <a:pt x="0" y="0"/>
                </a:lnTo>
                <a:close/>
              </a:path>
            </a:pathLst>
          </a:custGeom>
          <a:blipFill>
            <a:blip r:embed="rId24"/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14721288" y="1674647"/>
            <a:ext cx="1597580" cy="117361"/>
          </a:xfrm>
          <a:custGeom>
            <a:avLst/>
            <a:gdLst/>
            <a:ahLst/>
            <a:cxnLst/>
            <a:rect l="l" t="t" r="r" b="b"/>
            <a:pathLst>
              <a:path w="1597580" h="117361">
                <a:moveTo>
                  <a:pt x="0" y="0"/>
                </a:moveTo>
                <a:lnTo>
                  <a:pt x="1597581" y="0"/>
                </a:lnTo>
                <a:lnTo>
                  <a:pt x="1597581" y="117362"/>
                </a:lnTo>
                <a:lnTo>
                  <a:pt x="0" y="117362"/>
                </a:lnTo>
                <a:lnTo>
                  <a:pt x="0" y="0"/>
                </a:lnTo>
                <a:close/>
              </a:path>
            </a:pathLst>
          </a:custGeom>
          <a:blipFill>
            <a:blip r:embed="rId25"/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>
            <a:off x="14721288" y="1790542"/>
            <a:ext cx="1597580" cy="117361"/>
          </a:xfrm>
          <a:custGeom>
            <a:avLst/>
            <a:gdLst/>
            <a:ahLst/>
            <a:cxnLst/>
            <a:rect l="l" t="t" r="r" b="b"/>
            <a:pathLst>
              <a:path w="1597580" h="117361">
                <a:moveTo>
                  <a:pt x="0" y="0"/>
                </a:moveTo>
                <a:lnTo>
                  <a:pt x="1597581" y="0"/>
                </a:lnTo>
                <a:lnTo>
                  <a:pt x="1597581" y="117361"/>
                </a:lnTo>
                <a:lnTo>
                  <a:pt x="0" y="117361"/>
                </a:lnTo>
                <a:lnTo>
                  <a:pt x="0" y="0"/>
                </a:lnTo>
                <a:close/>
              </a:path>
            </a:pathLst>
          </a:custGeom>
          <a:blipFill>
            <a:blip r:embed="rId26"/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11666451" y="652406"/>
            <a:ext cx="6295055" cy="8866067"/>
          </a:xfrm>
          <a:custGeom>
            <a:avLst/>
            <a:gdLst/>
            <a:ahLst/>
            <a:cxnLst/>
            <a:rect l="l" t="t" r="r" b="b"/>
            <a:pathLst>
              <a:path w="6295055" h="8866067">
                <a:moveTo>
                  <a:pt x="0" y="0"/>
                </a:moveTo>
                <a:lnTo>
                  <a:pt x="6295055" y="0"/>
                </a:lnTo>
                <a:lnTo>
                  <a:pt x="6295055" y="8866067"/>
                </a:lnTo>
                <a:lnTo>
                  <a:pt x="0" y="8866067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494488"/>
            <a:ext cx="7715250" cy="9483457"/>
          </a:xfrm>
          <a:custGeom>
            <a:avLst/>
            <a:gdLst/>
            <a:ahLst/>
            <a:cxnLst/>
            <a:rect l="l" t="t" r="r" b="b"/>
            <a:pathLst>
              <a:path w="7715250" h="9483457">
                <a:moveTo>
                  <a:pt x="0" y="0"/>
                </a:moveTo>
                <a:lnTo>
                  <a:pt x="7715250" y="0"/>
                </a:lnTo>
                <a:lnTo>
                  <a:pt x="7715250" y="9483457"/>
                </a:lnTo>
                <a:lnTo>
                  <a:pt x="0" y="94834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955" b="-6517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544050" y="494488"/>
            <a:ext cx="7715250" cy="9483457"/>
          </a:xfrm>
          <a:custGeom>
            <a:avLst/>
            <a:gdLst/>
            <a:ahLst/>
            <a:cxnLst/>
            <a:rect l="l" t="t" r="r" b="b"/>
            <a:pathLst>
              <a:path w="7715250" h="9483457">
                <a:moveTo>
                  <a:pt x="0" y="0"/>
                </a:moveTo>
                <a:lnTo>
                  <a:pt x="7715250" y="0"/>
                </a:lnTo>
                <a:lnTo>
                  <a:pt x="7715250" y="9483457"/>
                </a:lnTo>
                <a:lnTo>
                  <a:pt x="0" y="948345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955" b="-6517"/>
            </a:stretch>
          </a:blipFill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829401" y="259319"/>
            <a:ext cx="6839782" cy="9811594"/>
          </a:xfrm>
          <a:custGeom>
            <a:avLst/>
            <a:gdLst/>
            <a:ahLst/>
            <a:cxnLst/>
            <a:rect l="l" t="t" r="r" b="b"/>
            <a:pathLst>
              <a:path w="6839782" h="9811594">
                <a:moveTo>
                  <a:pt x="0" y="0"/>
                </a:moveTo>
                <a:lnTo>
                  <a:pt x="6839781" y="0"/>
                </a:lnTo>
                <a:lnTo>
                  <a:pt x="6839781" y="9811594"/>
                </a:lnTo>
                <a:lnTo>
                  <a:pt x="0" y="981159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7586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484871" y="259319"/>
            <a:ext cx="6156263" cy="9811594"/>
          </a:xfrm>
          <a:custGeom>
            <a:avLst/>
            <a:gdLst/>
            <a:ahLst/>
            <a:cxnLst/>
            <a:rect l="l" t="t" r="r" b="b"/>
            <a:pathLst>
              <a:path w="6156263" h="9811594">
                <a:moveTo>
                  <a:pt x="0" y="0"/>
                </a:moveTo>
                <a:lnTo>
                  <a:pt x="6156263" y="0"/>
                </a:lnTo>
                <a:lnTo>
                  <a:pt x="6156263" y="9811594"/>
                </a:lnTo>
                <a:lnTo>
                  <a:pt x="0" y="981159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889" b="-1889"/>
            </a:stretch>
          </a:blipFill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89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580853" y="2452764"/>
            <a:ext cx="9126293" cy="5001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25"/>
              </a:lnSpc>
            </a:pPr>
            <a:r>
              <a:rPr lang="en-US" sz="12380">
                <a:solidFill>
                  <a:srgbClr val="FFFFFF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Energetická chudoba </a:t>
            </a:r>
          </a:p>
          <a:p>
            <a:pPr algn="ctr">
              <a:lnSpc>
                <a:spcPts val="12825"/>
              </a:lnSpc>
            </a:pPr>
            <a:r>
              <a:rPr lang="en-US" sz="12380">
                <a:solidFill>
                  <a:srgbClr val="FFFFFF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v ČR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068012" y="305015"/>
            <a:ext cx="6658102" cy="9625726"/>
          </a:xfrm>
          <a:custGeom>
            <a:avLst/>
            <a:gdLst/>
            <a:ahLst/>
            <a:cxnLst/>
            <a:rect l="l" t="t" r="r" b="b"/>
            <a:pathLst>
              <a:path w="6658102" h="9625726">
                <a:moveTo>
                  <a:pt x="0" y="0"/>
                </a:moveTo>
                <a:lnTo>
                  <a:pt x="6658102" y="0"/>
                </a:lnTo>
                <a:lnTo>
                  <a:pt x="6658102" y="9625726"/>
                </a:lnTo>
                <a:lnTo>
                  <a:pt x="0" y="962572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77624" r="-39232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671773" y="305015"/>
            <a:ext cx="7219295" cy="9625726"/>
          </a:xfrm>
          <a:custGeom>
            <a:avLst/>
            <a:gdLst/>
            <a:ahLst/>
            <a:cxnLst/>
            <a:rect l="l" t="t" r="r" b="b"/>
            <a:pathLst>
              <a:path w="7219295" h="9625726">
                <a:moveTo>
                  <a:pt x="0" y="0"/>
                </a:moveTo>
                <a:lnTo>
                  <a:pt x="7219295" y="0"/>
                </a:lnTo>
                <a:lnTo>
                  <a:pt x="7219295" y="9625726"/>
                </a:lnTo>
                <a:lnTo>
                  <a:pt x="0" y="96257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89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785772" y="2099703"/>
            <a:ext cx="16129" cy="26393"/>
          </a:xfrm>
          <a:custGeom>
            <a:avLst/>
            <a:gdLst/>
            <a:ahLst/>
            <a:cxnLst/>
            <a:rect l="l" t="t" r="r" b="b"/>
            <a:pathLst>
              <a:path w="16129" h="26393">
                <a:moveTo>
                  <a:pt x="0" y="0"/>
                </a:moveTo>
                <a:lnTo>
                  <a:pt x="16129" y="0"/>
                </a:lnTo>
                <a:lnTo>
                  <a:pt x="16129" y="26392"/>
                </a:lnTo>
                <a:lnTo>
                  <a:pt x="0" y="2639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6782839" y="2095304"/>
            <a:ext cx="21994" cy="32258"/>
            <a:chOff x="0" y="0"/>
            <a:chExt cx="22860" cy="3352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2860" cy="33528"/>
            </a:xfrm>
            <a:custGeom>
              <a:avLst/>
              <a:gdLst/>
              <a:ahLst/>
              <a:cxnLst/>
              <a:rect l="l" t="t" r="r" b="b"/>
              <a:pathLst>
                <a:path w="22860" h="33528">
                  <a:moveTo>
                    <a:pt x="1524" y="1524"/>
                  </a:moveTo>
                  <a:lnTo>
                    <a:pt x="0" y="30480"/>
                  </a:lnTo>
                  <a:lnTo>
                    <a:pt x="1524" y="30480"/>
                  </a:lnTo>
                  <a:lnTo>
                    <a:pt x="7620" y="33528"/>
                  </a:lnTo>
                  <a:lnTo>
                    <a:pt x="18288" y="32004"/>
                  </a:lnTo>
                  <a:lnTo>
                    <a:pt x="22860" y="30480"/>
                  </a:lnTo>
                  <a:lnTo>
                    <a:pt x="22860" y="0"/>
                  </a:lnTo>
                  <a:lnTo>
                    <a:pt x="19812" y="0"/>
                  </a:lnTo>
                  <a:lnTo>
                    <a:pt x="19812" y="30480"/>
                  </a:lnTo>
                  <a:lnTo>
                    <a:pt x="21336" y="30480"/>
                  </a:lnTo>
                  <a:lnTo>
                    <a:pt x="21336" y="28956"/>
                  </a:lnTo>
                  <a:lnTo>
                    <a:pt x="13716" y="32004"/>
                  </a:lnTo>
                  <a:lnTo>
                    <a:pt x="4572" y="32004"/>
                  </a:lnTo>
                  <a:lnTo>
                    <a:pt x="1524" y="30480"/>
                  </a:lnTo>
                  <a:lnTo>
                    <a:pt x="3048" y="30480"/>
                  </a:lnTo>
                  <a:lnTo>
                    <a:pt x="3048" y="1524"/>
                  </a:lnTo>
                  <a:lnTo>
                    <a:pt x="1524" y="1524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6369350" y="2038119"/>
            <a:ext cx="26393" cy="26393"/>
          </a:xfrm>
          <a:custGeom>
            <a:avLst/>
            <a:gdLst/>
            <a:ahLst/>
            <a:cxnLst/>
            <a:rect l="l" t="t" r="r" b="b"/>
            <a:pathLst>
              <a:path w="26393" h="26393">
                <a:moveTo>
                  <a:pt x="0" y="0"/>
                </a:moveTo>
                <a:lnTo>
                  <a:pt x="26393" y="0"/>
                </a:lnTo>
                <a:lnTo>
                  <a:pt x="26393" y="26393"/>
                </a:lnTo>
                <a:lnTo>
                  <a:pt x="0" y="2639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6367059" y="2034362"/>
            <a:ext cx="30975" cy="32551"/>
          </a:xfrm>
          <a:custGeom>
            <a:avLst/>
            <a:gdLst/>
            <a:ahLst/>
            <a:cxnLst/>
            <a:rect l="l" t="t" r="r" b="b"/>
            <a:pathLst>
              <a:path w="30975" h="32551">
                <a:moveTo>
                  <a:pt x="0" y="0"/>
                </a:moveTo>
                <a:lnTo>
                  <a:pt x="30975" y="0"/>
                </a:lnTo>
                <a:lnTo>
                  <a:pt x="30975" y="32551"/>
                </a:lnTo>
                <a:lnTo>
                  <a:pt x="0" y="3255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447063" y="2142224"/>
            <a:ext cx="24927" cy="30792"/>
          </a:xfrm>
          <a:custGeom>
            <a:avLst/>
            <a:gdLst/>
            <a:ahLst/>
            <a:cxnLst/>
            <a:rect l="l" t="t" r="r" b="b"/>
            <a:pathLst>
              <a:path w="24927" h="30792">
                <a:moveTo>
                  <a:pt x="0" y="0"/>
                </a:moveTo>
                <a:lnTo>
                  <a:pt x="24926" y="0"/>
                </a:lnTo>
                <a:lnTo>
                  <a:pt x="24926" y="30792"/>
                </a:lnTo>
                <a:lnTo>
                  <a:pt x="0" y="3079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0" y="224360"/>
            <a:ext cx="18288000" cy="10062640"/>
          </a:xfrm>
          <a:custGeom>
            <a:avLst/>
            <a:gdLst/>
            <a:ahLst/>
            <a:cxnLst/>
            <a:rect l="l" t="t" r="r" b="b"/>
            <a:pathLst>
              <a:path w="18288000" h="10062640">
                <a:moveTo>
                  <a:pt x="0" y="0"/>
                </a:moveTo>
                <a:lnTo>
                  <a:pt x="18288000" y="0"/>
                </a:lnTo>
                <a:lnTo>
                  <a:pt x="18288000" y="10062640"/>
                </a:lnTo>
                <a:lnTo>
                  <a:pt x="0" y="1006264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927123" y="0"/>
            <a:ext cx="9360877" cy="6248386"/>
          </a:xfrm>
          <a:custGeom>
            <a:avLst/>
            <a:gdLst/>
            <a:ahLst/>
            <a:cxnLst/>
            <a:rect l="l" t="t" r="r" b="b"/>
            <a:pathLst>
              <a:path w="9360877" h="6248386">
                <a:moveTo>
                  <a:pt x="0" y="0"/>
                </a:moveTo>
                <a:lnTo>
                  <a:pt x="9360877" y="0"/>
                </a:lnTo>
                <a:lnTo>
                  <a:pt x="9360877" y="6248386"/>
                </a:lnTo>
                <a:lnTo>
                  <a:pt x="0" y="62483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2925505"/>
            <a:ext cx="11028457" cy="7361495"/>
          </a:xfrm>
          <a:custGeom>
            <a:avLst/>
            <a:gdLst/>
            <a:ahLst/>
            <a:cxnLst/>
            <a:rect l="l" t="t" r="r" b="b"/>
            <a:pathLst>
              <a:path w="11028457" h="7361495">
                <a:moveTo>
                  <a:pt x="0" y="0"/>
                </a:moveTo>
                <a:lnTo>
                  <a:pt x="11028457" y="0"/>
                </a:lnTo>
                <a:lnTo>
                  <a:pt x="11028457" y="7361495"/>
                </a:lnTo>
                <a:lnTo>
                  <a:pt x="0" y="736149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619870" y="507432"/>
            <a:ext cx="6639430" cy="9272137"/>
          </a:xfrm>
          <a:custGeom>
            <a:avLst/>
            <a:gdLst/>
            <a:ahLst/>
            <a:cxnLst/>
            <a:rect l="l" t="t" r="r" b="b"/>
            <a:pathLst>
              <a:path w="6639430" h="9272137">
                <a:moveTo>
                  <a:pt x="0" y="0"/>
                </a:moveTo>
                <a:lnTo>
                  <a:pt x="6639430" y="0"/>
                </a:lnTo>
                <a:lnTo>
                  <a:pt x="6639430" y="9272136"/>
                </a:lnTo>
                <a:lnTo>
                  <a:pt x="0" y="927213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3442" b="-23442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773533" y="507432"/>
            <a:ext cx="6954103" cy="9272137"/>
          </a:xfrm>
          <a:custGeom>
            <a:avLst/>
            <a:gdLst/>
            <a:ahLst/>
            <a:cxnLst/>
            <a:rect l="l" t="t" r="r" b="b"/>
            <a:pathLst>
              <a:path w="6954103" h="9272137">
                <a:moveTo>
                  <a:pt x="0" y="0"/>
                </a:moveTo>
                <a:lnTo>
                  <a:pt x="6954103" y="0"/>
                </a:lnTo>
                <a:lnTo>
                  <a:pt x="6954103" y="9272136"/>
                </a:lnTo>
                <a:lnTo>
                  <a:pt x="0" y="927213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222023"/>
            <a:ext cx="11361388" cy="7313894"/>
          </a:xfrm>
          <a:custGeom>
            <a:avLst/>
            <a:gdLst/>
            <a:ahLst/>
            <a:cxnLst/>
            <a:rect l="l" t="t" r="r" b="b"/>
            <a:pathLst>
              <a:path w="11361388" h="7313894">
                <a:moveTo>
                  <a:pt x="0" y="0"/>
                </a:moveTo>
                <a:lnTo>
                  <a:pt x="11361388" y="0"/>
                </a:lnTo>
                <a:lnTo>
                  <a:pt x="11361388" y="7313894"/>
                </a:lnTo>
                <a:lnTo>
                  <a:pt x="0" y="731389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1630056" y="1533693"/>
            <a:ext cx="6287905" cy="8531284"/>
          </a:xfrm>
          <a:custGeom>
            <a:avLst/>
            <a:gdLst/>
            <a:ahLst/>
            <a:cxnLst/>
            <a:rect l="l" t="t" r="r" b="b"/>
            <a:pathLst>
              <a:path w="6287905" h="8531284">
                <a:moveTo>
                  <a:pt x="0" y="0"/>
                </a:moveTo>
                <a:lnTo>
                  <a:pt x="6287905" y="0"/>
                </a:lnTo>
                <a:lnTo>
                  <a:pt x="6287905" y="8531284"/>
                </a:lnTo>
                <a:lnTo>
                  <a:pt x="0" y="853128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5593" b="-25593"/>
            </a:stretch>
          </a:blipFill>
        </p:spPr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89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35838"/>
            <a:ext cx="10572750" cy="10251162"/>
          </a:xfrm>
          <a:custGeom>
            <a:avLst/>
            <a:gdLst/>
            <a:ahLst/>
            <a:cxnLst/>
            <a:rect l="l" t="t" r="r" b="b"/>
            <a:pathLst>
              <a:path w="10572750" h="10251162">
                <a:moveTo>
                  <a:pt x="0" y="0"/>
                </a:moveTo>
                <a:lnTo>
                  <a:pt x="10572750" y="0"/>
                </a:lnTo>
                <a:lnTo>
                  <a:pt x="10572750" y="10251162"/>
                </a:lnTo>
                <a:lnTo>
                  <a:pt x="0" y="102511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572750" y="0"/>
            <a:ext cx="7715250" cy="10287000"/>
          </a:xfrm>
          <a:custGeom>
            <a:avLst/>
            <a:gdLst/>
            <a:ahLst/>
            <a:cxnLst/>
            <a:rect l="l" t="t" r="r" b="b"/>
            <a:pathLst>
              <a:path w="7715250" h="10287000">
                <a:moveTo>
                  <a:pt x="0" y="0"/>
                </a:moveTo>
                <a:lnTo>
                  <a:pt x="7715250" y="0"/>
                </a:lnTo>
                <a:lnTo>
                  <a:pt x="771525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89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819320" y="2647726"/>
            <a:ext cx="10649360" cy="5001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25"/>
              </a:lnSpc>
            </a:pPr>
            <a:r>
              <a:rPr lang="en-US" sz="12380">
                <a:solidFill>
                  <a:srgbClr val="FFFFFF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Partneři a spolupracující organizace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89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3503" y="542049"/>
            <a:ext cx="6936638" cy="9373591"/>
          </a:xfrm>
          <a:custGeom>
            <a:avLst/>
            <a:gdLst/>
            <a:ahLst/>
            <a:cxnLst/>
            <a:rect l="l" t="t" r="r" b="b"/>
            <a:pathLst>
              <a:path w="6936638" h="9373591">
                <a:moveTo>
                  <a:pt x="0" y="0"/>
                </a:moveTo>
                <a:lnTo>
                  <a:pt x="6936638" y="0"/>
                </a:lnTo>
                <a:lnTo>
                  <a:pt x="6936638" y="9373590"/>
                </a:lnTo>
                <a:lnTo>
                  <a:pt x="0" y="937359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7552101" y="858788"/>
            <a:ext cx="9852542" cy="83995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28640" lvl="1" indent="-464320" algn="l">
              <a:lnSpc>
                <a:spcPts val="5548"/>
              </a:lnSpc>
              <a:buFont typeface="Arial"/>
              <a:buChar char="•"/>
            </a:pPr>
            <a:r>
              <a:rPr lang="en-US" sz="4301" dirty="0" err="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výrobci</a:t>
            </a:r>
            <a:r>
              <a:rPr lang="en-US" sz="4301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a </a:t>
            </a:r>
            <a:r>
              <a:rPr lang="en-US" sz="4301" dirty="0" err="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prodejci</a:t>
            </a:r>
            <a:r>
              <a:rPr lang="en-US" sz="4301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</a:t>
            </a:r>
            <a:r>
              <a:rPr lang="en-US" sz="4301" dirty="0" err="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domácích</a:t>
            </a:r>
            <a:r>
              <a:rPr lang="en-US" sz="4301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</a:t>
            </a:r>
            <a:r>
              <a:rPr lang="en-US" sz="4301" dirty="0" err="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spotřebičů</a:t>
            </a:r>
            <a:r>
              <a:rPr lang="en-US" sz="4301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a </a:t>
            </a:r>
            <a:r>
              <a:rPr lang="en-US" sz="4301" dirty="0" err="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zařízení</a:t>
            </a:r>
            <a:r>
              <a:rPr lang="en-US" sz="4301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(Beko, Bosch, Rewater)</a:t>
            </a:r>
          </a:p>
          <a:p>
            <a:pPr marL="928640" lvl="1" indent="-464320" algn="l">
              <a:lnSpc>
                <a:spcPts val="5548"/>
              </a:lnSpc>
              <a:buFont typeface="Arial"/>
              <a:buChar char="•"/>
            </a:pPr>
            <a:r>
              <a:rPr lang="en-US" sz="4301" dirty="0" err="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poskytovatelé</a:t>
            </a:r>
            <a:r>
              <a:rPr lang="en-US" sz="4301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</a:t>
            </a:r>
            <a:r>
              <a:rPr lang="en-US" sz="4301" dirty="0" err="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energií</a:t>
            </a:r>
            <a:r>
              <a:rPr lang="en-US" sz="4301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E.ON, PRE, ČEZ</a:t>
            </a:r>
          </a:p>
          <a:p>
            <a:pPr marL="928640" lvl="1" indent="-464320" algn="l">
              <a:lnSpc>
                <a:spcPts val="5548"/>
              </a:lnSpc>
              <a:buFont typeface="Arial"/>
              <a:buChar char="•"/>
            </a:pPr>
            <a:r>
              <a:rPr lang="en-US" sz="4301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NNO (</a:t>
            </a:r>
            <a:r>
              <a:rPr lang="en-US" sz="4301" dirty="0" err="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Život</a:t>
            </a:r>
            <a:r>
              <a:rPr lang="en-US" sz="4301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90, </a:t>
            </a:r>
            <a:r>
              <a:rPr lang="en-US" sz="4301" dirty="0" err="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Federace</a:t>
            </a:r>
            <a:r>
              <a:rPr lang="en-US" sz="4301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</a:t>
            </a:r>
            <a:r>
              <a:rPr lang="en-US" sz="4301" dirty="0" err="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nábytkových</a:t>
            </a:r>
            <a:r>
              <a:rPr lang="en-US" sz="4301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bank, </a:t>
            </a:r>
            <a:r>
              <a:rPr lang="en-US" sz="4301" dirty="0" err="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Diakonie</a:t>
            </a:r>
            <a:r>
              <a:rPr lang="en-US" sz="4301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, MAS </a:t>
            </a:r>
            <a:r>
              <a:rPr lang="en-US" sz="4301" dirty="0" err="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Pomalší</a:t>
            </a:r>
            <a:r>
              <a:rPr lang="en-US" sz="4301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, SAS </a:t>
            </a:r>
            <a:r>
              <a:rPr lang="en-US" sz="4301" dirty="0" err="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Štětí</a:t>
            </a:r>
            <a:r>
              <a:rPr lang="en-US" sz="4301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)</a:t>
            </a:r>
          </a:p>
          <a:p>
            <a:pPr marL="928640" lvl="1" indent="-464320" algn="l">
              <a:lnSpc>
                <a:spcPts val="5548"/>
              </a:lnSpc>
              <a:buFont typeface="Arial"/>
              <a:buChar char="•"/>
            </a:pPr>
            <a:r>
              <a:rPr lang="en-US" sz="4301" dirty="0" err="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obce</a:t>
            </a:r>
            <a:r>
              <a:rPr lang="en-US" sz="4301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(ČB, P3, P10, </a:t>
            </a:r>
            <a:r>
              <a:rPr lang="en-US" sz="4301" dirty="0" err="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Štětí</a:t>
            </a:r>
            <a:r>
              <a:rPr lang="en-US" sz="4301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, Sokolov)</a:t>
            </a:r>
          </a:p>
          <a:p>
            <a:pPr marL="928640" lvl="1" indent="-464320" algn="l">
              <a:lnSpc>
                <a:spcPts val="5548"/>
              </a:lnSpc>
              <a:buFont typeface="Arial"/>
              <a:buChar char="•"/>
            </a:pPr>
            <a:r>
              <a:rPr lang="en-US" sz="4301" dirty="0" err="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nadace</a:t>
            </a:r>
            <a:r>
              <a:rPr lang="en-US" sz="4301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(</a:t>
            </a:r>
            <a:r>
              <a:rPr lang="en-US" sz="4301" dirty="0" err="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Výbor</a:t>
            </a:r>
            <a:r>
              <a:rPr lang="en-US" sz="4301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</a:t>
            </a:r>
            <a:r>
              <a:rPr lang="en-US" sz="4301" dirty="0" err="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dobré</a:t>
            </a:r>
            <a:r>
              <a:rPr lang="en-US" sz="4301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</a:t>
            </a:r>
            <a:r>
              <a:rPr lang="en-US" sz="4301" dirty="0" err="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vůle</a:t>
            </a:r>
            <a:r>
              <a:rPr lang="en-US" sz="4301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 - </a:t>
            </a:r>
            <a:r>
              <a:rPr lang="en-US" sz="4301" dirty="0" err="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Nadace</a:t>
            </a:r>
            <a:r>
              <a:rPr lang="en-US" sz="4301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</a:t>
            </a:r>
            <a:r>
              <a:rPr lang="en-US" sz="4301" dirty="0" err="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Olgy</a:t>
            </a:r>
            <a:r>
              <a:rPr lang="en-US" sz="4301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</a:t>
            </a:r>
            <a:r>
              <a:rPr lang="en-US" sz="4301" dirty="0" err="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Havlové</a:t>
            </a:r>
            <a:r>
              <a:rPr lang="en-US" sz="4301" dirty="0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)</a:t>
            </a:r>
          </a:p>
          <a:p>
            <a:pPr marL="928640" lvl="1" indent="-464320" algn="l">
              <a:lnSpc>
                <a:spcPts val="5548"/>
              </a:lnSpc>
              <a:buFont typeface="Arial"/>
              <a:buChar char="•"/>
            </a:pPr>
            <a:r>
              <a:rPr lang="en-US" sz="4301" dirty="0" err="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dTest</a:t>
            </a:r>
            <a:endParaRPr lang="en-US" sz="4301" dirty="0">
              <a:solidFill>
                <a:srgbClr val="FFFFFF"/>
              </a:solidFill>
              <a:latin typeface="Codec Pro Bold"/>
              <a:ea typeface="Codec Pro Bold"/>
              <a:cs typeface="Codec Pro Bold"/>
              <a:sym typeface="Codec Pro Bold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89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485072" y="3263219"/>
            <a:ext cx="13317855" cy="18802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25"/>
              </a:lnSpc>
            </a:pPr>
            <a:r>
              <a:rPr lang="en-US" sz="12380">
                <a:solidFill>
                  <a:srgbClr val="FFFFFF"/>
                </a:solidFill>
                <a:latin typeface="Codec Pro Ultra-Bold"/>
                <a:ea typeface="Codec Pro Ultra-Bold"/>
                <a:cs typeface="Codec Pro Ultra-Bold"/>
                <a:sym typeface="Codec Pro Ultra-Bold"/>
              </a:rPr>
              <a:t>Přínosy /dopady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89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197889" y="3652970"/>
            <a:ext cx="13887554" cy="6087313"/>
          </a:xfrm>
          <a:custGeom>
            <a:avLst/>
            <a:gdLst/>
            <a:ahLst/>
            <a:cxnLst/>
            <a:rect l="l" t="t" r="r" b="b"/>
            <a:pathLst>
              <a:path w="13887554" h="6087313">
                <a:moveTo>
                  <a:pt x="0" y="0"/>
                </a:moveTo>
                <a:lnTo>
                  <a:pt x="13887555" y="0"/>
                </a:lnTo>
                <a:lnTo>
                  <a:pt x="13887555" y="6087313"/>
                </a:lnTo>
                <a:lnTo>
                  <a:pt x="0" y="608731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3233" r="-4552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491931" y="4541932"/>
            <a:ext cx="13304138" cy="42427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93031" lvl="1" indent="-496515" algn="l">
              <a:lnSpc>
                <a:spcPts val="5487"/>
              </a:lnSpc>
              <a:buFont typeface="Arial"/>
              <a:buChar char="•"/>
            </a:pPr>
            <a:r>
              <a:rPr lang="en-US" sz="4599">
                <a:solidFill>
                  <a:srgbClr val="292828"/>
                </a:solidFill>
                <a:latin typeface="Codec Pro"/>
                <a:ea typeface="Codec Pro"/>
                <a:cs typeface="Codec Pro"/>
                <a:sym typeface="Codec Pro"/>
              </a:rPr>
              <a:t>nové a úsporné spotřebiče - vyšší životní komfort, zvýšená kvalita života</a:t>
            </a:r>
          </a:p>
          <a:p>
            <a:pPr marL="993031" lvl="1" indent="-496515" algn="l">
              <a:lnSpc>
                <a:spcPts val="5487"/>
              </a:lnSpc>
              <a:buFont typeface="Arial"/>
              <a:buChar char="•"/>
            </a:pPr>
            <a:r>
              <a:rPr lang="en-US" sz="4599">
                <a:solidFill>
                  <a:srgbClr val="292828"/>
                </a:solidFill>
                <a:latin typeface="Codec Pro"/>
                <a:ea typeface="Codec Pro"/>
                <a:cs typeface="Codec Pro"/>
                <a:sym typeface="Codec Pro"/>
              </a:rPr>
              <a:t>snižování energií - úspora prostředků</a:t>
            </a:r>
          </a:p>
          <a:p>
            <a:pPr marL="993031" lvl="1" indent="-496515" algn="l">
              <a:lnSpc>
                <a:spcPts val="5487"/>
              </a:lnSpc>
              <a:buFont typeface="Arial"/>
              <a:buChar char="•"/>
            </a:pPr>
            <a:r>
              <a:rPr lang="en-US" sz="4599">
                <a:solidFill>
                  <a:srgbClr val="292828"/>
                </a:solidFill>
                <a:latin typeface="Codec Pro"/>
                <a:ea typeface="Codec Pro"/>
                <a:cs typeface="Codec Pro"/>
                <a:sym typeface="Codec Pro"/>
              </a:rPr>
              <a:t>informovaný spotřebitel - změna chování </a:t>
            </a:r>
          </a:p>
          <a:p>
            <a:pPr marL="993031" lvl="1" indent="-496515" algn="just">
              <a:lnSpc>
                <a:spcPts val="5487"/>
              </a:lnSpc>
              <a:buFont typeface="Arial"/>
              <a:buChar char="•"/>
            </a:pPr>
            <a:r>
              <a:rPr lang="en-US" sz="4599">
                <a:solidFill>
                  <a:srgbClr val="292828"/>
                </a:solidFill>
                <a:latin typeface="Codec Pro"/>
                <a:ea typeface="Codec Pro"/>
                <a:cs typeface="Codec Pro"/>
                <a:sym typeface="Codec Pro"/>
              </a:rPr>
              <a:t>prevence energ. chudoby </a:t>
            </a:r>
          </a:p>
          <a:p>
            <a:pPr marL="993031" lvl="1" indent="-496515" algn="just">
              <a:lnSpc>
                <a:spcPts val="5487"/>
              </a:lnSpc>
              <a:buFont typeface="Arial"/>
              <a:buChar char="•"/>
            </a:pPr>
            <a:r>
              <a:rPr lang="en-US" sz="4599">
                <a:solidFill>
                  <a:srgbClr val="292828"/>
                </a:solidFill>
                <a:latin typeface="Codec Pro"/>
                <a:ea typeface="Codec Pro"/>
                <a:cs typeface="Codec Pro"/>
                <a:sym typeface="Codec Pro"/>
              </a:rPr>
              <a:t>posílení důvěry v systém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577660" y="1486524"/>
            <a:ext cx="9132680" cy="9366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spc="71">
                <a:solidFill>
                  <a:srgbClr val="292828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Přínos pro domácnosti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89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451094" y="2020988"/>
            <a:ext cx="8808206" cy="72373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76401" lvl="1" indent="-338201" algn="just">
              <a:lnSpc>
                <a:spcPts val="4072"/>
              </a:lnSpc>
              <a:buFont typeface="Arial"/>
              <a:buChar char="•"/>
            </a:pPr>
            <a:r>
              <a:rPr lang="en-US" sz="3132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po krizi až </a:t>
            </a:r>
            <a:r>
              <a:rPr lang="en-US" sz="3132" u="sng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24 %</a:t>
            </a:r>
            <a:r>
              <a:rPr lang="en-US" sz="3132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(VŠE, 2023)</a:t>
            </a:r>
          </a:p>
          <a:p>
            <a:pPr marL="676401" lvl="1" indent="-338201" algn="just">
              <a:lnSpc>
                <a:spcPts val="4072"/>
              </a:lnSpc>
              <a:buFont typeface="Arial"/>
              <a:buChar char="•"/>
            </a:pPr>
            <a:r>
              <a:rPr lang="en-US" sz="3132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dvojnásobek osob v energetické chudobě po nárůstu cen energií (Platforma pro sociální bydlení, 2023)</a:t>
            </a:r>
          </a:p>
          <a:p>
            <a:pPr marL="676401" lvl="1" indent="-338201" algn="just">
              <a:lnSpc>
                <a:spcPts val="4072"/>
              </a:lnSpc>
              <a:buFont typeface="Arial"/>
              <a:buChar char="•"/>
            </a:pPr>
            <a:r>
              <a:rPr lang="en-US" sz="3132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růst u nejchudších domácností, v r. 2022 až </a:t>
            </a:r>
            <a:r>
              <a:rPr lang="en-US" sz="3132" u="sng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59 %</a:t>
            </a:r>
            <a:r>
              <a:rPr lang="en-US" sz="3132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(VŠE)</a:t>
            </a:r>
          </a:p>
          <a:p>
            <a:pPr marL="676401" lvl="1" indent="-338201" algn="just">
              <a:lnSpc>
                <a:spcPts val="4072"/>
              </a:lnSpc>
              <a:buFont typeface="Arial"/>
              <a:buChar char="•"/>
            </a:pPr>
            <a:r>
              <a:rPr lang="en-US" sz="3132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růst zadluženosti českých domácností, růst 1. exekucí (ČvT)</a:t>
            </a:r>
          </a:p>
          <a:p>
            <a:pPr marL="676401" lvl="1" indent="-338201" algn="just">
              <a:lnSpc>
                <a:spcPts val="4072"/>
              </a:lnSpc>
              <a:buFont typeface="Arial"/>
              <a:buChar char="•"/>
            </a:pPr>
            <a:r>
              <a:rPr lang="en-US" sz="3132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nízká finanční gramotnost</a:t>
            </a:r>
          </a:p>
          <a:p>
            <a:pPr marL="676401" lvl="1" indent="-338201" algn="just">
              <a:lnSpc>
                <a:spcPts val="4072"/>
              </a:lnSpc>
              <a:buFont typeface="Arial"/>
              <a:buChar char="•"/>
            </a:pPr>
            <a:r>
              <a:rPr lang="en-US" sz="3132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60 % nízkopříjmových domácností nemá finanční rezervu na nenadálé výdaje (Paqresearch)</a:t>
            </a:r>
          </a:p>
          <a:p>
            <a:pPr marL="676401" lvl="1" indent="-338201" algn="just">
              <a:lnSpc>
                <a:spcPts val="4072"/>
              </a:lnSpc>
              <a:buFont typeface="Arial"/>
              <a:buChar char="•"/>
            </a:pPr>
            <a:r>
              <a:rPr lang="en-US" sz="3132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nekvalitní a neúsporné domácí spotřebiče jako jedna z příčin růstu výdajů za energie</a:t>
            </a: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3901" y="710614"/>
            <a:ext cx="8831360" cy="883136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894787" y="3336415"/>
            <a:ext cx="4733986" cy="2581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84"/>
              </a:lnSpc>
            </a:pPr>
            <a:endParaRPr/>
          </a:p>
          <a:p>
            <a:pPr algn="ctr">
              <a:lnSpc>
                <a:spcPts val="4984"/>
              </a:lnSpc>
            </a:pPr>
            <a:r>
              <a:rPr lang="en-US" sz="4153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1,3 mil. osob</a:t>
            </a:r>
          </a:p>
          <a:p>
            <a:pPr algn="ctr">
              <a:lnSpc>
                <a:spcPts val="4984"/>
              </a:lnSpc>
            </a:pPr>
            <a:r>
              <a:rPr lang="en-US" sz="4153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300 000 dětí</a:t>
            </a:r>
          </a:p>
          <a:p>
            <a:pPr marL="0" lvl="0" indent="0" algn="ctr">
              <a:lnSpc>
                <a:spcPts val="4984"/>
              </a:lnSpc>
              <a:spcBef>
                <a:spcPct val="0"/>
              </a:spcBef>
            </a:pPr>
            <a:r>
              <a:rPr lang="en-US" sz="4153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400 000 seniorů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89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94276" y="1315668"/>
            <a:ext cx="5519910" cy="7359879"/>
          </a:xfrm>
          <a:custGeom>
            <a:avLst/>
            <a:gdLst/>
            <a:ahLst/>
            <a:cxnLst/>
            <a:rect l="l" t="t" r="r" b="b"/>
            <a:pathLst>
              <a:path w="5519910" h="7359879">
                <a:moveTo>
                  <a:pt x="0" y="0"/>
                </a:moveTo>
                <a:lnTo>
                  <a:pt x="5519910" y="0"/>
                </a:lnTo>
                <a:lnTo>
                  <a:pt x="5519910" y="7359880"/>
                </a:lnTo>
                <a:lnTo>
                  <a:pt x="0" y="73598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6384045" y="1315668"/>
            <a:ext cx="5519910" cy="7359879"/>
          </a:xfrm>
          <a:custGeom>
            <a:avLst/>
            <a:gdLst/>
            <a:ahLst/>
            <a:cxnLst/>
            <a:rect l="l" t="t" r="r" b="b"/>
            <a:pathLst>
              <a:path w="5519910" h="7359879">
                <a:moveTo>
                  <a:pt x="0" y="0"/>
                </a:moveTo>
                <a:lnTo>
                  <a:pt x="5519910" y="0"/>
                </a:lnTo>
                <a:lnTo>
                  <a:pt x="5519910" y="7359880"/>
                </a:lnTo>
                <a:lnTo>
                  <a:pt x="0" y="73598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574597" y="973116"/>
            <a:ext cx="5245549" cy="8044984"/>
            <a:chOff x="0" y="0"/>
            <a:chExt cx="1381544" cy="211884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81544" cy="2118844"/>
            </a:xfrm>
            <a:custGeom>
              <a:avLst/>
              <a:gdLst/>
              <a:ahLst/>
              <a:cxnLst/>
              <a:rect l="l" t="t" r="r" b="b"/>
              <a:pathLst>
                <a:path w="1381544" h="2118844">
                  <a:moveTo>
                    <a:pt x="0" y="0"/>
                  </a:moveTo>
                  <a:lnTo>
                    <a:pt x="1381544" y="0"/>
                  </a:lnTo>
                  <a:lnTo>
                    <a:pt x="1381544" y="2118844"/>
                  </a:lnTo>
                  <a:lnTo>
                    <a:pt x="0" y="2118844"/>
                  </a:lnTo>
                  <a:close/>
                </a:path>
              </a:pathLst>
            </a:custGeom>
            <a:solidFill>
              <a:srgbClr val="202124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1381544" cy="215694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794"/>
                </a:lnSpc>
              </a:pPr>
              <a:r>
                <a:rPr lang="en-US" sz="3299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Paní A. </a:t>
              </a:r>
            </a:p>
            <a:p>
              <a:pPr algn="ctr">
                <a:lnSpc>
                  <a:spcPts val="3794"/>
                </a:lnSpc>
              </a:pPr>
              <a:endParaRPr lang="en-US" sz="3299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endParaRPr>
            </a:p>
            <a:p>
              <a:pPr algn="ctr">
                <a:lnSpc>
                  <a:spcPts val="3794"/>
                </a:lnSpc>
              </a:pPr>
              <a:r>
                <a:rPr lang="en-US" sz="3299">
                  <a:solidFill>
                    <a:srgbClr val="FFFFFF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,,Projekt mi dal více  znalostí v oblasti energií, více se orientuji v cenách a vyúčtování, vím více, jak šetřit. Díky projektu vím, jakou spotřebu mají spotřebiče. Dcera je alergik a syn má asistenčního psa, nová sušička je pro nás nepostradatelný pomocník.”</a:t>
              </a:r>
            </a:p>
            <a:p>
              <a:pPr algn="ctr">
                <a:lnSpc>
                  <a:spcPts val="3794"/>
                </a:lnSpc>
              </a:pPr>
              <a:endParaRPr lang="en-US" sz="3299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endParaRPr>
            </a:p>
            <a:p>
              <a:pPr algn="ctr">
                <a:lnSpc>
                  <a:spcPts val="3794"/>
                </a:lnSpc>
              </a:pPr>
              <a:endParaRPr lang="en-US" sz="3299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endParaRPr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89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803696"/>
            <a:ext cx="4905753" cy="29434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660"/>
              </a:lnSpc>
              <a:spcBef>
                <a:spcPct val="0"/>
              </a:spcBef>
            </a:pPr>
            <a:r>
              <a:rPr lang="en-US" sz="4716" u="none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Realizační fáze - od 8/2024, 3 roky - systémové změny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503307" y="5553075"/>
            <a:ext cx="6937955" cy="4230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37962" lvl="1" indent="-318981" algn="l">
              <a:lnSpc>
                <a:spcPts val="4136"/>
              </a:lnSpc>
              <a:buFont typeface="Arial"/>
              <a:buChar char="•"/>
            </a:pPr>
            <a:r>
              <a:rPr lang="en-US" sz="2954" u="none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poskytnutí aktivizačního balíku intervencí stovkám domácností - sledovat dlouhodobé změny chování, měřit úsporu energií a sledovat a měřit finanční a sociální dopady </a:t>
            </a:r>
          </a:p>
          <a:p>
            <a:pPr marL="637962" lvl="1" indent="-318981" algn="l">
              <a:lnSpc>
                <a:spcPts val="4136"/>
              </a:lnSpc>
              <a:buFont typeface="Arial"/>
              <a:buChar char="•"/>
            </a:pPr>
            <a:r>
              <a:rPr lang="en-US" sz="2954" u="none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přenesení na partnera a nastavení dlouhodobé udržitelnosti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8234104" y="2542390"/>
            <a:ext cx="9571924" cy="58891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01605" lvl="1" indent="-350802" algn="l">
              <a:lnSpc>
                <a:spcPts val="5199"/>
              </a:lnSpc>
              <a:buFont typeface="Arial"/>
              <a:buChar char="•"/>
            </a:pPr>
            <a:r>
              <a:rPr lang="en-US" sz="3249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spolupráce s ÚP - spolupráce s klienty, čerpání MOP, zavádění designu služeb</a:t>
            </a:r>
          </a:p>
          <a:p>
            <a:pPr algn="l">
              <a:lnSpc>
                <a:spcPts val="5199"/>
              </a:lnSpc>
            </a:pPr>
            <a:endParaRPr lang="en-US" sz="3249">
              <a:solidFill>
                <a:srgbClr val="FFFFFF"/>
              </a:solidFill>
              <a:latin typeface="Codec Pro Bold"/>
              <a:ea typeface="Codec Pro Bold"/>
              <a:cs typeface="Codec Pro Bold"/>
              <a:sym typeface="Codec Pro Bold"/>
            </a:endParaRPr>
          </a:p>
          <a:p>
            <a:pPr marL="701605" lvl="1" indent="-350802" algn="l">
              <a:lnSpc>
                <a:spcPts val="5199"/>
              </a:lnSpc>
              <a:buFont typeface="Arial"/>
              <a:buChar char="•"/>
            </a:pPr>
            <a:r>
              <a:rPr lang="en-US" sz="3249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spolupráce s poskytovateli energií - focus group, práce s klientem, prevence zadlužení, informační kampaně, motivační programy </a:t>
            </a:r>
          </a:p>
          <a:p>
            <a:pPr algn="l">
              <a:lnSpc>
                <a:spcPts val="5199"/>
              </a:lnSpc>
            </a:pPr>
            <a:endParaRPr lang="en-US" sz="3249">
              <a:solidFill>
                <a:srgbClr val="FFFFFF"/>
              </a:solidFill>
              <a:latin typeface="Codec Pro Bold"/>
              <a:ea typeface="Codec Pro Bold"/>
              <a:cs typeface="Codec Pro Bold"/>
              <a:sym typeface="Codec Pro Bold"/>
            </a:endParaRPr>
          </a:p>
          <a:p>
            <a:pPr marL="701605" lvl="1" indent="-350802" algn="l">
              <a:lnSpc>
                <a:spcPts val="5199"/>
              </a:lnSpc>
              <a:buFont typeface="Arial"/>
              <a:buChar char="•"/>
            </a:pPr>
            <a:r>
              <a:rPr lang="en-US" sz="3249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darování a pronájem spotřebičů, další úsporná zařízení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89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035059" y="2449528"/>
            <a:ext cx="5049662" cy="5049662"/>
          </a:xfrm>
          <a:custGeom>
            <a:avLst/>
            <a:gdLst/>
            <a:ahLst/>
            <a:cxnLst/>
            <a:rect l="l" t="t" r="r" b="b"/>
            <a:pathLst>
              <a:path w="5049662" h="5049662">
                <a:moveTo>
                  <a:pt x="0" y="0"/>
                </a:moveTo>
                <a:lnTo>
                  <a:pt x="5049662" y="0"/>
                </a:lnTo>
                <a:lnTo>
                  <a:pt x="5049662" y="5049662"/>
                </a:lnTo>
                <a:lnTo>
                  <a:pt x="0" y="50496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276275" y="2489923"/>
            <a:ext cx="5800673" cy="2028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612"/>
              </a:lnSpc>
            </a:pPr>
            <a:r>
              <a:rPr lang="en-US" sz="6343" u="none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DĚKUJEME ZA POZORNOST!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9276275" y="5601625"/>
            <a:ext cx="8206468" cy="26212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144"/>
              </a:lnSpc>
            </a:pPr>
            <a:r>
              <a:rPr lang="en-US" sz="3674" u="none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web: </a:t>
            </a:r>
            <a:r>
              <a:rPr lang="en-US" sz="3674" u="sng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  <a:hlinkClick r:id="rId3" tooltip="http://energo-chudoba.cz/"/>
              </a:rPr>
              <a:t>energo-chudoba.cz</a:t>
            </a:r>
            <a:r>
              <a:rPr lang="en-US" sz="3674" u="none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         </a:t>
            </a:r>
          </a:p>
          <a:p>
            <a:pPr marL="0" lvl="0" indent="0" algn="l">
              <a:lnSpc>
                <a:spcPts val="5144"/>
              </a:lnSpc>
            </a:pPr>
            <a:r>
              <a:rPr lang="en-US" sz="3674" u="none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fb: </a:t>
            </a:r>
            <a:r>
              <a:rPr lang="en-US" sz="3674" u="sng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facebook.com/energochudoba</a:t>
            </a:r>
            <a:r>
              <a:rPr lang="en-US" sz="3674" u="none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 </a:t>
            </a:r>
          </a:p>
          <a:p>
            <a:pPr marL="0" lvl="0" indent="0" algn="l">
              <a:lnSpc>
                <a:spcPts val="5144"/>
              </a:lnSpc>
            </a:pPr>
            <a:r>
              <a:rPr lang="en-US" sz="3674" u="none">
                <a:solidFill>
                  <a:srgbClr val="FFFFFF"/>
                </a:solidFill>
                <a:latin typeface="Codec Pro"/>
                <a:ea typeface="Codec Pro"/>
                <a:cs typeface="Codec Pro"/>
                <a:sym typeface="Codec Pro"/>
              </a:rPr>
              <a:t>mail: tatiana.konradova1@mpsv.cz tel.: 721 251 872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89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144000" y="0"/>
            <a:ext cx="9144000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2654762" y="3981450"/>
            <a:ext cx="5998009" cy="2219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399"/>
              </a:lnSpc>
            </a:pPr>
            <a:r>
              <a:rPr lang="en-US" sz="6999" u="none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Energetická chudoba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267693" y="1179237"/>
            <a:ext cx="6896613" cy="85281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43603" lvl="1" indent="-471802" algn="l">
              <a:lnSpc>
                <a:spcPts val="6118"/>
              </a:lnSpc>
              <a:buFont typeface="Arial"/>
              <a:buChar char="•"/>
            </a:pPr>
            <a:r>
              <a:rPr lang="en-US" sz="4370" u="none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dluhy na energiích</a:t>
            </a:r>
          </a:p>
          <a:p>
            <a:pPr algn="l">
              <a:lnSpc>
                <a:spcPts val="6118"/>
              </a:lnSpc>
            </a:pPr>
            <a:endParaRPr lang="en-US" sz="4370" u="none">
              <a:solidFill>
                <a:srgbClr val="000000"/>
              </a:solidFill>
              <a:latin typeface="Codec Pro Bold"/>
              <a:ea typeface="Codec Pro Bold"/>
              <a:cs typeface="Codec Pro Bold"/>
              <a:sym typeface="Codec Pro Bold"/>
            </a:endParaRPr>
          </a:p>
          <a:p>
            <a:pPr marL="943603" lvl="1" indent="-471802" algn="l">
              <a:lnSpc>
                <a:spcPts val="6118"/>
              </a:lnSpc>
              <a:buFont typeface="Arial"/>
              <a:buChar char="•"/>
            </a:pPr>
            <a:r>
              <a:rPr lang="en-US" sz="4370" u="none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výdej na energie více než 20 % čistého měsíčního příjmu </a:t>
            </a:r>
          </a:p>
          <a:p>
            <a:pPr algn="l">
              <a:lnSpc>
                <a:spcPts val="6118"/>
              </a:lnSpc>
            </a:pPr>
            <a:endParaRPr lang="en-US" sz="4370" u="none">
              <a:solidFill>
                <a:srgbClr val="000000"/>
              </a:solidFill>
              <a:latin typeface="Codec Pro Bold"/>
              <a:ea typeface="Codec Pro Bold"/>
              <a:cs typeface="Codec Pro Bold"/>
              <a:sym typeface="Codec Pro Bold"/>
            </a:endParaRPr>
          </a:p>
          <a:p>
            <a:pPr marL="943603" lvl="1" indent="-471802" algn="l">
              <a:lnSpc>
                <a:spcPts val="6118"/>
              </a:lnSpc>
              <a:buFont typeface="Arial"/>
              <a:buChar char="•"/>
            </a:pPr>
            <a:r>
              <a:rPr lang="en-US" sz="4370" u="none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nemoct si dovolit dostatečně vytápět bydlení</a:t>
            </a:r>
          </a:p>
          <a:p>
            <a:pPr marL="0" lvl="0" indent="0" algn="l">
              <a:lnSpc>
                <a:spcPts val="6118"/>
              </a:lnSpc>
            </a:pPr>
            <a:endParaRPr lang="en-US" sz="4370" u="none">
              <a:solidFill>
                <a:srgbClr val="000000"/>
              </a:solidFill>
              <a:latin typeface="Codec Pro Bold"/>
              <a:ea typeface="Codec Pro Bold"/>
              <a:cs typeface="Codec Pro Bold"/>
              <a:sym typeface="Codec Pro Bold"/>
            </a:endParaRPr>
          </a:p>
          <a:p>
            <a:pPr marL="0" lvl="0" indent="0" algn="l">
              <a:lnSpc>
                <a:spcPts val="6118"/>
              </a:lnSpc>
            </a:pPr>
            <a:endParaRPr lang="en-US" sz="4370" u="none">
              <a:solidFill>
                <a:srgbClr val="000000"/>
              </a:solidFill>
              <a:latin typeface="Codec Pro Bold"/>
              <a:ea typeface="Codec Pro Bold"/>
              <a:cs typeface="Codec Pro Bold"/>
              <a:sym typeface="Codec Pro Bold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89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59892" y="640516"/>
            <a:ext cx="4699979" cy="6838950"/>
          </a:xfrm>
          <a:custGeom>
            <a:avLst/>
            <a:gdLst/>
            <a:ahLst/>
            <a:cxnLst/>
            <a:rect l="l" t="t" r="r" b="b"/>
            <a:pathLst>
              <a:path w="4699979" h="6838950">
                <a:moveTo>
                  <a:pt x="0" y="0"/>
                </a:moveTo>
                <a:lnTo>
                  <a:pt x="4699979" y="0"/>
                </a:lnTo>
                <a:lnTo>
                  <a:pt x="4699979" y="6838950"/>
                </a:lnTo>
                <a:lnTo>
                  <a:pt x="0" y="68389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478" r="-11482" b="-7587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7006593" y="640516"/>
            <a:ext cx="4562475" cy="6838950"/>
          </a:xfrm>
          <a:custGeom>
            <a:avLst/>
            <a:gdLst/>
            <a:ahLst/>
            <a:cxnLst/>
            <a:rect l="l" t="t" r="r" b="b"/>
            <a:pathLst>
              <a:path w="4562475" h="6838950">
                <a:moveTo>
                  <a:pt x="0" y="0"/>
                </a:moveTo>
                <a:lnTo>
                  <a:pt x="4562475" y="0"/>
                </a:lnTo>
                <a:lnTo>
                  <a:pt x="4562475" y="6838950"/>
                </a:lnTo>
                <a:lnTo>
                  <a:pt x="0" y="68389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2615925" y="640516"/>
            <a:ext cx="4513123" cy="6838950"/>
          </a:xfrm>
          <a:custGeom>
            <a:avLst/>
            <a:gdLst/>
            <a:ahLst/>
            <a:cxnLst/>
            <a:rect l="l" t="t" r="r" b="b"/>
            <a:pathLst>
              <a:path w="4513123" h="6838950">
                <a:moveTo>
                  <a:pt x="0" y="0"/>
                </a:moveTo>
                <a:lnTo>
                  <a:pt x="4513123" y="0"/>
                </a:lnTo>
                <a:lnTo>
                  <a:pt x="4513123" y="6838950"/>
                </a:lnTo>
                <a:lnTo>
                  <a:pt x="0" y="68389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962" r="-32112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490731" y="7725148"/>
            <a:ext cx="4238301" cy="15331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77"/>
              </a:lnSpc>
            </a:pPr>
            <a:r>
              <a:rPr lang="en-US" sz="4499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Osamělí senioři nad 65 let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175862" y="7719370"/>
            <a:ext cx="4061984" cy="22650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78"/>
              </a:lnSpc>
            </a:pPr>
            <a:r>
              <a:rPr lang="en-US" sz="4199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Samoživitelky a nízkopříjmové rodiny s dětmi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615925" y="7632692"/>
            <a:ext cx="4847720" cy="838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98"/>
              </a:lnSpc>
            </a:pPr>
            <a:r>
              <a:rPr lang="en-US" sz="4499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Osoby v nájmu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89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6977964"/>
            <a:ext cx="18302863" cy="0"/>
          </a:xfrm>
          <a:prstGeom prst="line">
            <a:avLst/>
          </a:prstGeom>
          <a:ln w="47625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3" name="Group 3"/>
          <p:cNvGrpSpPr/>
          <p:nvPr/>
        </p:nvGrpSpPr>
        <p:grpSpPr>
          <a:xfrm>
            <a:off x="0" y="2393821"/>
            <a:ext cx="18302863" cy="7893179"/>
            <a:chOff x="0" y="0"/>
            <a:chExt cx="4820507" cy="207886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20507" cy="2078862"/>
            </a:xfrm>
            <a:custGeom>
              <a:avLst/>
              <a:gdLst/>
              <a:ahLst/>
              <a:cxnLst/>
              <a:rect l="l" t="t" r="r" b="b"/>
              <a:pathLst>
                <a:path w="4820507" h="2078862">
                  <a:moveTo>
                    <a:pt x="0" y="0"/>
                  </a:moveTo>
                  <a:lnTo>
                    <a:pt x="4820507" y="0"/>
                  </a:lnTo>
                  <a:lnTo>
                    <a:pt x="4820507" y="2078862"/>
                  </a:lnTo>
                  <a:lnTo>
                    <a:pt x="0" y="2078862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219075"/>
              <a:ext cx="4820507" cy="22979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1057895" lvl="1" indent="-528947" algn="l">
                <a:lnSpc>
                  <a:spcPts val="7349"/>
                </a:lnSpc>
                <a:buAutoNum type="arabicPeriod"/>
              </a:pPr>
              <a:r>
                <a:rPr lang="en-US" sz="4899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v dlouhodobé chudobě</a:t>
              </a:r>
            </a:p>
            <a:p>
              <a:pPr marL="1057895" lvl="1" indent="-528947" algn="l">
                <a:lnSpc>
                  <a:spcPts val="7349"/>
                </a:lnSpc>
                <a:buFont typeface="Arial"/>
                <a:buChar char="•"/>
              </a:pPr>
              <a:r>
                <a:rPr lang="en-US" sz="4899">
                  <a:solidFill>
                    <a:srgbClr val="000000"/>
                  </a:solidFill>
                  <a:latin typeface="Codec Pro"/>
                  <a:ea typeface="Codec Pro"/>
                  <a:cs typeface="Codec Pro"/>
                  <a:sym typeface="Codec Pro"/>
                </a:rPr>
                <a:t>energetická chudoba součástí komplexních problémů (nezaměstnanost, nedostupnost bydlení)</a:t>
              </a:r>
            </a:p>
            <a:p>
              <a:pPr marL="1057895" lvl="1" indent="-528947" algn="l">
                <a:lnSpc>
                  <a:spcPts val="7349"/>
                </a:lnSpc>
                <a:buAutoNum type="arabicPeriod"/>
              </a:pPr>
              <a:r>
                <a:rPr lang="en-US" sz="4899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krok od pádu do energetické chudoby</a:t>
              </a:r>
            </a:p>
            <a:p>
              <a:pPr marL="1057895" lvl="1" indent="-528947" algn="l">
                <a:lnSpc>
                  <a:spcPts val="7349"/>
                </a:lnSpc>
                <a:buFont typeface="Arial"/>
                <a:buChar char="•"/>
              </a:pPr>
              <a:r>
                <a:rPr lang="en-US" sz="4899">
                  <a:solidFill>
                    <a:srgbClr val="000000"/>
                  </a:solidFill>
                  <a:latin typeface="Codec Pro"/>
                  <a:ea typeface="Codec Pro"/>
                  <a:cs typeface="Codec Pro"/>
                  <a:sym typeface="Codec Pro"/>
                </a:rPr>
                <a:t>senioři </a:t>
              </a:r>
            </a:p>
            <a:p>
              <a:pPr marL="1057895" lvl="1" indent="-528947" algn="l">
                <a:lnSpc>
                  <a:spcPts val="7349"/>
                </a:lnSpc>
                <a:buAutoNum type="arabicPeriod"/>
              </a:pPr>
              <a:r>
                <a:rPr lang="en-US" sz="4899">
                  <a:solidFill>
                    <a:srgbClr val="000000"/>
                  </a:solidFill>
                  <a:latin typeface="Codec Pro Bold"/>
                  <a:ea typeface="Codec Pro Bold"/>
                  <a:cs typeface="Codec Pro Bold"/>
                  <a:sym typeface="Codec Pro Bold"/>
                </a:rPr>
                <a:t>mimo energetickou chudobu, ale s potřebou systematické prevence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610595" y="606639"/>
            <a:ext cx="15066809" cy="14541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699"/>
              </a:lnSpc>
              <a:spcBef>
                <a:spcPct val="0"/>
              </a:spcBef>
            </a:pPr>
            <a:r>
              <a:rPr lang="en-US" sz="9999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Typy</a:t>
            </a:r>
            <a:r>
              <a:rPr lang="en-US" sz="9999" u="none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domácností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89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294571" y="586612"/>
            <a:ext cx="14083296" cy="9113776"/>
          </a:xfrm>
          <a:custGeom>
            <a:avLst/>
            <a:gdLst/>
            <a:ahLst/>
            <a:cxnLst/>
            <a:rect l="l" t="t" r="r" b="b"/>
            <a:pathLst>
              <a:path w="14083296" h="9113776">
                <a:moveTo>
                  <a:pt x="0" y="0"/>
                </a:moveTo>
                <a:lnTo>
                  <a:pt x="14083295" y="0"/>
                </a:lnTo>
                <a:lnTo>
                  <a:pt x="14083295" y="9113776"/>
                </a:lnTo>
                <a:lnTo>
                  <a:pt x="0" y="911377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89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704643"/>
            <a:ext cx="18288049" cy="9525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793590" y="1624714"/>
            <a:ext cx="16700819" cy="908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940"/>
              </a:lnSpc>
              <a:spcBef>
                <a:spcPct val="0"/>
              </a:spcBef>
            </a:pPr>
            <a:r>
              <a:rPr lang="en-US" sz="6600" u="none" strike="noStrike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Co jsme zjistili u zapojených domácností?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730337" y="3821724"/>
            <a:ext cx="6723798" cy="13179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232"/>
              </a:lnSpc>
              <a:spcBef>
                <a:spcPct val="0"/>
              </a:spcBef>
            </a:pPr>
            <a:r>
              <a:rPr lang="en-US" sz="3591" u="none" strike="noStrike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vysoké nedoplatky za energie z důvodu velmi špatného stavu bytového domu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143435" y="3825568"/>
            <a:ext cx="5900187" cy="13179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232"/>
              </a:lnSpc>
              <a:spcBef>
                <a:spcPct val="0"/>
              </a:spcBef>
            </a:pPr>
            <a:r>
              <a:rPr lang="en-US" sz="3591" u="none" strike="noStrike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využívání vícero neúsporných spotřebičů, místo jednoho úsporného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193906" y="5744427"/>
            <a:ext cx="5900187" cy="9083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232"/>
              </a:lnSpc>
              <a:spcBef>
                <a:spcPct val="0"/>
              </a:spcBef>
            </a:pPr>
            <a:r>
              <a:rPr lang="en-US" sz="359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nízká energetická gramotnost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302796" y="7421897"/>
            <a:ext cx="6559146" cy="13179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232"/>
              </a:lnSpc>
              <a:spcBef>
                <a:spcPct val="0"/>
              </a:spcBef>
            </a:pPr>
            <a:r>
              <a:rPr lang="en-US" sz="359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chybí komplexní poradenství v místě - sociální a finanční, energetická gramotnost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9269552" y="7288547"/>
            <a:ext cx="7647953" cy="17894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629"/>
              </a:lnSpc>
              <a:spcBef>
                <a:spcPct val="0"/>
              </a:spcBef>
            </a:pPr>
            <a:r>
              <a:rPr lang="en-US" sz="3599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zaměřeno na edukaci, ale chybí cílení na motivaci a aktivizaci klienta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89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704643"/>
            <a:ext cx="18288049" cy="9525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1028700" y="1693839"/>
            <a:ext cx="16609302" cy="908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940"/>
              </a:lnSpc>
              <a:spcBef>
                <a:spcPct val="0"/>
              </a:spcBef>
            </a:pPr>
            <a:r>
              <a:rPr lang="en-US" sz="6600" u="none" strike="noStrike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Co jsme zjistili u zapojených domácností?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28700" y="3821724"/>
            <a:ext cx="6723798" cy="13179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232"/>
              </a:lnSpc>
              <a:spcBef>
                <a:spcPct val="0"/>
              </a:spcBef>
            </a:pPr>
            <a:r>
              <a:rPr lang="en-US" sz="359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během krize nedošlo k nárůstu žádostí o MOP na dluhy či spotřebiče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011448" y="7997104"/>
            <a:ext cx="6559146" cy="9083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232"/>
              </a:lnSpc>
              <a:spcBef>
                <a:spcPct val="0"/>
              </a:spcBef>
            </a:pPr>
            <a:r>
              <a:rPr lang="en-US" sz="3591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 nesrozumitelnost zamítnutí dávky, vyúčtování apod.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602559" y="5924763"/>
            <a:ext cx="8825441" cy="12872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182"/>
              </a:lnSpc>
              <a:spcBef>
                <a:spcPct val="0"/>
              </a:spcBef>
            </a:pPr>
            <a:r>
              <a:rPr lang="en-US" sz="3535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negativní zkušenosti s úřady/institucemi, rezignace na další spolupráci s ÚP nebo poskytovateli energií, nedůvěra v systém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75861" y="3821724"/>
            <a:ext cx="7983439" cy="8871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182"/>
              </a:lnSpc>
              <a:spcBef>
                <a:spcPct val="0"/>
              </a:spcBef>
            </a:pPr>
            <a:r>
              <a:rPr lang="en-US" sz="3535" u="none" strike="noStrike">
                <a:solidFill>
                  <a:srgbClr val="FFFFFF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domácnosti jsou zasíťované na místní organizace - výjimka senioři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919</Words>
  <Application>Microsoft Office PowerPoint</Application>
  <PresentationFormat>Vlastní</PresentationFormat>
  <Paragraphs>146</Paragraphs>
  <Slides>32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8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32</vt:i4>
      </vt:variant>
    </vt:vector>
  </HeadingPairs>
  <TitlesOfParts>
    <vt:vector size="41" baseType="lpstr">
      <vt:lpstr>Arial</vt:lpstr>
      <vt:lpstr>Calibri</vt:lpstr>
      <vt:lpstr>Codec Pro</vt:lpstr>
      <vt:lpstr>Open Sans</vt:lpstr>
      <vt:lpstr>Open Sans Bold</vt:lpstr>
      <vt:lpstr>Montserrat Bold</vt:lpstr>
      <vt:lpstr>Codec Pro Ultra-Bold</vt:lpstr>
      <vt:lpstr>Codec Pro Bold</vt:lpstr>
      <vt:lpstr>Office Theme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MŽP_24.7.</dc:title>
  <cp:lastModifiedBy>Konrádová Tatiana Bc. (MPSV)</cp:lastModifiedBy>
  <cp:revision>3</cp:revision>
  <dcterms:created xsi:type="dcterms:W3CDTF">2006-08-16T00:00:00Z</dcterms:created>
  <dcterms:modified xsi:type="dcterms:W3CDTF">2024-08-02T11:26:44Z</dcterms:modified>
  <dc:identifier>DAGL1LFEBJY</dc:identifier>
</cp:coreProperties>
</file>