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719" r:id="rId2"/>
  </p:sldMasterIdLst>
  <p:notesMasterIdLst>
    <p:notesMasterId r:id="rId10"/>
  </p:notesMasterIdLst>
  <p:sldIdLst>
    <p:sldId id="276" r:id="rId3"/>
    <p:sldId id="303" r:id="rId4"/>
    <p:sldId id="339" r:id="rId5"/>
    <p:sldId id="341" r:id="rId6"/>
    <p:sldId id="340" r:id="rId7"/>
    <p:sldId id="342" r:id="rId8"/>
    <p:sldId id="329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5FB3542-AA1E-4AA6-9A13-DEF89862E808}">
          <p14:sldIdLst>
            <p14:sldId id="276"/>
            <p14:sldId id="303"/>
            <p14:sldId id="339"/>
            <p14:sldId id="341"/>
            <p14:sldId id="340"/>
            <p14:sldId id="342"/>
            <p14:sldId id="329"/>
          </p14:sldIdLst>
        </p14:section>
        <p14:section name="Oddíl bez názvu" id="{978F88ED-8E66-4022-98FD-78FCA67E9FB8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ečná Markéta" initials="KM" lastIdx="2" clrIdx="0">
    <p:extLst>
      <p:ext uri="{19B8F6BF-5375-455C-9EA6-DF929625EA0E}">
        <p15:presenceInfo xmlns:p15="http://schemas.microsoft.com/office/powerpoint/2012/main" userId="S-1-5-21-3039528631-2850849986-3139846408-41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7B86"/>
    <a:srgbClr val="EE1030"/>
    <a:srgbClr val="E39494"/>
    <a:srgbClr val="B01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3E3A8-1B86-4D9E-A509-C849EA4ABA23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DAAE4-7016-47B2-A31D-221345C5E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183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E79991-95C4-3E44-6C5D-D7E8DDA615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FF74FB7-9858-E5D2-D282-B9E938ECC3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2A0206DA-D077-A24B-C1C8-63F4BCC618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DC64EA-6C9E-1830-2B2E-68C058307C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793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91AAAC-2973-4437-3405-C13E52E33D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0EAFD4A8-A314-B1DF-3C0A-AF5A89526B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4EEFB94-9922-7A80-73E0-AC54672F41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B936ACE-2FBE-F51E-752F-C52B668893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423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E99261-8921-61EB-266B-41FC2271B8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5888434C-F985-7B1B-31D3-2BF0FA65938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28FCD911-8665-0EF3-2E3D-E95844238B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4E74411-DF8F-8BD4-F665-DD09D9BC20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265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6DD1EC-F427-DA56-196B-FF99C726F6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14ADF91-0EE0-ADD4-8E91-B6A3E5643F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6F1239F-A44C-C8A1-7BD1-8A7FCFB32C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62B3842-BAC4-9014-086C-E110362DD2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019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5C108E-6F74-3CB0-94F5-57F4E3212F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525665D2-F6C8-C362-6E11-146F3846CEC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0CCC7AC0-2D55-60BE-C8AF-C3E82B70C2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12AD445-7757-11D6-4981-45827E9CA2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601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111648-897A-337E-2F64-FAED1B0211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BB6C9F2E-C48F-3E98-D6BA-9807D9F2A48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40C3B06E-B89C-E4FC-8372-021F0CCE02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AE27A79-5D3B-E5C1-F334-ED1462F080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756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85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29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793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1447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067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219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466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376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278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AFBF-0DEA-436F-9BC0-C1D881742155}" type="datetime1">
              <a:rPr lang="cs-CZ" smtClean="0"/>
              <a:t>10.06.2025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4381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43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79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76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649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80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55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51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95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7693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85DD0E1-A195-490A-9E56-AFC622F48CAE}" type="datetime1">
              <a:rPr lang="cs-CZ" smtClean="0"/>
              <a:t>10.06.2025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7693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E796587F-59D2-4C56-A60C-E705DE34C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687" y="781099"/>
            <a:ext cx="4419734" cy="2336970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</a:rPr>
              <a:t>Seminář pro předkladatele projektů do 2. kola první výzvy programu Udržitelný turismus a posílení biodiverzity </a:t>
            </a:r>
            <a:br>
              <a:rPr lang="cs-CZ" sz="2800" b="1" dirty="0">
                <a:solidFill>
                  <a:schemeClr val="tx1"/>
                </a:solidFill>
              </a:rPr>
            </a:br>
            <a:br>
              <a:rPr lang="cs-CZ" sz="2800" b="1" dirty="0">
                <a:solidFill>
                  <a:schemeClr val="tx1"/>
                </a:solidFill>
              </a:rPr>
            </a:br>
            <a:br>
              <a:rPr lang="cs-CZ" sz="2800" b="1" dirty="0"/>
            </a:br>
            <a:br>
              <a:rPr lang="cs-CZ" sz="2800" b="1" dirty="0"/>
            </a:br>
            <a:r>
              <a:rPr lang="cs-CZ" sz="2400" b="1" dirty="0"/>
              <a:t>Ministerstvo životního prostředí</a:t>
            </a:r>
            <a:br>
              <a:rPr lang="cs-CZ" sz="2400" b="1" dirty="0"/>
            </a:br>
            <a:r>
              <a:rPr lang="cs-CZ" sz="2400" b="1" dirty="0"/>
              <a:t>10. června 2025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DAA46B9-B7E8-4487-B28E-C63A6EB7AA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270819" y="-63600"/>
            <a:ext cx="6858001" cy="6985200"/>
          </a:xfrm>
          <a:custGeom>
            <a:avLst/>
            <a:gdLst>
              <a:gd name="connsiteX0" fmla="*/ 6858001 w 6858001"/>
              <a:gd name="connsiteY0" fmla="*/ 1177 h 6985200"/>
              <a:gd name="connsiteX1" fmla="*/ 6858001 w 6858001"/>
              <a:gd name="connsiteY1" fmla="*/ 1344715 h 6985200"/>
              <a:gd name="connsiteX2" fmla="*/ 6858000 w 6858001"/>
              <a:gd name="connsiteY2" fmla="*/ 1344715 h 6985200"/>
              <a:gd name="connsiteX3" fmla="*/ 6858000 w 6858001"/>
              <a:gd name="connsiteY3" fmla="*/ 6985200 h 6985200"/>
              <a:gd name="connsiteX4" fmla="*/ 0 w 6858001"/>
              <a:gd name="connsiteY4" fmla="*/ 6985199 h 6985200"/>
              <a:gd name="connsiteX5" fmla="*/ 0 w 6858001"/>
              <a:gd name="connsiteY5" fmla="*/ 887191 h 6985200"/>
              <a:gd name="connsiteX6" fmla="*/ 1 w 6858001"/>
              <a:gd name="connsiteY6" fmla="*/ 887191 h 6985200"/>
              <a:gd name="connsiteX7" fmla="*/ 1 w 6858001"/>
              <a:gd name="connsiteY7" fmla="*/ 0 h 6985200"/>
              <a:gd name="connsiteX8" fmla="*/ 40463 w 6858001"/>
              <a:gd name="connsiteY8" fmla="*/ 5883 h 6985200"/>
              <a:gd name="connsiteX9" fmla="*/ 159107 w 6858001"/>
              <a:gd name="connsiteY9" fmla="*/ 23196 h 6985200"/>
              <a:gd name="connsiteX10" fmla="*/ 245518 w 6858001"/>
              <a:gd name="connsiteY10" fmla="*/ 35299 h 6985200"/>
              <a:gd name="connsiteX11" fmla="*/ 348388 w 6858001"/>
              <a:gd name="connsiteY11" fmla="*/ 48073 h 6985200"/>
              <a:gd name="connsiteX12" fmla="*/ 470460 w 6858001"/>
              <a:gd name="connsiteY12" fmla="*/ 63369 h 6985200"/>
              <a:gd name="connsiteX13" fmla="*/ 605563 w 6858001"/>
              <a:gd name="connsiteY13" fmla="*/ 79506 h 6985200"/>
              <a:gd name="connsiteX14" fmla="*/ 757810 w 6858001"/>
              <a:gd name="connsiteY14" fmla="*/ 96483 h 6985200"/>
              <a:gd name="connsiteX15" fmla="*/ 923774 w 6858001"/>
              <a:gd name="connsiteY15" fmla="*/ 114469 h 6985200"/>
              <a:gd name="connsiteX16" fmla="*/ 1104139 w 6858001"/>
              <a:gd name="connsiteY16" fmla="*/ 132454 h 6985200"/>
              <a:gd name="connsiteX17" fmla="*/ 1296163 w 6858001"/>
              <a:gd name="connsiteY17" fmla="*/ 150776 h 6985200"/>
              <a:gd name="connsiteX18" fmla="*/ 1503275 w 6858001"/>
              <a:gd name="connsiteY18" fmla="*/ 167753 h 6985200"/>
              <a:gd name="connsiteX19" fmla="*/ 1719988 w 6858001"/>
              <a:gd name="connsiteY19" fmla="*/ 184058 h 6985200"/>
              <a:gd name="connsiteX20" fmla="*/ 1949045 w 6858001"/>
              <a:gd name="connsiteY20" fmla="*/ 198849 h 6985200"/>
              <a:gd name="connsiteX21" fmla="*/ 2187703 w 6858001"/>
              <a:gd name="connsiteY21" fmla="*/ 212969 h 6985200"/>
              <a:gd name="connsiteX22" fmla="*/ 2436649 w 6858001"/>
              <a:gd name="connsiteY22" fmla="*/ 226248 h 6985200"/>
              <a:gd name="connsiteX23" fmla="*/ 2564208 w 6858001"/>
              <a:gd name="connsiteY23" fmla="*/ 230955 h 6985200"/>
              <a:gd name="connsiteX24" fmla="*/ 2694509 w 6858001"/>
              <a:gd name="connsiteY24" fmla="*/ 236165 h 6985200"/>
              <a:gd name="connsiteX25" fmla="*/ 2826869 w 6858001"/>
              <a:gd name="connsiteY25" fmla="*/ 241040 h 6985200"/>
              <a:gd name="connsiteX26" fmla="*/ 2959914 w 6858001"/>
              <a:gd name="connsiteY26" fmla="*/ 244234 h 6985200"/>
              <a:gd name="connsiteX27" fmla="*/ 3095702 w 6858001"/>
              <a:gd name="connsiteY27" fmla="*/ 247091 h 6985200"/>
              <a:gd name="connsiteX28" fmla="*/ 3232862 w 6858001"/>
              <a:gd name="connsiteY28" fmla="*/ 250117 h 6985200"/>
              <a:gd name="connsiteX29" fmla="*/ 3372766 w 6858001"/>
              <a:gd name="connsiteY29" fmla="*/ 252134 h 6985200"/>
              <a:gd name="connsiteX30" fmla="*/ 3514040 w 6858001"/>
              <a:gd name="connsiteY30" fmla="*/ 252134 h 6985200"/>
              <a:gd name="connsiteX31" fmla="*/ 3656686 w 6858001"/>
              <a:gd name="connsiteY31" fmla="*/ 253142 h 6985200"/>
              <a:gd name="connsiteX32" fmla="*/ 3800705 w 6858001"/>
              <a:gd name="connsiteY32" fmla="*/ 252134 h 6985200"/>
              <a:gd name="connsiteX33" fmla="*/ 3946780 w 6858001"/>
              <a:gd name="connsiteY33" fmla="*/ 250117 h 6985200"/>
              <a:gd name="connsiteX34" fmla="*/ 4092856 w 6858001"/>
              <a:gd name="connsiteY34" fmla="*/ 248268 h 6985200"/>
              <a:gd name="connsiteX35" fmla="*/ 4240988 w 6858001"/>
              <a:gd name="connsiteY35" fmla="*/ 244234 h 6985200"/>
              <a:gd name="connsiteX36" fmla="*/ 4390492 w 6858001"/>
              <a:gd name="connsiteY36" fmla="*/ 240032 h 6985200"/>
              <a:gd name="connsiteX37" fmla="*/ 4539997 w 6858001"/>
              <a:gd name="connsiteY37" fmla="*/ 235157 h 6985200"/>
              <a:gd name="connsiteX38" fmla="*/ 4690873 w 6858001"/>
              <a:gd name="connsiteY38" fmla="*/ 228266 h 6985200"/>
              <a:gd name="connsiteX39" fmla="*/ 4843120 w 6858001"/>
              <a:gd name="connsiteY39" fmla="*/ 220029 h 6985200"/>
              <a:gd name="connsiteX40" fmla="*/ 4996054 w 6858001"/>
              <a:gd name="connsiteY40" fmla="*/ 212129 h 6985200"/>
              <a:gd name="connsiteX41" fmla="*/ 5148987 w 6858001"/>
              <a:gd name="connsiteY41" fmla="*/ 202044 h 6985200"/>
              <a:gd name="connsiteX42" fmla="*/ 5303978 w 6858001"/>
              <a:gd name="connsiteY42" fmla="*/ 189941 h 6985200"/>
              <a:gd name="connsiteX43" fmla="*/ 5456911 w 6858001"/>
              <a:gd name="connsiteY43" fmla="*/ 177839 h 6985200"/>
              <a:gd name="connsiteX44" fmla="*/ 5612588 w 6858001"/>
              <a:gd name="connsiteY44" fmla="*/ 163887 h 6985200"/>
              <a:gd name="connsiteX45" fmla="*/ 5768950 w 6858001"/>
              <a:gd name="connsiteY45" fmla="*/ 148591 h 6985200"/>
              <a:gd name="connsiteX46" fmla="*/ 5923255 w 6858001"/>
              <a:gd name="connsiteY46" fmla="*/ 132455 h 6985200"/>
              <a:gd name="connsiteX47" fmla="*/ 6079618 w 6858001"/>
              <a:gd name="connsiteY47" fmla="*/ 113629 h 6985200"/>
              <a:gd name="connsiteX48" fmla="*/ 6235294 w 6858001"/>
              <a:gd name="connsiteY48" fmla="*/ 93458 h 6985200"/>
              <a:gd name="connsiteX49" fmla="*/ 6391657 w 6858001"/>
              <a:gd name="connsiteY49" fmla="*/ 73455 h 6985200"/>
              <a:gd name="connsiteX50" fmla="*/ 6547333 w 6858001"/>
              <a:gd name="connsiteY50" fmla="*/ 50091 h 6985200"/>
              <a:gd name="connsiteX51" fmla="*/ 6702324 w 6858001"/>
              <a:gd name="connsiteY51" fmla="*/ 26222 h 698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6985200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6985200"/>
                </a:lnTo>
                <a:lnTo>
                  <a:pt x="0" y="6985199"/>
                </a:lnTo>
                <a:lnTo>
                  <a:pt x="0" y="887191"/>
                </a:lnTo>
                <a:lnTo>
                  <a:pt x="1" y="887191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3"/>
                </a:lnTo>
                <a:lnTo>
                  <a:pt x="470460" y="63369"/>
                </a:lnTo>
                <a:lnTo>
                  <a:pt x="605563" y="79506"/>
                </a:lnTo>
                <a:lnTo>
                  <a:pt x="757810" y="96483"/>
                </a:lnTo>
                <a:lnTo>
                  <a:pt x="923774" y="114469"/>
                </a:lnTo>
                <a:lnTo>
                  <a:pt x="1104139" y="132454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49"/>
                </a:lnTo>
                <a:lnTo>
                  <a:pt x="2187703" y="212969"/>
                </a:lnTo>
                <a:lnTo>
                  <a:pt x="2436649" y="226248"/>
                </a:lnTo>
                <a:lnTo>
                  <a:pt x="2564208" y="230955"/>
                </a:lnTo>
                <a:lnTo>
                  <a:pt x="2694509" y="236165"/>
                </a:lnTo>
                <a:lnTo>
                  <a:pt x="2826869" y="241040"/>
                </a:lnTo>
                <a:lnTo>
                  <a:pt x="2959914" y="244234"/>
                </a:lnTo>
                <a:lnTo>
                  <a:pt x="3095702" y="247091"/>
                </a:lnTo>
                <a:lnTo>
                  <a:pt x="3232862" y="250117"/>
                </a:lnTo>
                <a:lnTo>
                  <a:pt x="3372766" y="252134"/>
                </a:lnTo>
                <a:lnTo>
                  <a:pt x="3514040" y="252134"/>
                </a:lnTo>
                <a:lnTo>
                  <a:pt x="3656686" y="253142"/>
                </a:lnTo>
                <a:lnTo>
                  <a:pt x="3800705" y="252134"/>
                </a:lnTo>
                <a:lnTo>
                  <a:pt x="3946780" y="250117"/>
                </a:lnTo>
                <a:lnTo>
                  <a:pt x="4092856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cs-CZ"/>
          </a:p>
        </p:txBody>
      </p:sp>
      <p:sp>
        <p:nvSpPr>
          <p:cNvPr id="14" name="Freeform 23">
            <a:extLst>
              <a:ext uri="{FF2B5EF4-FFF2-40B4-BE49-F238E27FC236}">
                <a16:creationId xmlns:a16="http://schemas.microsoft.com/office/drawing/2014/main" id="{C866818C-1E5F-475A-B310-3C06B555F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9402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6DE338D-ACAE-4AB8-BA49-4669F3A737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50633"/>
            <a:ext cx="5449471" cy="1189714"/>
          </a:xfrm>
          <a:prstGeom prst="rect">
            <a:avLst/>
          </a:prstGeom>
          <a:effectLst/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12AFDE8-E1ED-4A49-B8B3-4953F4B8A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7374880-BFD4-4C03-BE00-CB80236D98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3008" y="3747980"/>
            <a:ext cx="4955311" cy="193638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498294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8215B76-38A5-DEC3-FB9E-6950A71101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9226D0A6-AE32-24E2-679C-7D8FD903EF0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489371" y="229351"/>
            <a:ext cx="4702629" cy="5605265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A561D5CB-0749-747B-0D4B-0BCB3A2E8E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6AFECED4-574B-91E5-E402-4FC0B8C68EB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536A2A7B-AF9A-4DD6-1FF7-FD818A2C7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149" y="418635"/>
            <a:ext cx="7434775" cy="318898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br>
              <a:rPr lang="cs-CZ" sz="4000" b="1" dirty="0">
                <a:solidFill>
                  <a:schemeClr val="bg2"/>
                </a:solidFill>
                <a:ea typeface="+mn-ea"/>
                <a:cs typeface="+mn-cs"/>
              </a:rPr>
            </a:br>
            <a:br>
              <a:rPr lang="cs-CZ" sz="4000" b="1" dirty="0">
                <a:solidFill>
                  <a:schemeClr val="bg2"/>
                </a:solidFill>
                <a:ea typeface="+mn-ea"/>
                <a:cs typeface="+mn-cs"/>
              </a:rPr>
            </a:br>
            <a:br>
              <a:rPr lang="cs-CZ" sz="4000" b="1" dirty="0">
                <a:solidFill>
                  <a:schemeClr val="bg2"/>
                </a:solidFill>
                <a:ea typeface="+mn-ea"/>
                <a:cs typeface="+mn-cs"/>
              </a:rPr>
            </a:br>
            <a:br>
              <a:rPr lang="cs-CZ" sz="4000" b="1" dirty="0">
                <a:solidFill>
                  <a:schemeClr val="bg2"/>
                </a:solidFill>
                <a:ea typeface="+mn-ea"/>
                <a:cs typeface="+mn-cs"/>
              </a:rPr>
            </a:br>
            <a:br>
              <a:rPr lang="cs-CZ" sz="4000" b="1" dirty="0">
                <a:solidFill>
                  <a:schemeClr val="bg2"/>
                </a:solidFill>
                <a:ea typeface="+mn-ea"/>
                <a:cs typeface="+mn-cs"/>
              </a:rPr>
            </a:br>
            <a:r>
              <a:rPr lang="cs-CZ" sz="4000" b="1" dirty="0">
                <a:solidFill>
                  <a:schemeClr val="bg2"/>
                </a:solidFill>
                <a:ea typeface="+mn-ea"/>
                <a:cs typeface="+mn-cs"/>
              </a:rPr>
              <a:t>Časté dotazy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C476D6F-79DE-E7BB-D490-CB53901E09A9}"/>
              </a:ext>
            </a:extLst>
          </p:cNvPr>
          <p:cNvSpPr txBox="1"/>
          <p:nvPr/>
        </p:nvSpPr>
        <p:spPr>
          <a:xfrm>
            <a:off x="629880" y="4569883"/>
            <a:ext cx="105974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bg2"/>
                </a:solidFill>
                <a:latin typeface="+mj-lt"/>
              </a:rPr>
              <a:t>Lucie Valová</a:t>
            </a:r>
          </a:p>
          <a:p>
            <a:r>
              <a:rPr lang="cs-CZ" sz="2000" b="1" dirty="0">
                <a:solidFill>
                  <a:schemeClr val="bg2"/>
                </a:solidFill>
                <a:latin typeface="+mj-lt"/>
              </a:rPr>
              <a:t>Ministerstvo životního prostředí</a:t>
            </a:r>
          </a:p>
          <a:p>
            <a:r>
              <a:rPr lang="cs-CZ" sz="2000" b="1" dirty="0">
                <a:solidFill>
                  <a:schemeClr val="bg2"/>
                </a:solidFill>
                <a:latin typeface="+mj-lt"/>
              </a:rPr>
              <a:t>Odbor finančních a dobrovolných nástrojů</a:t>
            </a:r>
          </a:p>
          <a:p>
            <a:r>
              <a:rPr lang="cs-CZ" sz="2000" b="1" dirty="0">
                <a:solidFill>
                  <a:schemeClr val="bg2"/>
                </a:solidFill>
                <a:latin typeface="+mj-lt"/>
              </a:rPr>
              <a:t>Oddělení mezinárodních programů a projektů</a:t>
            </a:r>
          </a:p>
          <a:p>
            <a:endParaRPr lang="cs-CZ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FC30B0BE-4B61-99ED-8FB8-4F63177566D3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B015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034F065B-341A-6976-E58C-B270C68A7B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DE5EA353-6BF5-4471-C5E8-8BD630AA256F}"/>
              </a:ext>
            </a:extLst>
          </p:cNvPr>
          <p:cNvSpPr txBox="1"/>
          <p:nvPr/>
        </p:nvSpPr>
        <p:spPr>
          <a:xfrm>
            <a:off x="629880" y="6002606"/>
            <a:ext cx="7859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C00000"/>
                </a:solidFill>
              </a:rPr>
              <a:t>Informační seminář pro předkladatele projektů do 2. kola první výzvy</a:t>
            </a:r>
            <a:br>
              <a:rPr lang="cs-CZ" sz="1200" dirty="0">
                <a:solidFill>
                  <a:srgbClr val="C00000"/>
                </a:solidFill>
              </a:rPr>
            </a:br>
            <a:r>
              <a:rPr lang="cs-CZ" sz="1200" dirty="0">
                <a:solidFill>
                  <a:srgbClr val="C00000"/>
                </a:solidFill>
              </a:rPr>
              <a:t>programu Udržitelný turismus a posílení biodiverzity – 10. 6. 2025</a:t>
            </a:r>
            <a:br>
              <a:rPr lang="cs-CZ" sz="1200" b="1" dirty="0">
                <a:solidFill>
                  <a:srgbClr val="C00000"/>
                </a:solidFill>
              </a:rPr>
            </a:br>
            <a:endParaRPr lang="cs-CZ" sz="12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6363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E149BA4-6892-CCA5-252A-E22D4E8F07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82863E-1E3F-10FA-76FE-820219AFD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053" y="171912"/>
            <a:ext cx="9404723" cy="1072164"/>
          </a:xfrm>
        </p:spPr>
        <p:txBody>
          <a:bodyPr>
            <a:noAutofit/>
          </a:bodyPr>
          <a:lstStyle/>
          <a:p>
            <a:pPr algn="ctr"/>
            <a:r>
              <a:rPr lang="cs-CZ" sz="3000" b="1" dirty="0">
                <a:solidFill>
                  <a:schemeClr val="bg2"/>
                </a:solidFill>
                <a:ea typeface="+mn-ea"/>
                <a:cs typeface="+mn-cs"/>
              </a:rPr>
              <a:t>Časté dotazy, nejasnosti pro 2. kolo</a:t>
            </a:r>
            <a:endParaRPr lang="cs-CZ" sz="3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16" name="Zástupný text 15">
            <a:extLst>
              <a:ext uri="{FF2B5EF4-FFF2-40B4-BE49-F238E27FC236}">
                <a16:creationId xmlns:a16="http://schemas.microsoft.com/office/drawing/2014/main" id="{5C56C5B9-D8C4-2C78-890D-71A242CF0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053" y="877460"/>
            <a:ext cx="9193311" cy="5108364"/>
          </a:xfrm>
        </p:spPr>
        <p:txBody>
          <a:bodyPr>
            <a:noAutofit/>
          </a:bodyPr>
          <a:lstStyle/>
          <a:p>
            <a:pPr lvl="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200" b="1" dirty="0">
                <a:solidFill>
                  <a:srgbClr val="337B8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 má být předloženo stavební povolení? </a:t>
            </a:r>
          </a:p>
          <a:p>
            <a:pPr lvl="2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337B8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 ROPD, nejpozději v ojedinělých případech max. do 28.2.2026 </a:t>
            </a:r>
          </a:p>
          <a:p>
            <a:pPr lvl="2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337B8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musí být jistota realizovatelnosti projektu, projekt se to stihne		</a:t>
            </a:r>
          </a:p>
          <a:p>
            <a:pPr lvl="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200" b="1" dirty="0">
                <a:solidFill>
                  <a:srgbClr val="337B8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Kdy má být plnění indikátorů, může to být až v době udržitelnosti?</a:t>
            </a:r>
          </a:p>
          <a:p>
            <a:pPr lvl="2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337B8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realizaci nastavit indikátory, které v realizaci přispějí ke změně. Lze navolit další indikátory, které budou moci prokázat změnu až v době udržitelnosti.</a:t>
            </a:r>
          </a:p>
          <a:p>
            <a:pPr lvl="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200" b="1" dirty="0">
                <a:solidFill>
                  <a:srgbClr val="337B8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Vyplňuje prohlášení k VP každý partner zvlášť?</a:t>
            </a:r>
          </a:p>
          <a:p>
            <a:pPr lvl="2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337B8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ČP ke koncipováno za žadatele a projekt. V případě, kdy by byla VP u konkrétního partnera a pouze jeho aktivit, může být doloženo i z pozice partnera.</a:t>
            </a: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783C3FF9-7857-4926-228C-F1686E8A910C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19B64F81-35C5-5099-4260-BD6FDE6F19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383D9AA7-B182-BBF7-52AC-0A49E52BEBAC}"/>
              </a:ext>
            </a:extLst>
          </p:cNvPr>
          <p:cNvSpPr txBox="1"/>
          <p:nvPr/>
        </p:nvSpPr>
        <p:spPr>
          <a:xfrm>
            <a:off x="629880" y="6002606"/>
            <a:ext cx="7859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C00000"/>
                </a:solidFill>
              </a:rPr>
              <a:t>Informační seminář pro předkladatele projektů do 2. kola první výzvy</a:t>
            </a:r>
            <a:br>
              <a:rPr lang="cs-CZ" sz="1200" dirty="0">
                <a:solidFill>
                  <a:srgbClr val="C00000"/>
                </a:solidFill>
              </a:rPr>
            </a:br>
            <a:r>
              <a:rPr lang="cs-CZ" sz="1200" dirty="0">
                <a:solidFill>
                  <a:srgbClr val="C00000"/>
                </a:solidFill>
              </a:rPr>
              <a:t>programu Udržitelný turismus a posílení biodiverzity – 10. 6. 2025</a:t>
            </a:r>
            <a:br>
              <a:rPr lang="cs-CZ" sz="1200" b="1" dirty="0">
                <a:solidFill>
                  <a:srgbClr val="C00000"/>
                </a:solidFill>
              </a:rPr>
            </a:br>
            <a:endParaRPr lang="cs-CZ" sz="1200" b="1" dirty="0">
              <a:solidFill>
                <a:srgbClr val="C00000"/>
              </a:solidFill>
              <a:latin typeface="+mj-lt"/>
            </a:endParaRPr>
          </a:p>
        </p:txBody>
      </p:sp>
      <p:grpSp>
        <p:nvGrpSpPr>
          <p:cNvPr id="4" name="Group 44">
            <a:extLst>
              <a:ext uri="{FF2B5EF4-FFF2-40B4-BE49-F238E27FC236}">
                <a16:creationId xmlns:a16="http://schemas.microsoft.com/office/drawing/2014/main" id="{72BFAB5D-AFC6-8FA1-3CEF-29F4D2F9E84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" name="AutoShape 80">
              <a:extLst>
                <a:ext uri="{FF2B5EF4-FFF2-40B4-BE49-F238E27FC236}">
                  <a16:creationId xmlns:a16="http://schemas.microsoft.com/office/drawing/2014/main" id="{A5F42EFF-9567-0BC1-B750-3649BD96D4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6" name="AutoShape 79">
              <a:extLst>
                <a:ext uri="{FF2B5EF4-FFF2-40B4-BE49-F238E27FC236}">
                  <a16:creationId xmlns:a16="http://schemas.microsoft.com/office/drawing/2014/main" id="{9B3103DA-E0D7-08A2-B2F8-B61600C281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2663545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148B77E-0609-FC87-11C7-835776EBC4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F85E18-21AC-E563-E5BA-0D6AA6130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053" y="171912"/>
            <a:ext cx="9404723" cy="1072164"/>
          </a:xfrm>
        </p:spPr>
        <p:txBody>
          <a:bodyPr>
            <a:noAutofit/>
          </a:bodyPr>
          <a:lstStyle/>
          <a:p>
            <a:pPr algn="ctr"/>
            <a:r>
              <a:rPr lang="cs-CZ" sz="3000" b="1" dirty="0">
                <a:solidFill>
                  <a:schemeClr val="bg2"/>
                </a:solidFill>
                <a:ea typeface="+mn-ea"/>
                <a:cs typeface="+mn-cs"/>
              </a:rPr>
              <a:t>Časté dotazy, nejasnosti pro 2. kolo</a:t>
            </a:r>
            <a:endParaRPr lang="cs-CZ" sz="3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16" name="Zástupný text 15">
            <a:extLst>
              <a:ext uri="{FF2B5EF4-FFF2-40B4-BE49-F238E27FC236}">
                <a16:creationId xmlns:a16="http://schemas.microsoft.com/office/drawing/2014/main" id="{D96BFA5E-7C3D-685A-9841-AF2342D03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053" y="877460"/>
            <a:ext cx="9193311" cy="5108364"/>
          </a:xfrm>
        </p:spPr>
        <p:txBody>
          <a:bodyPr>
            <a:noAutofit/>
          </a:bodyPr>
          <a:lstStyle/>
          <a:p>
            <a:pPr lvl="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200" b="1" dirty="0">
                <a:solidFill>
                  <a:srgbClr val="337B8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možná změna partnera?</a:t>
            </a:r>
          </a:p>
          <a:p>
            <a:pPr lvl="2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337B8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případě zásadních důvodů, kdy změna partnera přispěje k projektu jako celku, ano. (Nesmí dojít ke změně celkového rozpočtu projektu).</a:t>
            </a:r>
          </a:p>
          <a:p>
            <a:pPr lvl="2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337B8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Musí být jistota realizovatelnosti projektu, projekt se stihne.		</a:t>
            </a:r>
          </a:p>
          <a:p>
            <a:pPr lvl="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200" b="1" dirty="0">
                <a:solidFill>
                  <a:srgbClr val="337B8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Prohlášení o partnerství je za každého partnera zvlášť?</a:t>
            </a:r>
          </a:p>
          <a:p>
            <a:pPr lvl="2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rgbClr val="337B8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Ano, pro každého partnera. </a:t>
            </a:r>
            <a:endParaRPr lang="cs-CZ" sz="2200" b="1" dirty="0">
              <a:solidFill>
                <a:srgbClr val="337B86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4BA17531-A3B6-5F98-C9CA-752EA4BB7E2C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84F41AB4-2C5C-26B5-0605-C51A6404EE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18081605-3F96-5AE7-A8CA-6A879C483475}"/>
              </a:ext>
            </a:extLst>
          </p:cNvPr>
          <p:cNvSpPr txBox="1"/>
          <p:nvPr/>
        </p:nvSpPr>
        <p:spPr>
          <a:xfrm>
            <a:off x="629880" y="6002606"/>
            <a:ext cx="7859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C00000"/>
                </a:solidFill>
              </a:rPr>
              <a:t>Informační seminář pro předkladatele projektů do 2. kola první výzvy</a:t>
            </a:r>
            <a:br>
              <a:rPr lang="cs-CZ" sz="1200" dirty="0">
                <a:solidFill>
                  <a:srgbClr val="C00000"/>
                </a:solidFill>
              </a:rPr>
            </a:br>
            <a:r>
              <a:rPr lang="cs-CZ" sz="1200" dirty="0">
                <a:solidFill>
                  <a:srgbClr val="C00000"/>
                </a:solidFill>
              </a:rPr>
              <a:t>programu Udržitelný turismus a posílení biodiverzity – 10. 6. 2025</a:t>
            </a:r>
            <a:br>
              <a:rPr lang="cs-CZ" sz="1200" b="1" dirty="0">
                <a:solidFill>
                  <a:srgbClr val="C00000"/>
                </a:solidFill>
              </a:rPr>
            </a:br>
            <a:endParaRPr lang="cs-CZ" sz="1200" b="1" dirty="0">
              <a:solidFill>
                <a:srgbClr val="C00000"/>
              </a:solidFill>
              <a:latin typeface="+mj-lt"/>
            </a:endParaRPr>
          </a:p>
        </p:txBody>
      </p:sp>
      <p:grpSp>
        <p:nvGrpSpPr>
          <p:cNvPr id="4" name="Group 44">
            <a:extLst>
              <a:ext uri="{FF2B5EF4-FFF2-40B4-BE49-F238E27FC236}">
                <a16:creationId xmlns:a16="http://schemas.microsoft.com/office/drawing/2014/main" id="{C39468E3-504F-93AE-F630-D63CC40A7DC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" name="AutoShape 80">
              <a:extLst>
                <a:ext uri="{FF2B5EF4-FFF2-40B4-BE49-F238E27FC236}">
                  <a16:creationId xmlns:a16="http://schemas.microsoft.com/office/drawing/2014/main" id="{12797C29-6012-2435-F2B7-C7C0048DD9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6" name="AutoShape 79">
              <a:extLst>
                <a:ext uri="{FF2B5EF4-FFF2-40B4-BE49-F238E27FC236}">
                  <a16:creationId xmlns:a16="http://schemas.microsoft.com/office/drawing/2014/main" id="{B8922E7F-03BD-FF23-5018-D49768ABEE7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5401771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1B9C277-0C59-8E99-B88F-719A94EA2D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F5DC8E-9DF1-D693-273F-C181E10EA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053" y="171912"/>
            <a:ext cx="9404723" cy="1072164"/>
          </a:xfrm>
        </p:spPr>
        <p:txBody>
          <a:bodyPr>
            <a:noAutofit/>
          </a:bodyPr>
          <a:lstStyle/>
          <a:p>
            <a:pPr algn="ctr"/>
            <a:r>
              <a:rPr lang="cs-CZ" sz="3000" b="1" dirty="0">
                <a:solidFill>
                  <a:schemeClr val="bg2"/>
                </a:solidFill>
                <a:ea typeface="+mn-ea"/>
                <a:cs typeface="+mn-cs"/>
              </a:rPr>
              <a:t>Časté komentáře, připomínky hodnotitelů</a:t>
            </a:r>
            <a:endParaRPr lang="cs-CZ" sz="3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16" name="Zástupný text 15">
            <a:extLst>
              <a:ext uri="{FF2B5EF4-FFF2-40B4-BE49-F238E27FC236}">
                <a16:creationId xmlns:a16="http://schemas.microsoft.com/office/drawing/2014/main" id="{EDF6B45F-7BE9-0BD6-E96F-1F505BFB9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053" y="877460"/>
            <a:ext cx="9193311" cy="5108364"/>
          </a:xfrm>
        </p:spPr>
        <p:txBody>
          <a:bodyPr>
            <a:noAutofit/>
          </a:bodyPr>
          <a:lstStyle/>
          <a:p>
            <a:pPr lvl="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cs-CZ" sz="2200" b="1" dirty="0">
              <a:solidFill>
                <a:srgbClr val="337B86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200" b="1" dirty="0">
                <a:solidFill>
                  <a:srgbClr val="337B8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Vyvrátit předpoklad/domněnku, že opatřením doje k zatraktivnění lokality a většímu náporu turistů.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200" b="1" dirty="0">
                <a:solidFill>
                  <a:srgbClr val="337B8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rizicích zvážit, zda opatření budou motivovat turisty ke změně.</a:t>
            </a:r>
          </a:p>
          <a:p>
            <a:pPr lvl="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200" b="1" dirty="0">
                <a:solidFill>
                  <a:srgbClr val="337B8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Definovat indikátory jasně.</a:t>
            </a:r>
          </a:p>
          <a:p>
            <a:pPr lvl="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200" b="1" dirty="0">
                <a:solidFill>
                  <a:srgbClr val="337B8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Personální náklady – zvážit výši, nezbytnost, nebo naopak posílené počtu…</a:t>
            </a:r>
          </a:p>
          <a:p>
            <a:pPr lvl="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200" b="1" dirty="0">
                <a:solidFill>
                  <a:srgbClr val="337B8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Obhájit riziko personálních změn.</a:t>
            </a:r>
          </a:p>
          <a:p>
            <a:pPr marL="0" lvl="0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cs-CZ" sz="1800" b="1" dirty="0">
                <a:solidFill>
                  <a:srgbClr val="337B8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0AE4F651-B008-93D1-2711-8012EB789492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4A6AC3AE-3B32-18CD-C893-3F12EED15B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4FB571A6-ABA7-546E-96FA-F4E85138D763}"/>
              </a:ext>
            </a:extLst>
          </p:cNvPr>
          <p:cNvSpPr txBox="1"/>
          <p:nvPr/>
        </p:nvSpPr>
        <p:spPr>
          <a:xfrm>
            <a:off x="629880" y="6002606"/>
            <a:ext cx="7859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C00000"/>
                </a:solidFill>
              </a:rPr>
              <a:t>Informační seminář pro předkladatele projektů do 2. kola první výzvy</a:t>
            </a:r>
            <a:br>
              <a:rPr lang="cs-CZ" sz="1200" dirty="0">
                <a:solidFill>
                  <a:srgbClr val="C00000"/>
                </a:solidFill>
              </a:rPr>
            </a:br>
            <a:r>
              <a:rPr lang="cs-CZ" sz="1200" dirty="0">
                <a:solidFill>
                  <a:srgbClr val="C00000"/>
                </a:solidFill>
              </a:rPr>
              <a:t>programu Udržitelný turismus a posílení biodiverzity – 10. 6. 2025</a:t>
            </a:r>
            <a:br>
              <a:rPr lang="cs-CZ" sz="1200" b="1" dirty="0">
                <a:solidFill>
                  <a:srgbClr val="C00000"/>
                </a:solidFill>
              </a:rPr>
            </a:br>
            <a:endParaRPr lang="cs-CZ" sz="1200" b="1" dirty="0">
              <a:solidFill>
                <a:srgbClr val="C00000"/>
              </a:solidFill>
              <a:latin typeface="+mj-lt"/>
            </a:endParaRPr>
          </a:p>
        </p:txBody>
      </p:sp>
      <p:grpSp>
        <p:nvGrpSpPr>
          <p:cNvPr id="4" name="Group 44">
            <a:extLst>
              <a:ext uri="{FF2B5EF4-FFF2-40B4-BE49-F238E27FC236}">
                <a16:creationId xmlns:a16="http://schemas.microsoft.com/office/drawing/2014/main" id="{6D39171B-6107-6C0B-C41E-3FC4B326137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" name="AutoShape 80">
              <a:extLst>
                <a:ext uri="{FF2B5EF4-FFF2-40B4-BE49-F238E27FC236}">
                  <a16:creationId xmlns:a16="http://schemas.microsoft.com/office/drawing/2014/main" id="{CEAF3A0B-0290-9A4E-94E8-335B66640F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6" name="AutoShape 79">
              <a:extLst>
                <a:ext uri="{FF2B5EF4-FFF2-40B4-BE49-F238E27FC236}">
                  <a16:creationId xmlns:a16="http://schemas.microsoft.com/office/drawing/2014/main" id="{3E235845-142A-8EA2-FA99-18B97DC2F8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3337596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616A970-396C-9CD5-E2A4-88FCB163A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C94D72-8181-8CE7-F6BF-0F89D5143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053" y="171912"/>
            <a:ext cx="9404723" cy="1072164"/>
          </a:xfrm>
        </p:spPr>
        <p:txBody>
          <a:bodyPr>
            <a:noAutofit/>
          </a:bodyPr>
          <a:lstStyle/>
          <a:p>
            <a:pPr algn="ctr"/>
            <a:r>
              <a:rPr lang="cs-CZ" sz="3000" b="1" dirty="0">
                <a:solidFill>
                  <a:schemeClr val="bg2"/>
                </a:solidFill>
                <a:ea typeface="+mn-ea"/>
                <a:cs typeface="+mn-cs"/>
              </a:rPr>
              <a:t>Časté komentáře, připomínky hodnotitelů</a:t>
            </a:r>
            <a:endParaRPr lang="cs-CZ" sz="3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16" name="Zástupný text 15">
            <a:extLst>
              <a:ext uri="{FF2B5EF4-FFF2-40B4-BE49-F238E27FC236}">
                <a16:creationId xmlns:a16="http://schemas.microsoft.com/office/drawing/2014/main" id="{5243880B-667B-001C-8976-0A3114128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053" y="877460"/>
            <a:ext cx="9193311" cy="5108364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cs-CZ" sz="2200" b="1" dirty="0">
              <a:solidFill>
                <a:srgbClr val="337B86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200" b="1" dirty="0">
                <a:solidFill>
                  <a:srgbClr val="337B8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konceptu nebylo možné posoudit efektivitu nákladů.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200" b="1" dirty="0">
                <a:solidFill>
                  <a:srgbClr val="337B8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Prověřit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b="1" dirty="0">
                <a:solidFill>
                  <a:srgbClr val="337B8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čas na výběrová řízení a samotnou výstavbu.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200" b="1" dirty="0">
                <a:solidFill>
                  <a:srgbClr val="337B8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Lépe vysvětlit vztah mezi zájmového území, vysvětlit výběr lokalit.</a:t>
            </a:r>
          </a:p>
          <a:p>
            <a:pPr lvl="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200" b="1" dirty="0">
                <a:solidFill>
                  <a:srgbClr val="337B8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Uvést podrobnější údaje o zátěži oblasti.</a:t>
            </a:r>
          </a:p>
          <a:p>
            <a:pPr lvl="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200" b="1">
                <a:solidFill>
                  <a:srgbClr val="337B8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Dostatečně obhájit </a:t>
            </a:r>
            <a:r>
              <a:rPr lang="cs-CZ" sz="2200" b="1" dirty="0">
                <a:solidFill>
                  <a:srgbClr val="337B8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dopad v souladu se zaměřením programu.</a:t>
            </a:r>
          </a:p>
          <a:p>
            <a:pPr lvl="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200" b="1" dirty="0">
                <a:solidFill>
                  <a:srgbClr val="337B8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Doplnit riziko snížení podnikatelských aktivit ostatních subjektů na úkor realizovaného projektu.</a:t>
            </a:r>
          </a:p>
          <a:p>
            <a:pPr lvl="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cs-CZ" sz="1800" b="1" dirty="0">
              <a:solidFill>
                <a:srgbClr val="337B86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EDB42A0B-3371-7E42-1132-38B6F25691AC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D68135FE-7981-F354-BA78-2696BC96BC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0FD687B2-22FD-78BB-BF09-8BDE3935E97B}"/>
              </a:ext>
            </a:extLst>
          </p:cNvPr>
          <p:cNvSpPr txBox="1"/>
          <p:nvPr/>
        </p:nvSpPr>
        <p:spPr>
          <a:xfrm>
            <a:off x="629880" y="6002606"/>
            <a:ext cx="7859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C00000"/>
                </a:solidFill>
              </a:rPr>
              <a:t>Informační seminář pro předkladatele projektů do 2. kola první výzvy</a:t>
            </a:r>
            <a:br>
              <a:rPr lang="cs-CZ" sz="1200" dirty="0">
                <a:solidFill>
                  <a:srgbClr val="C00000"/>
                </a:solidFill>
              </a:rPr>
            </a:br>
            <a:r>
              <a:rPr lang="cs-CZ" sz="1200" dirty="0">
                <a:solidFill>
                  <a:srgbClr val="C00000"/>
                </a:solidFill>
              </a:rPr>
              <a:t>programu Udržitelný turismus a posílení biodiverzity – 10. 6. 2025</a:t>
            </a:r>
            <a:br>
              <a:rPr lang="cs-CZ" sz="1200" b="1" dirty="0">
                <a:solidFill>
                  <a:srgbClr val="C00000"/>
                </a:solidFill>
              </a:rPr>
            </a:br>
            <a:endParaRPr lang="cs-CZ" sz="1200" b="1" dirty="0">
              <a:solidFill>
                <a:srgbClr val="C00000"/>
              </a:solidFill>
              <a:latin typeface="+mj-lt"/>
            </a:endParaRPr>
          </a:p>
        </p:txBody>
      </p:sp>
      <p:grpSp>
        <p:nvGrpSpPr>
          <p:cNvPr id="4" name="Group 44">
            <a:extLst>
              <a:ext uri="{FF2B5EF4-FFF2-40B4-BE49-F238E27FC236}">
                <a16:creationId xmlns:a16="http://schemas.microsoft.com/office/drawing/2014/main" id="{7BAB3256-DC57-6CE1-2AA3-1B35089074E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" name="AutoShape 80">
              <a:extLst>
                <a:ext uri="{FF2B5EF4-FFF2-40B4-BE49-F238E27FC236}">
                  <a16:creationId xmlns:a16="http://schemas.microsoft.com/office/drawing/2014/main" id="{0C5BE0C3-5B89-132C-C59A-A5AF218C2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6" name="AutoShape 79">
              <a:extLst>
                <a:ext uri="{FF2B5EF4-FFF2-40B4-BE49-F238E27FC236}">
                  <a16:creationId xmlns:a16="http://schemas.microsoft.com/office/drawing/2014/main" id="{35BE57F6-05B8-C8BF-48A4-DAAC38C13B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4261390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8C72635-A651-C405-25D8-4442923733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E32D9F04-E8C5-FF24-D720-4AD581EA8A3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9F041473-959E-D797-B8E4-80B497B3A2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8025A1F4-E702-6ACF-EACF-AD7C8DB929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C5D43A66-0F98-D6CF-4A01-1C8C373D0D46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312C749E-2DED-A182-A384-D694EC7186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40306CE-84F0-3F67-3022-FF54D8CBF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03874"/>
            <a:ext cx="8946541" cy="4944526"/>
          </a:xfrm>
        </p:spPr>
        <p:txBody>
          <a:bodyPr/>
          <a:lstStyle/>
          <a:p>
            <a:pPr>
              <a:spcAft>
                <a:spcPts val="1200"/>
              </a:spcAft>
            </a:pPr>
            <a:endParaRPr lang="cs-CZ" b="1" dirty="0">
              <a:solidFill>
                <a:srgbClr val="337B86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endParaRPr lang="cs-CZ" b="1" dirty="0">
              <a:solidFill>
                <a:srgbClr val="337B86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cs-CZ" sz="3500" b="1" dirty="0">
                <a:solidFill>
                  <a:schemeClr val="bg2"/>
                </a:solidFill>
                <a:ea typeface="+mn-ea"/>
                <a:cs typeface="+mn-cs"/>
              </a:rPr>
              <a:t>DĚKUJI VÁM ZA POZORNOST</a:t>
            </a:r>
            <a:endParaRPr lang="cs-CZ" sz="3500" b="1" dirty="0">
              <a:solidFill>
                <a:srgbClr val="337B86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endParaRPr lang="cs-CZ" sz="3500" b="1" dirty="0">
              <a:solidFill>
                <a:srgbClr val="337B86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endParaRPr lang="cs-CZ" b="1" dirty="0">
              <a:solidFill>
                <a:srgbClr val="337B86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cs-CZ" b="1" dirty="0">
                <a:solidFill>
                  <a:srgbClr val="337B86"/>
                </a:solidFill>
              </a:rPr>
              <a:t>Lucie Valová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sz="2000" b="1" dirty="0">
                <a:solidFill>
                  <a:srgbClr val="337B86"/>
                </a:solidFill>
                <a:latin typeface="+mj-lt"/>
              </a:rPr>
              <a:t>tel. 267 122 848, 608 973 205</a:t>
            </a:r>
            <a:endParaRPr lang="cs-CZ" b="1" dirty="0">
              <a:solidFill>
                <a:srgbClr val="337B86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89AEB39-1DE6-8DC7-2A10-7F91D71A72C4}"/>
              </a:ext>
            </a:extLst>
          </p:cNvPr>
          <p:cNvSpPr txBox="1"/>
          <p:nvPr/>
        </p:nvSpPr>
        <p:spPr>
          <a:xfrm>
            <a:off x="629880" y="6002606"/>
            <a:ext cx="7859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C00000"/>
                </a:solidFill>
              </a:rPr>
              <a:t>Informační seminář pro předkladatele projektů do 2. kola první výzvy</a:t>
            </a:r>
            <a:br>
              <a:rPr lang="cs-CZ" sz="1200" dirty="0">
                <a:solidFill>
                  <a:srgbClr val="C00000"/>
                </a:solidFill>
              </a:rPr>
            </a:br>
            <a:r>
              <a:rPr lang="cs-CZ" sz="1200" dirty="0">
                <a:solidFill>
                  <a:srgbClr val="C00000"/>
                </a:solidFill>
              </a:rPr>
              <a:t>programu Udržitelný turismus a posílení biodiverzity – 10. 6. 2025</a:t>
            </a:r>
            <a:br>
              <a:rPr lang="cs-CZ" sz="1200" b="1" dirty="0">
                <a:solidFill>
                  <a:srgbClr val="C00000"/>
                </a:solidFill>
              </a:rPr>
            </a:br>
            <a:endParaRPr lang="cs-CZ" sz="12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361815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Vlastní 3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C00000"/>
      </a:accent1>
      <a:accent2>
        <a:srgbClr val="F8C6C6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Ion">
  <a:themeElements>
    <a:clrScheme name="Vlastní 3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C00000"/>
      </a:accent1>
      <a:accent2>
        <a:srgbClr val="F8C6C6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2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3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4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5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3572</TotalTime>
  <Words>521</Words>
  <Application>Microsoft Office PowerPoint</Application>
  <PresentationFormat>Širokoúhlá obrazovka</PresentationFormat>
  <Paragraphs>55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Wingdings</vt:lpstr>
      <vt:lpstr>Wingdings 3</vt:lpstr>
      <vt:lpstr>Ion</vt:lpstr>
      <vt:lpstr>Ion</vt:lpstr>
      <vt:lpstr>Seminář pro předkladatele projektů do 2. kola první výzvy programu Udržitelný turismus a posílení biodiverzity     Ministerstvo životního prostředí 10. června 2025</vt:lpstr>
      <vt:lpstr>     Časté dotazy</vt:lpstr>
      <vt:lpstr>Časté dotazy, nejasnosti pro 2. kolo</vt:lpstr>
      <vt:lpstr>Časté dotazy, nejasnosti pro 2. kolo</vt:lpstr>
      <vt:lpstr>Časté komentáře, připomínky hodnotitelů</vt:lpstr>
      <vt:lpstr>Časté komentáře, připomínky hodnotitelů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Kulatý stůl v rámci přípravy nastavení  Druhého příspěvku Programu švýcarsko-české spolupráce  v oblasti udržitelného turismu</dc:title>
  <dc:creator>Svobodová Anna</dc:creator>
  <cp:lastModifiedBy>Lucie Valová</cp:lastModifiedBy>
  <cp:revision>326</cp:revision>
  <cp:lastPrinted>2024-12-03T07:18:41Z</cp:lastPrinted>
  <dcterms:created xsi:type="dcterms:W3CDTF">2023-02-14T13:13:02Z</dcterms:created>
  <dcterms:modified xsi:type="dcterms:W3CDTF">2025-06-10T13:17:09Z</dcterms:modified>
</cp:coreProperties>
</file>