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6"/>
  </p:notesMasterIdLst>
  <p:sldIdLst>
    <p:sldId id="276" r:id="rId2"/>
    <p:sldId id="256" r:id="rId3"/>
    <p:sldId id="286" r:id="rId4"/>
    <p:sldId id="295" r:id="rId5"/>
    <p:sldId id="297" r:id="rId6"/>
    <p:sldId id="308" r:id="rId7"/>
    <p:sldId id="296" r:id="rId8"/>
    <p:sldId id="310" r:id="rId9"/>
    <p:sldId id="301" r:id="rId10"/>
    <p:sldId id="298" r:id="rId11"/>
    <p:sldId id="299" r:id="rId12"/>
    <p:sldId id="293" r:id="rId13"/>
    <p:sldId id="294" r:id="rId14"/>
    <p:sldId id="302" r:id="rId15"/>
    <p:sldId id="311" r:id="rId16"/>
    <p:sldId id="307" r:id="rId17"/>
    <p:sldId id="282" r:id="rId18"/>
    <p:sldId id="278" r:id="rId19"/>
    <p:sldId id="279" r:id="rId20"/>
    <p:sldId id="309" r:id="rId21"/>
    <p:sldId id="314" r:id="rId22"/>
    <p:sldId id="312" r:id="rId23"/>
    <p:sldId id="315" r:id="rId24"/>
    <p:sldId id="316" r:id="rId2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ečná Markéta" initials="KM" lastIdx="2" clrIdx="0">
    <p:extLst>
      <p:ext uri="{19B8F6BF-5375-455C-9EA6-DF929625EA0E}">
        <p15:presenceInfo xmlns:p15="http://schemas.microsoft.com/office/powerpoint/2012/main" userId="S-1-5-21-3039528631-2850849986-3139846408-41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B86"/>
    <a:srgbClr val="E39494"/>
    <a:srgbClr val="B01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3E3A8-1B86-4D9E-A509-C849EA4ABA23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DAAE4-7016-47B2-A31D-221345C5E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18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96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B71C16-474B-DF96-10E8-F657A6A684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FB01663-EC1F-6000-85B7-4418F993A5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CD9393F-7677-A7CF-74BE-1EA17AF09E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226662C-6A00-1935-CD02-82E2B6D9F9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556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B756EE-4B75-BF08-CFDF-30C44626A5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C75889F-C1DC-FD32-9E5B-58638E8B5E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EAB6D9B-8F1A-3D9A-72EA-799E31D95D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A645B1-AE07-B396-7F1F-2FDCE819DD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2787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29E249-2614-AF1D-2C47-B6A190FB24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E0A5E13-B823-783F-1E68-782098070D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088C4B8-4848-D14B-4992-CA0FD39C74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80B4B5-4AC5-C4F6-C9D2-E569B588A3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517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7696A1-7B6D-2A12-50A7-7596952824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30BB733-E1A5-A67F-9A6D-B63EEE4B12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82D1A6B-31BF-09F0-97D1-ACD9C1F5DC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A2FCA7-761E-7AF5-9975-4DD5CDE7E7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9323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77255-858B-F4D6-41F8-315611FDE8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7B02C3E-169A-97B6-5164-D381DD3D6C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0734D60-2C17-7CCD-FE24-904277F459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48E46C-CDB2-0693-6A5B-A62E11CB56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3783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88741D-8223-4DB3-2ECF-D69DC2C13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8A28C3C-9FE3-2C63-AA35-64FCF1477D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AD00CE2-6295-B17F-8EC4-301ADFA152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C5C21C-1FA5-A315-663B-5F60D59DA2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3584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3180F-7FEE-4026-0BDE-06F202D04C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8357072-4502-378F-8F80-4F4D52992D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FFA001F-8686-461B-86A0-312F92875F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0370B6-C7D4-2A70-FB61-0582475905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968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3365B1-5817-FB32-BC24-D74D3F518F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47ED6F8-B3FD-DAB9-249C-6DB1BE2147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A4228BF-FA7D-AD68-5328-AEF84634C7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B11B1A-9D6D-8D75-C559-D1F342521D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251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9C3FC2-0FCE-E926-3C3C-09B0A86406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32871C7-F228-FE19-F7C1-9F5C684AB4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2278B50-226C-AA19-8F80-26A870BD4B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79FDD4-6BCB-9B80-A1B1-6173B700A0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316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C0A68B-7B93-D461-4F9D-EFDF29FF94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474D587-1121-3B5C-7F26-4533057A32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2F5BC73-759C-C676-D6B0-CE17D0EB5C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E9B5A6-F4E7-6912-BD67-7CC596D53B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499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32853-8468-8DE0-C6EA-9CA82DC65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5770CEB-FC6E-40FA-19B9-B6EEDD5203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873BACB-8A2B-4A73-4852-C274AF49E6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0CEC7F-2263-DD1F-730D-8A971B63D1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4858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A901AE-813E-B9A2-2CCC-BACD9521C9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F744035-4DCD-CF0F-A92C-8A4D1FA4DC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ACD4937-26AF-4B80-BAEF-229E99AA93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46A7EF8-2192-0238-1F40-5C79A2D52D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5982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54A1A5-CDE2-B3D6-4D40-48C33A4923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77AC748-D11C-A5BA-AFE5-9507BB39BF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B4DA089-CC44-1DBB-3EBE-22156ADC89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F458299-D48B-918E-575E-5111F28ACB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912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DB97E6-1E72-0816-6FC4-01CE3C86F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75DA345-80CE-4064-9B0B-84EE6F9736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0B571CC-1252-8E8C-9791-1A8C86E7E6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BE61EB-4B7A-A026-C925-4D62C78805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710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F4DB12-7546-6DDB-E49A-F6B3999958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846AC57-621C-E1CB-FC7B-4F02807880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D15ADD1-42F2-0E87-362B-C23C5CF8AA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CBB03E7-8D2B-9D72-2CB2-284C6FB65A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24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8E851B-59E8-D81D-7789-A825828FC9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BA506E5-9473-66E9-1AC6-E650381377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4873A1F-A6E2-F7C6-9251-E3766708EE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FC2CF77-D9EF-2497-FDFA-8B12AB6281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207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E03155-6B0D-6E1D-935A-2D7F31A60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0B34154-0C3B-E4DC-80C3-DCBB878645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8762661-BC82-C973-D7D2-A04D29E221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851DAE-A8DF-D4D2-EC74-12ADE97AC9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478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998F51-0B51-BF34-C94C-B7BD16C089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74030E1-D0FB-2D6E-A25E-8ED28D990F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3F49EBA-0E44-8004-29F1-23CBF238B6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8D3761-78FC-DD69-28BD-AF29CCEDB5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067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1E8782-D07C-3474-5D55-82D1B20CCB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2E90B4D-6E98-5CE5-542C-AD39390BA1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80E6BF1-A208-2377-10B4-14716218AD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F68960-D35A-85FB-DECE-86C523DC90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432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8EEB95-CE27-003C-59AB-697D2BDD5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A72A34D-905E-84EB-96EF-55838A5772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BDEE46F-1963-59A0-8179-4943353255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BA4D7E3-0C9C-5535-0A80-0656A8EC98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221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C9326E-3B9A-9C2D-CB36-DA551A578B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2AF7614-AFF9-FAC0-DD08-314F5BA376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36BC56F-8A1D-BF81-CCBA-E58B82999C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ECBC06-A647-2722-DB03-9CDC5F92CA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611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540823-199F-93FE-75E5-E98E94C0A5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B3A01D5-9CC8-FDAF-2237-C00E30E354F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3A27194-95C0-5E83-C127-F6AF060A2B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ED89F84-1519-BA4B-F3B6-1F5CEF42EC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0DAAE4-7016-47B2-A31D-221345C5E81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58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85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29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93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447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067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219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466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376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27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43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79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76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64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80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5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51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9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23E1197-074C-433E-9F39-E629A5FD8689}" type="datetimeFigureOut">
              <a:rPr lang="cs-CZ" smtClean="0"/>
              <a:t>10.06.2025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B478-FF35-4A81-B1C3-70C1332AEA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769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796587F-59D2-4C56-A60C-E705DE34C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351" y="1289099"/>
            <a:ext cx="4419734" cy="2336970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Seminář pro předkladatele projektů do 2. kola první výzvy programu Udržitelný turismus a posílení biodiverzity</a:t>
            </a:r>
            <a:br>
              <a:rPr lang="cs-CZ" sz="2800" b="1" dirty="0">
                <a:solidFill>
                  <a:schemeClr val="tx1"/>
                </a:solidFill>
              </a:rPr>
            </a:br>
            <a:br>
              <a:rPr lang="cs-CZ" sz="2800" b="1" dirty="0"/>
            </a:br>
            <a:r>
              <a:rPr lang="cs-CZ" sz="2400" b="1" dirty="0"/>
              <a:t>Ministerstvo životního prostředí</a:t>
            </a:r>
            <a:br>
              <a:rPr lang="cs-CZ" sz="2400" b="1" dirty="0"/>
            </a:br>
            <a:r>
              <a:rPr lang="cs-CZ" sz="2400" b="1" dirty="0"/>
              <a:t>10. června 2025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DAA46B9-B7E8-4487-B28E-C63A6EB7A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270819" y="-63600"/>
            <a:ext cx="6858001" cy="69852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7191 h 6985200"/>
              <a:gd name="connsiteX6" fmla="*/ 1 w 6858001"/>
              <a:gd name="connsiteY6" fmla="*/ 887191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7191"/>
                </a:lnTo>
                <a:lnTo>
                  <a:pt x="1" y="887191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cs-CZ"/>
          </a:p>
        </p:txBody>
      </p:sp>
      <p:sp>
        <p:nvSpPr>
          <p:cNvPr id="14" name="Freeform 23">
            <a:extLst>
              <a:ext uri="{FF2B5EF4-FFF2-40B4-BE49-F238E27FC236}">
                <a16:creationId xmlns:a16="http://schemas.microsoft.com/office/drawing/2014/main" id="{C866818C-1E5F-475A-B310-3C06B555F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402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6DE338D-ACAE-4AB8-BA49-4669F3A73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50633"/>
            <a:ext cx="5449471" cy="1189714"/>
          </a:xfrm>
          <a:prstGeom prst="rect">
            <a:avLst/>
          </a:prstGeom>
          <a:effectLst/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12AFDE8-E1ED-4A49-B8B3-4953F4B8A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7374880-BFD4-4C03-BE00-CB80236D9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008" y="3747980"/>
            <a:ext cx="4955311" cy="193638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98294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B6344F-59CE-32AB-199C-C5A60C812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F603649B-9389-065E-A98E-B5E0001CE73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821162D3-FCAE-2EFE-8116-F764EA90A5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0F9AD616-FF95-E3F4-E644-7595DB63F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7545930-D8E5-65B3-DEC5-CD1D7FAC1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ČLENĚNÍ VÝDAJŮ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6D1DCD-CD20-C3F0-4E57-E0BFC8DF8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69" y="1696833"/>
            <a:ext cx="9893694" cy="4009350"/>
          </a:xfrm>
        </p:spPr>
        <p:txBody>
          <a:bodyPr>
            <a:normAutofit fontScale="85000" lnSpcReduction="20000"/>
          </a:bodyPr>
          <a:lstStyle/>
          <a:p>
            <a:pPr marL="358775">
              <a:buClr>
                <a:srgbClr val="337B86"/>
              </a:buClr>
            </a:pPr>
            <a:r>
              <a:rPr lang="cs-CZ" u="sng" dirty="0">
                <a:solidFill>
                  <a:schemeClr val="bg1"/>
                </a:solidFill>
              </a:rPr>
              <a:t>Neinvestiční výdaje</a:t>
            </a:r>
            <a:r>
              <a:rPr lang="cs-CZ" dirty="0">
                <a:solidFill>
                  <a:schemeClr val="bg1"/>
                </a:solidFill>
              </a:rPr>
              <a:t> jsou vymezeny v platné legislativě, jedná se např. o osobní výdaje, cestovní náhrady, materiál, výdaje na řízení, výdaje na služby, finanční výdaje aj.</a:t>
            </a:r>
          </a:p>
          <a:p>
            <a:pPr marL="358775">
              <a:buClr>
                <a:srgbClr val="337B86"/>
              </a:buClr>
            </a:pPr>
            <a:r>
              <a:rPr lang="cs-CZ" u="sng" dirty="0">
                <a:solidFill>
                  <a:schemeClr val="bg1"/>
                </a:solidFill>
              </a:rPr>
              <a:t>Investičním výdajem</a:t>
            </a:r>
            <a:r>
              <a:rPr lang="cs-CZ" dirty="0">
                <a:solidFill>
                  <a:schemeClr val="bg1"/>
                </a:solidFill>
              </a:rPr>
              <a:t> se rozumí pořízení </a:t>
            </a:r>
            <a:r>
              <a:rPr lang="cs-CZ" b="1" dirty="0">
                <a:solidFill>
                  <a:schemeClr val="bg1"/>
                </a:solidFill>
              </a:rPr>
              <a:t>dlouhodobého hmotného nebo nehmotného majetku</a:t>
            </a:r>
            <a:r>
              <a:rPr lang="cs-CZ" dirty="0">
                <a:solidFill>
                  <a:schemeClr val="bg1"/>
                </a:solidFill>
              </a:rPr>
              <a:t>  (dle zákona o účetnictví). </a:t>
            </a:r>
          </a:p>
          <a:p>
            <a:pPr marL="358775">
              <a:buClr>
                <a:srgbClr val="337B86"/>
              </a:buClr>
            </a:pPr>
            <a:endParaRPr lang="cs-CZ" dirty="0">
              <a:solidFill>
                <a:schemeClr val="bg1"/>
              </a:solidFill>
            </a:endParaRPr>
          </a:p>
          <a:p>
            <a:pPr marL="358775">
              <a:buClr>
                <a:srgbClr val="337B86"/>
              </a:buClr>
            </a:pPr>
            <a:r>
              <a:rPr lang="cs-CZ" u="sng" dirty="0">
                <a:solidFill>
                  <a:schemeClr val="bg1"/>
                </a:solidFill>
              </a:rPr>
              <a:t>Pořízení vozidla </a:t>
            </a:r>
            <a:r>
              <a:rPr lang="cs-CZ" dirty="0">
                <a:solidFill>
                  <a:schemeClr val="bg1"/>
                </a:solidFill>
              </a:rPr>
              <a:t>je za splnění níže uvedených podmínek způsobilé, ale musí být pro projekt opravdu klíčové a nezbytné a řádně odůvodněné.	</a:t>
            </a:r>
          </a:p>
          <a:p>
            <a:pPr marL="358775" indent="0" defTabSz="442913">
              <a:buClr>
                <a:srgbClr val="337B86"/>
              </a:buClr>
              <a:buNone/>
            </a:pPr>
            <a:r>
              <a:rPr lang="cs-CZ" dirty="0">
                <a:solidFill>
                  <a:schemeClr val="bg1"/>
                </a:solidFill>
              </a:rPr>
              <a:t>Pokud půjde o silniční vozidlo, musí mít nulové přímé výfukové emise. Jedná-li se o vozidlo pro zvláštní účely jiné než osobní vůz a není vhodné (technicky a ekonomicky) pořídit bezemisní vozidlo, pak bude podporována nejlepší dostupná technologie v dané kategorii vozidel.</a:t>
            </a:r>
          </a:p>
          <a:p>
            <a:pPr marL="358775" indent="0" defTabSz="442913">
              <a:buClr>
                <a:srgbClr val="337B86"/>
              </a:buClr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358775">
              <a:buClr>
                <a:srgbClr val="337B86"/>
              </a:buClr>
            </a:pPr>
            <a:r>
              <a:rPr lang="cs-CZ" sz="2400" b="1" dirty="0">
                <a:solidFill>
                  <a:schemeClr val="bg1"/>
                </a:solidFill>
              </a:rPr>
              <a:t>Pořízení pozemků není v rámci výdajů na realizaci projektu způsobilým výdajem!</a:t>
            </a: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3503A11C-824A-F0B0-62B7-C70F0C0F9D9C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6B50AB0B-5783-8FA2-31AC-B0CC0C094B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D5FC0935-6909-8378-04CE-F5F3AC8EA914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2917742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C1D8BE0-44B7-CFBE-837B-B64A5AA3A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5B6071F9-2AC7-A9B4-06CD-D85117B6DB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F607B44F-4B32-F6FC-2CE9-0C7DA6D79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C98A3035-335B-C574-8026-B28426A95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356E906-C075-D90C-8DE1-7D43E5248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ČLENĚNÍ VÝDAJŮ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8CD0EA-8D29-6535-B502-7DA15656E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53248"/>
            <a:ext cx="9893694" cy="3852935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Clr>
                <a:srgbClr val="337B86"/>
              </a:buClr>
              <a:buSzPct val="100000"/>
              <a:buFont typeface="+mj-lt"/>
              <a:buAutoNum type="arabicPeriod" startAt="3"/>
            </a:pPr>
            <a:r>
              <a:rPr lang="cs-CZ" sz="2400" b="1" dirty="0">
                <a:solidFill>
                  <a:schemeClr val="bg1"/>
                </a:solidFill>
              </a:rPr>
              <a:t>Ostatní přímé výdaje </a:t>
            </a:r>
            <a:r>
              <a:rPr lang="cs-CZ" sz="2400" dirty="0">
                <a:solidFill>
                  <a:schemeClr val="bg1"/>
                </a:solidFill>
              </a:rPr>
              <a:t>– stručný popis, o jaké přímé výdaje a v jakém rozsahu se jedná.</a:t>
            </a:r>
          </a:p>
          <a:p>
            <a:pPr marL="811213" indent="-274638" algn="just">
              <a:buClr>
                <a:srgbClr val="337B86"/>
              </a:buClr>
              <a:buSzPct val="100000"/>
              <a:buFont typeface="Century Gothic" panose="020B0502020202020204" pitchFamily="34" charset="0"/>
              <a:buChar char="–"/>
            </a:pPr>
            <a:r>
              <a:rPr lang="cs-CZ" sz="2400" dirty="0">
                <a:solidFill>
                  <a:schemeClr val="bg1"/>
                </a:solidFill>
              </a:rPr>
              <a:t>	cestovní výdaje - výdaje spojené se služebními cestami (tuzemskými i zahraničními) 	zaměstnanců konečného příjemce (KP) a zaměstnanců partnerů při cestách přímo souvisejících s realizací 	projektu.</a:t>
            </a:r>
          </a:p>
          <a:p>
            <a:pPr marL="811213" indent="-274638" algn="just">
              <a:buClr>
                <a:srgbClr val="337B86"/>
              </a:buClr>
              <a:buSzPct val="100000"/>
              <a:buFont typeface="Century Gothic" panose="020B0502020202020204" pitchFamily="34" charset="0"/>
              <a:buChar char="–"/>
            </a:pPr>
            <a:r>
              <a:rPr lang="cs-CZ" sz="2400" dirty="0">
                <a:solidFill>
                  <a:schemeClr val="bg1"/>
                </a:solidFill>
              </a:rPr>
              <a:t>	výdaje na ubytování, nákup jízdenek, letenek, pronájem dopravních prostředků, taxi služby či obdobné služby pro jiné účely, než pro služební cesty zaměstnanců KP/partnerů</a:t>
            </a:r>
          </a:p>
          <a:p>
            <a:pPr marL="0" indent="0" algn="just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514350" indent="-514350" algn="just">
              <a:buClr>
                <a:srgbClr val="337B86"/>
              </a:buClr>
              <a:buSzPct val="100000"/>
              <a:buFont typeface="+mj-lt"/>
              <a:buAutoNum type="arabicPeriod" startAt="4"/>
            </a:pPr>
            <a:r>
              <a:rPr lang="cs-CZ" sz="2400" b="1" dirty="0">
                <a:solidFill>
                  <a:schemeClr val="bg1"/>
                </a:solidFill>
              </a:rPr>
              <a:t>Nepřímé / paušální náklady </a:t>
            </a:r>
            <a:r>
              <a:rPr lang="cs-CZ" sz="2400" dirty="0">
                <a:solidFill>
                  <a:schemeClr val="bg1"/>
                </a:solidFill>
              </a:rPr>
              <a:t>- režijní, provozní a jiné náklady, pojištění, doručovací a poštovní služby, organizační zajištění pracovních setkání, propagační předměty, školení a vzdělávání, výdaje na provoz vozidel, PHM, cestovné, cestovní náhrady (tuzemské a zahraniční cesty). </a:t>
            </a:r>
          </a:p>
          <a:p>
            <a:pPr marL="811213" indent="-274638" algn="just">
              <a:buClr>
                <a:srgbClr val="337B86"/>
              </a:buClr>
              <a:buSzPct val="100000"/>
              <a:buFont typeface="Century Gothic" panose="020B0502020202020204" pitchFamily="34" charset="0"/>
              <a:buChar char="–"/>
            </a:pPr>
            <a:r>
              <a:rPr lang="cs-CZ" sz="2400" dirty="0">
                <a:solidFill>
                  <a:schemeClr val="bg1"/>
                </a:solidFill>
              </a:rPr>
              <a:t>výdaje, na jejichž financování je použita paušální sazba, nelze zahrnout mezi přímé výdaje projektu. </a:t>
            </a:r>
          </a:p>
          <a:p>
            <a:pPr marL="811213" indent="-274638" algn="just">
              <a:buClr>
                <a:srgbClr val="337B86"/>
              </a:buClr>
              <a:buSzPct val="100000"/>
              <a:buFont typeface="Century Gothic" panose="020B0502020202020204" pitchFamily="34" charset="0"/>
              <a:buChar char="–"/>
            </a:pPr>
            <a:r>
              <a:rPr lang="cs-CZ" sz="2400" dirty="0">
                <a:solidFill>
                  <a:schemeClr val="bg1"/>
                </a:solidFill>
              </a:rPr>
              <a:t>paušální sazba  činí až </a:t>
            </a:r>
            <a:r>
              <a:rPr lang="cs-CZ" sz="2400" b="1" dirty="0">
                <a:solidFill>
                  <a:schemeClr val="bg1"/>
                </a:solidFill>
              </a:rPr>
              <a:t>10 %</a:t>
            </a:r>
            <a:r>
              <a:rPr lang="cs-CZ" sz="2400" dirty="0">
                <a:solidFill>
                  <a:schemeClr val="bg1"/>
                </a:solidFill>
              </a:rPr>
              <a:t> z přímých výdajů projektu,</a:t>
            </a:r>
          </a:p>
          <a:p>
            <a:pPr marL="811213" indent="-274638" algn="just">
              <a:buClr>
                <a:srgbClr val="337B86"/>
              </a:buClr>
              <a:buSzPct val="100000"/>
              <a:buFont typeface="Century Gothic" panose="020B0502020202020204" pitchFamily="34" charset="0"/>
              <a:buChar char="–"/>
            </a:pPr>
            <a:r>
              <a:rPr lang="cs-CZ" sz="2400" dirty="0">
                <a:solidFill>
                  <a:schemeClr val="bg1"/>
                </a:solidFill>
              </a:rPr>
              <a:t>paušální náklady, jejichž výše je stanovena za pomoci paušální sazby, není potřeba prokazovat daňovými, účetními či dalšími doklady. </a:t>
            </a: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9DF1EC2A-DFA6-5AD7-9861-B54C24D96647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63C198E9-3D36-F0C2-AC86-3E6FB895FC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7D49537-A778-A9BC-9F32-764C64E3762D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2008502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753A689-A5AE-D0A9-3DC3-284F0B6D99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A23FB14F-C571-C154-DD12-355532354E5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FB36072D-5993-2F6C-3B70-A513B7DAF4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D7A43AA9-A4B3-9DE5-2A82-67181B5067E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F7F8BC88-46F4-FF65-9105-577438335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ZPŮSOBILOST VÝDAJŮ – obecná pravidla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74B41C-E116-CF76-B8C3-A22867A91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1853248"/>
            <a:ext cx="9893694" cy="3852935"/>
          </a:xfrm>
        </p:spPr>
        <p:txBody>
          <a:bodyPr>
            <a:normAutofit lnSpcReduction="10000"/>
          </a:bodyPr>
          <a:lstStyle/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Zahrnutí výdaje v rozpočtu projektu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Účel výdaje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Datum uskutečnění výdaje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Efektivita výdaje – hospodárnost, účelnost, efektivnost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Evidence a prokazování uskutečněného výdaje (zanesení v účetnictví, příslušné označení účetních dokladů apod.)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Zálohové platby dodavatelům – pozor na  vyúčtování faktur!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Vedení účetnictví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Dodržení platných právních předpisů (zákoník práce, daňové předpisy, zákon o zadávání VZ aj.)</a:t>
            </a:r>
          </a:p>
          <a:p>
            <a:pPr marL="811213">
              <a:buClr>
                <a:srgbClr val="337B86"/>
              </a:buClr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83095E73-2B2F-83AF-57F3-1F2F6475F119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E425F3E4-A43F-4048-3242-AA9DF0C740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C5ECB57-9DDE-7C80-F821-65E0CCA89978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832394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8FC8BAC-2AB2-4823-D242-9EB67782AF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BC4B0842-07FA-DEC3-6D14-210C7CC93FF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DAC2B311-3152-A6CC-5B67-029CD512F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70BA8CAF-39DE-AB30-BA82-047093184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8A5FC7A-3A2E-EADF-ADC7-F9EE1DE7C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ZPŮSOBILOST VÝDAJŮ – obecná pravidla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363AC-D167-FE42-0D90-C20835BAE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1853248"/>
            <a:ext cx="9893694" cy="3852935"/>
          </a:xfrm>
        </p:spPr>
        <p:txBody>
          <a:bodyPr>
            <a:normAutofit/>
          </a:bodyPr>
          <a:lstStyle/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Uchování dokumentů – 10 let 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Zákaz čerpání jiných podpor 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Způsobilost výdajů partnerů – dohoda o partnerství, stejná pravidla jako pro KP</a:t>
            </a:r>
          </a:p>
          <a:p>
            <a:pPr marL="468313" indent="0">
              <a:buClr>
                <a:srgbClr val="337B86"/>
              </a:buClr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468313" indent="0">
              <a:buClr>
                <a:srgbClr val="337B86"/>
              </a:buClr>
              <a:buNone/>
            </a:pPr>
            <a:r>
              <a:rPr lang="cs-CZ" dirty="0">
                <a:solidFill>
                  <a:schemeClr val="bg1"/>
                </a:solidFill>
              </a:rPr>
              <a:t>KP je sám odpovědný vůči MŽP. Musí se zavázat, že podmínky, které se na něj vztahují, budou platit i pro jeho partnery a případné dodavatele. V tomto je povinen zahrnout příslušná ustanovení do smluv s partnery a dodavateli.</a:t>
            </a:r>
          </a:p>
          <a:p>
            <a:pPr marL="811213">
              <a:buClr>
                <a:srgbClr val="337B86"/>
              </a:buClr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F550DA8C-9F73-A028-7272-D9EBC8D8C748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6C4F4E41-A679-5751-75AD-DAC78FF175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D0A5E29-D3B7-0740-8303-DEDFB623E1AE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465093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55EA926-8788-5612-0EB0-6389586BF2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417B2C50-A9C7-0257-4F8B-09EFDB73884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5DF145D2-E40A-683A-71B7-9F33504E89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211B74D4-D4D4-5D2C-823A-DD92D97420FC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66301962-C8BF-025E-0EA0-CDF32D0FC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rgbClr val="B01513"/>
                </a:solidFill>
                <a:ea typeface="+mn-ea"/>
                <a:cs typeface="+mn-cs"/>
              </a:rPr>
              <a:t>NEZPŮSOBILÉ VÝDAJE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98F5F4-BBBE-5058-B1A4-65DC3DFBE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69" y="1941206"/>
            <a:ext cx="8946541" cy="4195481"/>
          </a:xfrm>
        </p:spPr>
        <p:txBody>
          <a:bodyPr>
            <a:normAutofit/>
          </a:bodyPr>
          <a:lstStyle/>
          <a:p>
            <a:pPr marL="0" indent="0">
              <a:buClr>
                <a:srgbClr val="337B86"/>
              </a:buClr>
              <a:buSzPct val="100000"/>
              <a:buNone/>
            </a:pPr>
            <a:r>
              <a:rPr lang="cs-CZ" sz="2400" dirty="0">
                <a:solidFill>
                  <a:schemeClr val="bg1"/>
                </a:solidFill>
              </a:rPr>
              <a:t>Výdaje, které: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</a:rPr>
              <a:t>nebyly uvedeny a schváleny v konečném návrhu projektu,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</a:rPr>
              <a:t>nebyly vynaloženy v souladu s cíli a aktivitami projektu,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</a:rPr>
              <a:t>nevznikly v časovém rozmezí pro realizaci projektu, 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</a:rPr>
              <a:t>vznikly mimo území ČR a Švýcarské konfederace,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</a:rPr>
              <a:t>nejsou dokladovány příslušnými účetními doklady.</a:t>
            </a: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9E417EED-F578-7B66-7F1A-A5A586C365ED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081EF9EA-F465-848A-1EA2-238497B5A6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1605001-4744-1531-2524-9B6175A89AD6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919592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6F4D3E-44EC-9554-7BD8-43222C2F8B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F5BA89F5-36AE-2511-DB2F-93086F3645B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E4E76965-9F64-4E77-80A7-507420ADC5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46411E5D-19E0-F876-B5FF-C5A622861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554ED7C-C582-1539-EE95-4DB008092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rgbClr val="B01513"/>
                </a:solidFill>
                <a:ea typeface="+mn-ea"/>
                <a:cs typeface="+mn-cs"/>
              </a:rPr>
              <a:t>NEZPŮSOBILÉ VÝDAJE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47C9A5-A438-58AD-A731-68638B326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869" y="1941206"/>
            <a:ext cx="8946541" cy="4195481"/>
          </a:xfrm>
        </p:spPr>
        <p:txBody>
          <a:bodyPr>
            <a:normAutofit/>
          </a:bodyPr>
          <a:lstStyle/>
          <a:p>
            <a:pPr marL="0" indent="0">
              <a:buClr>
                <a:srgbClr val="337B86"/>
              </a:buClr>
              <a:buSzPct val="100000"/>
              <a:buNone/>
            </a:pPr>
            <a:r>
              <a:rPr lang="cs-CZ" sz="2400" dirty="0">
                <a:solidFill>
                  <a:schemeClr val="bg1"/>
                </a:solidFill>
              </a:rPr>
              <a:t>Výdaje: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</a:rPr>
              <a:t>které byly nebo budou nárokovány jako způsobilé v rámci jiných datačních titulů,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</a:rPr>
              <a:t>spojené s financováním běžného provozu organizace, které nesouvisí s projektem,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</a:rPr>
              <a:t>na práce prováděné jakožto povinné ze zákona, vč. školení,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bg1"/>
                </a:solidFill>
              </a:rPr>
              <a:t>na nájemné, kdy je KP/partner vlastníkem nemovitosti nebo ji užívá zdarma.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D0A3AC6C-B018-6E0F-7416-0D868AE00BFB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AEC2461D-1BF1-585F-DE20-482C9B886D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F9FB2FC-6F43-B815-E725-6DFB59736084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3581802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5409C7E-1E9A-80B5-3937-47D51F8FC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74209580-0C89-47BB-363E-704AE11658A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B8B1DBAE-20BB-0626-C3B1-EE54DED70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95EDA051-1FAE-BC4A-884F-4132930E731A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C16258F-E6BE-BD6E-CD07-43F6780E5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rgbClr val="B01513"/>
                </a:solidFill>
                <a:ea typeface="+mn-ea"/>
                <a:cs typeface="+mn-cs"/>
              </a:rPr>
              <a:t>NEZPŮSOBILÉ VÝDAJE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9C9E7BF-775D-D9B3-92FB-E8EDB6BF9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06252"/>
            <a:ext cx="8946541" cy="4542147"/>
          </a:xfrm>
        </p:spPr>
        <p:txBody>
          <a:bodyPr>
            <a:normAutofit/>
          </a:bodyPr>
          <a:lstStyle/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Pokuty, finanční tresty a právní výlohy související s právním sporem,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DPH s nárokem na odpočet daně,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ostatní výdaje na daně a správní poplatky,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vnitropodnikové faktury,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úroky z úvěrů,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dirty="0">
                <a:solidFill>
                  <a:schemeClr val="bg1"/>
                </a:solidFill>
              </a:rPr>
              <a:t>kurzové ztráty,</a:t>
            </a:r>
          </a:p>
          <a:p>
            <a:pPr>
              <a:buClr>
                <a:srgbClr val="337B86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>
                <a:solidFill>
                  <a:schemeClr val="bg1"/>
                </a:solidFill>
              </a:rPr>
              <a:t>nákup </a:t>
            </a:r>
            <a:r>
              <a:rPr lang="cs-CZ" dirty="0">
                <a:solidFill>
                  <a:schemeClr val="bg1"/>
                </a:solidFill>
              </a:rPr>
              <a:t>pozemků.</a:t>
            </a:r>
          </a:p>
          <a:p>
            <a:endParaRPr lang="cs-CZ" dirty="0"/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AE7452A2-99B0-17D5-2383-C2743D00860A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7B43597E-1B98-0D94-65A2-2DE74E96D2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F96B938-9932-E55A-F2BA-41D698FF3770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6254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5785AB-9CC4-3C07-9A2A-265D08AA27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895C17C9-3FA2-32A0-A433-0FB5A8C1C0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335004A5-F36D-CB1D-50B4-E6D5415DCB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9DB7C849-EA67-2309-A66B-5C640B5926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9E46452A-FF25-BB99-0A97-6810A03D9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FINANCOVÁNÍ PROJEKTU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1509BF-2BDD-C75F-3025-67A394B97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28325"/>
            <a:ext cx="9893694" cy="365326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Podmínky upravené v ROPD</a:t>
            </a:r>
          </a:p>
          <a:p>
            <a:r>
              <a:rPr lang="cs-CZ" dirty="0">
                <a:solidFill>
                  <a:schemeClr val="bg1"/>
                </a:solidFill>
              </a:rPr>
              <a:t>Kombinace ex-ante a ex-post plateb</a:t>
            </a:r>
          </a:p>
          <a:p>
            <a:r>
              <a:rPr lang="cs-CZ" dirty="0">
                <a:solidFill>
                  <a:schemeClr val="bg1"/>
                </a:solidFill>
              </a:rPr>
              <a:t>První záloha až do výše 50% dotace</a:t>
            </a:r>
          </a:p>
          <a:p>
            <a:r>
              <a:rPr lang="cs-CZ" dirty="0">
                <a:solidFill>
                  <a:schemeClr val="bg1"/>
                </a:solidFill>
              </a:rPr>
              <a:t>Další platby – na základě předložení průběžné monitorovací zprávy (řádné, mimořádné) a žádosti o platbu - až do výše vyúčtovaných prostředků v průběžné zprávě</a:t>
            </a:r>
          </a:p>
          <a:p>
            <a:r>
              <a:rPr lang="cs-CZ" dirty="0">
                <a:solidFill>
                  <a:schemeClr val="bg1"/>
                </a:solidFill>
              </a:rPr>
              <a:t>Zádržné  10% dotace</a:t>
            </a:r>
          </a:p>
          <a:p>
            <a:r>
              <a:rPr lang="cs-CZ" dirty="0">
                <a:solidFill>
                  <a:schemeClr val="bg1"/>
                </a:solidFill>
              </a:rPr>
              <a:t>Jiný režim pro OSS a PO OSS jiných resortů 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AB805AF7-EACA-2266-2205-D545F5CE0918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881ADCE8-1FDE-7914-8B9A-AFC586B7DC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E25CCA2-11FD-D56F-08B1-4A572338615B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</a:t>
            </a:r>
          </a:p>
        </p:txBody>
      </p:sp>
    </p:spTree>
    <p:extLst>
      <p:ext uri="{BB962C8B-B14F-4D97-AF65-F5344CB8AC3E}">
        <p14:creationId xmlns:p14="http://schemas.microsoft.com/office/powerpoint/2010/main" val="2051579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0A757D-2899-F8BF-A5FE-3BEA09D77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ACE6E1E7-DC8A-25D9-8636-76D4F8A1FBD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943598DB-2C90-0ACE-F50B-33E6B1ED70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75C2A3AB-4664-8111-E838-7F6F2A598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F99CFD2-1406-6D00-5815-ACF2A27D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MONITOROVACÍ ZPRÁVY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D6FBBE-D5FC-3022-6A50-2C32FED45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81" y="1853248"/>
            <a:ext cx="9758458" cy="3852935"/>
          </a:xfrm>
        </p:spPr>
        <p:txBody>
          <a:bodyPr>
            <a:normAutofit fontScale="70000" lnSpcReduction="20000"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Průběžná zpráva (PZ) – 20 pracovních dní po ukončení monitorovacího období</a:t>
            </a:r>
          </a:p>
          <a:p>
            <a:r>
              <a:rPr lang="cs-CZ" sz="2400" dirty="0">
                <a:solidFill>
                  <a:schemeClr val="bg1"/>
                </a:solidFill>
              </a:rPr>
              <a:t>Závěrečná zpráva (ZZ)– 3 měsíce po ukončení projektu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>
                <a:solidFill>
                  <a:schemeClr val="bg1"/>
                </a:solidFill>
              </a:rPr>
              <a:t>Délka monitorovacího období – 12 měsíců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	-&gt; první průběžná a závěrečná zpráva mohou mít odlišné monitorovací 		    období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	-&gt; možnost podání mimořádné PZ (nejdříve 6 měsíců od předchozí PZ)- v souvislosti s mimořádnou žádostí o platbu</a:t>
            </a:r>
          </a:p>
          <a:p>
            <a:pPr marL="0" indent="0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bg1"/>
                </a:solidFill>
              </a:rPr>
              <a:t>Poskytovatel dotace bude od žadatele vyžadovat v pravidelných intervalech o délce max 6 měsíců popis aktuální situace projektu ve zjednodušené podobě mimo PZ (pokrok projektu, plnění indikátorů, dodržení harmonogramu, popis odchylek od plánu apod.)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B5E315F4-0702-5F44-766B-5FBB224B8C27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CA31C890-D60B-467E-0E53-44D93495ED3D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</a:t>
            </a:r>
          </a:p>
        </p:txBody>
      </p:sp>
      <p:pic>
        <p:nvPicPr>
          <p:cNvPr id="49" name="Obrázek 48">
            <a:extLst>
              <a:ext uri="{FF2B5EF4-FFF2-40B4-BE49-F238E27FC236}">
                <a16:creationId xmlns:a16="http://schemas.microsoft.com/office/drawing/2014/main" id="{9949EEF3-B7DC-6D7F-F205-EFF2002C3A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84799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437C49-348C-7787-5942-6214A6E9FD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AEA4BABF-049D-C74F-26FD-870BC279CA7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E7734E86-EE14-7DA3-9DCD-070AD8C425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277F09A4-9A45-536B-5311-E9B4DC98E7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7615F711-90CD-F0B7-0C1D-514E0C63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PRŮBĚŽNÁ ZPRÁVA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7E7A3-AD72-A1FC-0011-484A7B2DB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9893694" cy="3653265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Technická část a finanční část (dle vzorových formulářů).</a:t>
            </a:r>
          </a:p>
          <a:p>
            <a:r>
              <a:rPr lang="cs-CZ" dirty="0">
                <a:solidFill>
                  <a:schemeClr val="bg1"/>
                </a:solidFill>
              </a:rPr>
              <a:t>Technická část – podrobné informace o realizaci projektu, informace o plnění cílů, výsledků, výstupů a indikátorů, plán realizace pro další monitorovací období</a:t>
            </a:r>
          </a:p>
          <a:p>
            <a:r>
              <a:rPr lang="cs-CZ" dirty="0">
                <a:solidFill>
                  <a:schemeClr val="bg1"/>
                </a:solidFill>
              </a:rPr>
              <a:t>Finanční část - soupis výdajů členěný dle aktivit, evidence a prokázání uskutečnění výdaje, smlouvy, dokumentace k veřejným zakázkám atd.</a:t>
            </a:r>
          </a:p>
          <a:p>
            <a:r>
              <a:rPr lang="cs-CZ" dirty="0">
                <a:solidFill>
                  <a:schemeClr val="bg1"/>
                </a:solidFill>
              </a:rPr>
              <a:t>Finanční část je podávána v souvislosti s žádostí o platbu.</a:t>
            </a:r>
          </a:p>
          <a:p>
            <a:r>
              <a:rPr lang="cs-CZ" dirty="0">
                <a:solidFill>
                  <a:schemeClr val="bg1"/>
                </a:solidFill>
              </a:rPr>
              <a:t>Platba je uvolněna až po schválení monitorovací zprávy a žádosti o platbu.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36227777-5107-2359-A7CF-F97015536CBD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3F973880-09B0-CC97-A8BD-43C6B8F5A2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30CE319-05B3-FBFD-49F9-0B4B126D8790}"/>
              </a:ext>
            </a:extLst>
          </p:cNvPr>
          <p:cNvSpPr txBox="1"/>
          <p:nvPr/>
        </p:nvSpPr>
        <p:spPr>
          <a:xfrm>
            <a:off x="646111" y="6115284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</a:t>
            </a:r>
          </a:p>
        </p:txBody>
      </p:sp>
    </p:spTree>
    <p:extLst>
      <p:ext uri="{BB962C8B-B14F-4D97-AF65-F5344CB8AC3E}">
        <p14:creationId xmlns:p14="http://schemas.microsoft.com/office/powerpoint/2010/main" val="1959806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FF4C6FDC-4F28-5F6D-B4FF-14F35E45AC0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489371" y="229351"/>
            <a:ext cx="4702629" cy="5605265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FE066C41-CCD6-07CD-6C7C-473213D7D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921BF639-5A57-2825-6CB9-EF59C727E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5A8FA22-92AE-4221-AD7F-C3AC08B10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880" y="972981"/>
            <a:ext cx="7327577" cy="2634635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  <a:t>Rozpočet projektu</a:t>
            </a:r>
            <a:b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</a:br>
            <a: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  <a:t>Způsobilost výdajů</a:t>
            </a:r>
            <a:b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</a:br>
            <a: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  <a:t>Monitoring a financování projektů</a:t>
            </a: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589AAEA-2991-4D63-BCFA-E85EF298D4B5}"/>
              </a:ext>
            </a:extLst>
          </p:cNvPr>
          <p:cNvSpPr txBox="1"/>
          <p:nvPr/>
        </p:nvSpPr>
        <p:spPr>
          <a:xfrm>
            <a:off x="629880" y="4223375"/>
            <a:ext cx="105974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Monika Vaněčková</a:t>
            </a:r>
          </a:p>
          <a:p>
            <a:endParaRPr lang="cs-CZ" sz="2000" b="1" dirty="0">
              <a:solidFill>
                <a:schemeClr val="bg2"/>
              </a:solidFill>
              <a:latin typeface="+mj-lt"/>
            </a:endParaRPr>
          </a:p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Ministerstvo životního prostředí</a:t>
            </a:r>
          </a:p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Odbor finančních a dobrovolných nástrojů</a:t>
            </a:r>
          </a:p>
          <a:p>
            <a:r>
              <a:rPr lang="cs-CZ" sz="2000" b="1" dirty="0">
                <a:solidFill>
                  <a:schemeClr val="bg2"/>
                </a:solidFill>
                <a:latin typeface="+mj-lt"/>
              </a:rPr>
              <a:t>Oddělení mezinárodních programů a projektů</a:t>
            </a:r>
          </a:p>
          <a:p>
            <a:endParaRPr lang="cs-CZ" sz="2000" b="1" dirty="0">
              <a:solidFill>
                <a:schemeClr val="bg2"/>
              </a:solidFill>
              <a:latin typeface="+mj-lt"/>
            </a:endParaRPr>
          </a:p>
          <a:p>
            <a:endParaRPr lang="cs-CZ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C7B75C9A-4D87-F926-5695-10A0E2D04AA7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B015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5E64717D-A6FB-DD87-9E93-451968F3733B}"/>
              </a:ext>
            </a:extLst>
          </p:cNvPr>
          <p:cNvSpPr txBox="1"/>
          <p:nvPr/>
        </p:nvSpPr>
        <p:spPr>
          <a:xfrm>
            <a:off x="629880" y="6162367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Informační seminář k výzvě k Programu udržitelný turismus a posílení biodiverzity</a:t>
            </a:r>
          </a:p>
        </p:txBody>
      </p:sp>
      <p:pic>
        <p:nvPicPr>
          <p:cNvPr id="49" name="Obrázek 48">
            <a:extLst>
              <a:ext uri="{FF2B5EF4-FFF2-40B4-BE49-F238E27FC236}">
                <a16:creationId xmlns:a16="http://schemas.microsoft.com/office/drawing/2014/main" id="{FE3AB32A-2327-1B83-7791-55B7A4ECC9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56254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350A15-94B4-2BEA-26C4-F1217CF321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C3380FFC-7C02-48B8-22EF-500A0E25062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B426C669-6BA5-76F7-9702-D3946D5CED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9400F9B9-6E08-3431-BDB6-E166321BFE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2F7EF26-22EA-4608-0272-B05CAD46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PRŮBĚŽNÁ ZPRÁVA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9B2527-7C13-0B9A-C39B-B2C36E8D4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9893694" cy="3653265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chemeClr val="bg1"/>
                </a:solidFill>
              </a:rPr>
              <a:t>Scany</a:t>
            </a:r>
            <a:r>
              <a:rPr lang="cs-CZ" dirty="0">
                <a:solidFill>
                  <a:schemeClr val="bg1"/>
                </a:solidFill>
              </a:rPr>
              <a:t>/elektronické originály účetních a jiných dokladů a relevantní věcné podklady -&gt; Tyto podklady je žadatel povinen přiložit k Žádosti o platbu pro každý způsobilý výdaj vyšší než 60 000  Kč (ZP má právo dožádat si dodatečně doklady i k nižším výdajům v případě potřeby). </a:t>
            </a:r>
          </a:p>
          <a:p>
            <a:r>
              <a:rPr lang="cs-CZ" dirty="0">
                <a:solidFill>
                  <a:schemeClr val="bg1"/>
                </a:solidFill>
              </a:rPr>
              <a:t>Výjimkou jsou výdaje švýcarských partnerů, u kterých platí limit 120 000 Kč, a osobní výdaje.</a:t>
            </a:r>
          </a:p>
          <a:p>
            <a:r>
              <a:rPr lang="cs-CZ" dirty="0">
                <a:solidFill>
                  <a:schemeClr val="bg1"/>
                </a:solidFill>
              </a:rPr>
              <a:t>Neplatí rovněž pro paušální náklady.</a:t>
            </a:r>
          </a:p>
          <a:p>
            <a:r>
              <a:rPr lang="cs-CZ" dirty="0">
                <a:solidFill>
                  <a:schemeClr val="bg1"/>
                </a:solidFill>
              </a:rPr>
              <a:t>Osobní výdaje žadatel dokládá bez ohledu na výše uvedené limity.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007033C3-D24D-3F60-006D-3043C8718DC6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A0945E58-B768-68D2-0385-1804E258A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5B48696D-0B01-4D02-6BAA-B974F71019BD}"/>
              </a:ext>
            </a:extLst>
          </p:cNvPr>
          <p:cNvSpPr txBox="1"/>
          <p:nvPr/>
        </p:nvSpPr>
        <p:spPr>
          <a:xfrm>
            <a:off x="646111" y="6115284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</a:t>
            </a:r>
          </a:p>
        </p:txBody>
      </p:sp>
    </p:spTree>
    <p:extLst>
      <p:ext uri="{BB962C8B-B14F-4D97-AF65-F5344CB8AC3E}">
        <p14:creationId xmlns:p14="http://schemas.microsoft.com/office/powerpoint/2010/main" val="2704804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49E44E-6695-7821-4F80-A572F9EFC8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A225D7EF-3C69-C219-5A6E-468CEE345DE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1F406BE3-4F91-A7DE-AA54-5B9CA28BE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A3D2E399-3A2E-3EEF-7274-4C6520A64C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A3D59CC-4397-7EB2-2A8E-08966D2BD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ZMĚNY V PROJEKTECH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7DFA7-A0F4-3F21-AF65-0F7C3282E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9893694" cy="365326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Odchylky od popisu projektu a ROPD/PA mohou v průběhu realizace nastat -&gt; výše a povaha změny určuje způsob jejího ohlášení a administrace</a:t>
            </a:r>
          </a:p>
          <a:p>
            <a:r>
              <a:rPr lang="cs-CZ" dirty="0">
                <a:solidFill>
                  <a:schemeClr val="bg1"/>
                </a:solidFill>
              </a:rPr>
              <a:t>Změny schvalované ex-ante a ex-post</a:t>
            </a:r>
          </a:p>
          <a:p>
            <a:r>
              <a:rPr lang="cs-CZ" dirty="0">
                <a:solidFill>
                  <a:schemeClr val="bg1"/>
                </a:solidFill>
              </a:rPr>
              <a:t>Podstatné změny - schvalované ex-ante, tedy před provedením příslušné změny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bg1"/>
                </a:solidFill>
              </a:rPr>
              <a:t>-&gt; změny schvalované Řídicím výborem</a:t>
            </a:r>
          </a:p>
          <a:p>
            <a:r>
              <a:rPr lang="cs-CZ" dirty="0">
                <a:solidFill>
                  <a:schemeClr val="bg1"/>
                </a:solidFill>
              </a:rPr>
              <a:t>Nepodstatné změny – oznámené ZP ex-ante, ZP změnu vezme na vědomí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	-&gt; změny schvalované ZP (MŽP)</a:t>
            </a:r>
          </a:p>
          <a:p>
            <a:r>
              <a:rPr lang="cs-CZ" dirty="0">
                <a:solidFill>
                  <a:schemeClr val="bg1"/>
                </a:solidFill>
              </a:rPr>
              <a:t>Administrativní změny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CA88B39A-61D6-E630-8737-D28D7B010028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AAF0C50E-C8C8-48DD-B0CD-923D14B08B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FC99188F-8B3E-6A46-035B-1B9E823AB92B}"/>
              </a:ext>
            </a:extLst>
          </p:cNvPr>
          <p:cNvSpPr txBox="1"/>
          <p:nvPr/>
        </p:nvSpPr>
        <p:spPr>
          <a:xfrm>
            <a:off x="646111" y="6115284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</a:t>
            </a:r>
          </a:p>
        </p:txBody>
      </p:sp>
    </p:spTree>
    <p:extLst>
      <p:ext uri="{BB962C8B-B14F-4D97-AF65-F5344CB8AC3E}">
        <p14:creationId xmlns:p14="http://schemas.microsoft.com/office/powerpoint/2010/main" val="3509423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913E47-47CD-F4A8-02E6-246CE1F843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ECC3FF2E-BE85-5393-3C5B-77D8A68049C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95CF97FA-82C0-2918-1565-A8F7A60EE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BFCD2C62-BD8C-1FF2-8D02-360CD593A487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3EC093BF-A194-630D-9FC6-3F76BEE9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VEŘEJNÉ ZAKÁZKY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8D6C6B-B99D-0B43-BA52-F9E5D0586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1781666"/>
            <a:ext cx="9893694" cy="392451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Zákon č. 134/2016 Sb. o zadávání veřejných zakázek, ve znění pozdějších předpisů, příslušnými směrnicemi EU, podle zvláštních pravidel stanovených v právním aktu o přidělení prostředků. </a:t>
            </a:r>
          </a:p>
          <a:p>
            <a:r>
              <a:rPr lang="cs-CZ" dirty="0">
                <a:solidFill>
                  <a:schemeClr val="bg1"/>
                </a:solidFill>
              </a:rPr>
              <a:t>Pro VZMR je KP povinen respektovat Zásady zadávání veřejných zakázek podle § 6 zákona č. 134/2016 Sb., o zadávání veřejných zakázek, ve znění pozdějších předpisů.</a:t>
            </a:r>
          </a:p>
          <a:p>
            <a:r>
              <a:rPr lang="cs-CZ" dirty="0">
                <a:solidFill>
                  <a:schemeClr val="bg1"/>
                </a:solidFill>
              </a:rPr>
              <a:t>ROPD/PA zavazuje příjemce dotace (KP/PP) k dodržení stanovených zásad pro zadávání veřejných zakázek.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A7D1F6F9-38C9-5BD6-0241-754B3F6A15BF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A06314E9-AD4F-6815-F5AF-D1538D7A47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0BAE962-3ABC-7B29-11FD-23B3EBE9EC8E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</a:t>
            </a:r>
          </a:p>
        </p:txBody>
      </p:sp>
    </p:spTree>
    <p:extLst>
      <p:ext uri="{BB962C8B-B14F-4D97-AF65-F5344CB8AC3E}">
        <p14:creationId xmlns:p14="http://schemas.microsoft.com/office/powerpoint/2010/main" val="858671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EB3878D-80E2-2384-C8A0-304353186A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98D3A8A6-7325-E3B9-B4D0-1914DCED4EA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BA45F547-9E19-5A55-C39D-F3EDA77014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84F01548-1A0A-80F6-21D6-10AD7E569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7270E78-5BBF-860D-F134-1611C505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PLÁN VEŘEJNÝCH ZAKÁZEK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D5F0A-A460-10F9-6180-FDBFB760F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1781666"/>
            <a:ext cx="9893694" cy="392451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Předložení Plánu veřejných zakázek v češtině a angličtině.</a:t>
            </a:r>
          </a:p>
          <a:p>
            <a:r>
              <a:rPr lang="cs-CZ" dirty="0">
                <a:solidFill>
                  <a:schemeClr val="bg1"/>
                </a:solidFill>
              </a:rPr>
              <a:t>Uvedení VZ spolufinancovaných z Programu, u nichž je zadavatelem jak KP, tak jednotliví partneři projektu. </a:t>
            </a:r>
          </a:p>
          <a:p>
            <a:r>
              <a:rPr lang="cs-CZ" dirty="0">
                <a:solidFill>
                  <a:schemeClr val="bg1"/>
                </a:solidFill>
              </a:rPr>
              <a:t>Uvedení zakázek s hodnotou nad </a:t>
            </a:r>
            <a:r>
              <a:rPr lang="cs-CZ" b="1" dirty="0">
                <a:solidFill>
                  <a:schemeClr val="bg1"/>
                </a:solidFill>
              </a:rPr>
              <a:t>3 mil. Kč </a:t>
            </a:r>
            <a:r>
              <a:rPr lang="cs-CZ" dirty="0">
                <a:solidFill>
                  <a:schemeClr val="bg1"/>
                </a:solidFill>
              </a:rPr>
              <a:t>(bez DPH).</a:t>
            </a:r>
          </a:p>
          <a:p>
            <a:r>
              <a:rPr lang="cs-CZ" dirty="0">
                <a:solidFill>
                  <a:schemeClr val="bg1"/>
                </a:solidFill>
              </a:rPr>
              <a:t>Předložení úvodního Plánu VZ před podpisem ROPD, nejpozději však 25 pracovních dnů před zahájením prvního uvedeného zadávacího řízení. </a:t>
            </a:r>
          </a:p>
          <a:p>
            <a:r>
              <a:rPr lang="cs-CZ" dirty="0">
                <a:solidFill>
                  <a:schemeClr val="bg1"/>
                </a:solidFill>
              </a:rPr>
              <a:t>Průběžná aktualizace Plánu VZ (příloha Žádosti o platbu a příloha monitorovací zprávy).</a:t>
            </a:r>
          </a:p>
          <a:p>
            <a:r>
              <a:rPr lang="cs-CZ" dirty="0">
                <a:solidFill>
                  <a:schemeClr val="bg1"/>
                </a:solidFill>
              </a:rPr>
              <a:t>Vyplnění do stanoveného formuláře Plánu VZ.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A3C82761-BF78-21E7-AEAA-B27ECCB0F4B6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1C717D61-AC42-42BC-C1E9-1D780385C7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F1BBE1E0-0764-5980-C85C-0E8A5022BFC1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</a:t>
            </a:r>
          </a:p>
        </p:txBody>
      </p:sp>
    </p:spTree>
    <p:extLst>
      <p:ext uri="{BB962C8B-B14F-4D97-AF65-F5344CB8AC3E}">
        <p14:creationId xmlns:p14="http://schemas.microsoft.com/office/powerpoint/2010/main" val="2620012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0EA7368-0592-A9DD-BCCD-0078E78AF3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AD9EEF8B-9563-B863-C597-109AC7E557A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47A38D1E-1AEA-7E4A-0DA9-6CB510D17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03A08882-22D3-D9E2-71A8-EE1A6E96B5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8A4BDCD-7519-1C01-F204-710D4C595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293" y="1781795"/>
            <a:ext cx="9404723" cy="1781535"/>
          </a:xfrm>
        </p:spPr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  <a:t>PROSTOR PRO VAŠE </a:t>
            </a:r>
            <a:b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</a:br>
            <a: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  <a:t>DOTAZY</a:t>
            </a:r>
            <a:b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</a:br>
            <a:br>
              <a:rPr lang="cs-CZ" sz="4000" b="1" dirty="0">
                <a:solidFill>
                  <a:schemeClr val="bg2"/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0BE5D832-E8E3-4EF5-4AF2-684877AE1D17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1D25F3AB-F4A4-E257-B687-765FA6E512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3A7BA4E-0493-0B90-6B79-3EC38654C423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</a:t>
            </a:r>
          </a:p>
        </p:txBody>
      </p:sp>
    </p:spTree>
    <p:extLst>
      <p:ext uri="{BB962C8B-B14F-4D97-AF65-F5344CB8AC3E}">
        <p14:creationId xmlns:p14="http://schemas.microsoft.com/office/powerpoint/2010/main" val="3335516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2537D5E-B890-773A-ADF9-283D0F5838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215980B7-C9FF-4548-A215-E687B0905D9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06194FB6-944E-30EC-AF02-EE4DE8D70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03E43D36-67FA-BC4F-6919-DA283C7BFDAE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FC91B2B-8192-9722-812C-D0BDFB2E0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OBSAH PREZENTACE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DE3CAF-6B83-C21C-F650-F90D0D7B8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1853248"/>
            <a:ext cx="9893694" cy="3852935"/>
          </a:xfrm>
        </p:spPr>
        <p:txBody>
          <a:bodyPr>
            <a:normAutofit/>
          </a:bodyPr>
          <a:lstStyle/>
          <a:p>
            <a:pPr marL="358775">
              <a:buClr>
                <a:srgbClr val="337B86"/>
              </a:buClr>
            </a:pPr>
            <a:r>
              <a:rPr lang="cs-CZ" sz="2200" dirty="0">
                <a:solidFill>
                  <a:schemeClr val="bg1"/>
                </a:solidFill>
              </a:rPr>
              <a:t>Rozpočet projektu</a:t>
            </a:r>
          </a:p>
          <a:p>
            <a:pPr marL="358775">
              <a:buClr>
                <a:srgbClr val="337B86"/>
              </a:buClr>
            </a:pPr>
            <a:r>
              <a:rPr lang="cs-CZ" sz="2200" dirty="0">
                <a:solidFill>
                  <a:schemeClr val="bg1"/>
                </a:solidFill>
              </a:rPr>
              <a:t>Členění výdajů</a:t>
            </a:r>
          </a:p>
          <a:p>
            <a:pPr marL="358775">
              <a:buClr>
                <a:srgbClr val="337B86"/>
              </a:buClr>
            </a:pPr>
            <a:r>
              <a:rPr lang="cs-CZ" sz="2200" dirty="0">
                <a:solidFill>
                  <a:schemeClr val="bg1"/>
                </a:solidFill>
              </a:rPr>
              <a:t>Pravidla způsobilosti výdajů</a:t>
            </a:r>
          </a:p>
          <a:p>
            <a:pPr marL="358775">
              <a:buClr>
                <a:srgbClr val="337B86"/>
              </a:buClr>
            </a:pPr>
            <a:r>
              <a:rPr lang="cs-CZ" sz="2200" dirty="0">
                <a:solidFill>
                  <a:schemeClr val="bg1"/>
                </a:solidFill>
              </a:rPr>
              <a:t>Způsob financování projektů</a:t>
            </a:r>
          </a:p>
          <a:p>
            <a:pPr marL="358775">
              <a:buClr>
                <a:srgbClr val="337B86"/>
              </a:buClr>
            </a:pPr>
            <a:r>
              <a:rPr lang="cs-CZ" sz="2200" dirty="0">
                <a:solidFill>
                  <a:schemeClr val="bg1"/>
                </a:solidFill>
              </a:rPr>
              <a:t>Monitorování realizace projektů</a:t>
            </a:r>
          </a:p>
          <a:p>
            <a:pPr marL="358775">
              <a:buClr>
                <a:srgbClr val="337B86"/>
              </a:buClr>
            </a:pPr>
            <a:r>
              <a:rPr lang="cs-CZ" sz="2200" dirty="0">
                <a:solidFill>
                  <a:schemeClr val="bg1"/>
                </a:solidFill>
              </a:rPr>
              <a:t>Změny v projektech</a:t>
            </a:r>
          </a:p>
          <a:p>
            <a:pPr marL="358775">
              <a:buClr>
                <a:srgbClr val="337B86"/>
              </a:buClr>
            </a:pPr>
            <a:r>
              <a:rPr lang="cs-CZ" sz="2200" dirty="0">
                <a:solidFill>
                  <a:schemeClr val="bg1"/>
                </a:solidFill>
              </a:rPr>
              <a:t>Veřejné zakázky</a:t>
            </a:r>
          </a:p>
          <a:p>
            <a:pPr marL="468313" indent="0">
              <a:buClr>
                <a:srgbClr val="337B86"/>
              </a:buCl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06C1D14A-FDE3-84D8-09C3-702ECB86CFF7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E77F11E2-73CC-CE34-88E5-C88E5DB072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F5CB5DC5-FF5D-C473-F93C-A20FB88AF39D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4134038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A5768C-326F-1A8D-A76F-B0321738E0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9D76D071-B607-7FEE-580F-C46B4F09FEC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A09D5A87-C048-9CDA-EF9D-B48ACA35B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6958074A-1528-29F5-035F-62269946995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7B5745B-6FD3-A214-A878-D0FB64C03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DETAILNÍ ROZPOČET PROJEKTU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41077D-D615-7996-A65D-5F3D7C8B0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81" y="1853248"/>
            <a:ext cx="9420954" cy="3852935"/>
          </a:xfrm>
        </p:spPr>
        <p:txBody>
          <a:bodyPr>
            <a:normAutofit lnSpcReduction="10000"/>
          </a:bodyPr>
          <a:lstStyle/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Příloha č. 1 plné projektové žádosti – detailní rozpočet projektu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</a:rPr>
              <a:t>Formulář rozpočtové tabulky - </a:t>
            </a:r>
            <a:r>
              <a:rPr lang="cs-CZ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uvedení veškerých předpokládaných výdajů projektu dle vyžadovaného členění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Členění – výdaje na řízení projektu / výdaje na realizaci aktivit projektu / přímé výdaje švýcarského partnera / paušální výdaje – ODLIŠNÉ OD KONCEPTU / RÁMCOVÉHO ROZPOČTU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Dílčí členění – osobní výdaje / výdaje na dodávky a služby / ostatní přímé výdaje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Možnost přidání řádků a sloupců dle potřeby – např. sloupec pro přiřazení výdaje jednotlivým partnerům, průřezové výdaje na realizaci aktivit (samostatná kapitolka, rozdělení do poznámky) atd.</a:t>
            </a:r>
          </a:p>
          <a:p>
            <a:pPr marL="811213">
              <a:buClr>
                <a:srgbClr val="337B86"/>
              </a:buClr>
            </a:pPr>
            <a:endParaRPr lang="cs-CZ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marL="811213">
              <a:buClr>
                <a:srgbClr val="337B86"/>
              </a:buClr>
            </a:pPr>
            <a:endParaRPr lang="cs-CZ" sz="2200" dirty="0">
              <a:solidFill>
                <a:schemeClr val="bg1"/>
              </a:solidFill>
            </a:endParaRPr>
          </a:p>
          <a:p>
            <a:pPr marL="468313" indent="0">
              <a:buClr>
                <a:srgbClr val="337B86"/>
              </a:buCl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CE542C8F-9E36-022A-10BA-1EF4EB7D2E53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FD2A95F6-B877-C329-E391-6B72A9F065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0CD69C3-9434-9C54-44CA-31C4474D02F4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220106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D0320F-10BC-253F-9C01-5DCCAB5169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699C1-51A7-CD23-954B-40B7B36E2B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2438"/>
            <a:ext cx="9404350" cy="1400175"/>
          </a:xfrm>
        </p:spPr>
        <p:txBody>
          <a:bodyPr>
            <a:noAutofit/>
          </a:bodyPr>
          <a:lstStyle/>
          <a:p>
            <a:pPr algn="ctr"/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26327F-D88E-48E4-4EA0-DF043AAEE90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052638"/>
            <a:ext cx="8947150" cy="4195762"/>
          </a:xfrm>
        </p:spPr>
        <p:txBody>
          <a:bodyPr>
            <a:normAutofit/>
          </a:bodyPr>
          <a:lstStyle/>
          <a:p>
            <a:pPr marL="811213">
              <a:buClr>
                <a:srgbClr val="337B86"/>
              </a:buClr>
            </a:pPr>
            <a:endParaRPr lang="cs-CZ" sz="2200">
              <a:solidFill>
                <a:schemeClr val="bg1"/>
              </a:solidFill>
            </a:endParaRPr>
          </a:p>
          <a:p>
            <a:pPr marL="468313" indent="0">
              <a:buClr>
                <a:srgbClr val="337B86"/>
              </a:buClr>
              <a:buNone/>
            </a:pPr>
            <a:endParaRPr lang="cs-CZ" sz="2400">
              <a:solidFill>
                <a:schemeClr val="bg1"/>
              </a:solidFill>
            </a:endParaRP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C6E0B8D-725D-7B9D-6E58-DB23621A94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8497" y="0"/>
            <a:ext cx="84550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61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6B73C3-BDA9-735E-363D-95DD540E07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F10097CA-5D8B-2830-924D-CE51CB59F3D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5FDBDE48-0F58-5196-7D07-E6C6E77D20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E2282F4D-14BF-FDD4-893C-81FDE81A4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1B9BDA4-9189-4183-0451-950C34C0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DETAILNÍ ROZPOČET PROJEKTU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43ECB2-0F99-EF82-6DC9-F403359F4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81" y="1853248"/>
            <a:ext cx="9420954" cy="3852935"/>
          </a:xfrm>
        </p:spPr>
        <p:txBody>
          <a:bodyPr>
            <a:normAutofit/>
          </a:bodyPr>
          <a:lstStyle/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Využijte sloupec „Komentář / poznámky k uvedeným výdajům“.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V komentáři či v textové části plné projektové žádosti popište způsob výpočtu výše daného výdaje -&gt; uveďte dostatek informací pro posouzení přiměřenosti a způsobilosti výdaje.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Propojte výdaje s aktivitami a výstupy (očíslování atd.).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Pro průřezové výdaje vytvořte vlastní kolonku, rozčlenění (%) mezi aktivity uveďte do komentáře.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Výdaje uvádějte v Kč.</a:t>
            </a:r>
          </a:p>
          <a:p>
            <a:pPr marL="811213">
              <a:buClr>
                <a:srgbClr val="337B86"/>
              </a:buClr>
            </a:pPr>
            <a:r>
              <a:rPr lang="cs-CZ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Pro přepočet výdajů za švýcarského partnera použijte směnný kurz EK platný pro 11/2024:  27,016 CZK / 1CHF.</a:t>
            </a:r>
            <a:endParaRPr lang="cs-CZ" sz="24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  <a:p>
            <a:pPr marL="811213">
              <a:buClr>
                <a:srgbClr val="337B86"/>
              </a:buClr>
            </a:pPr>
            <a:endParaRPr lang="cs-CZ" sz="2200" dirty="0">
              <a:solidFill>
                <a:schemeClr val="bg1"/>
              </a:solidFill>
            </a:endParaRPr>
          </a:p>
          <a:p>
            <a:pPr marL="468313" indent="0">
              <a:buClr>
                <a:srgbClr val="337B86"/>
              </a:buClr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BDF33EBE-9CA9-A4F3-A24B-AB48B5517B31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FF75E648-432F-FC3F-780F-F43DB9EF6A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F336A99-F59B-9FAF-566F-82246AD3E4FE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294111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4D7BA4-BED9-A929-FBD8-2A15CF919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29F7B552-3F3B-DA3D-CDBD-41AABD6110F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782E851E-EBE4-CD11-C909-790CBB415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A5D296E8-6E67-8000-B905-C435A67DF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E12993E-0935-E0E7-7F89-B4BCE2132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ČLENĚNÍ VÝDAJŮ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3A607C-84E4-EA9D-95AA-BE0410D68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07412"/>
            <a:ext cx="9893694" cy="3852935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Clr>
                <a:srgbClr val="337B86"/>
              </a:buClr>
              <a:buSzPct val="100000"/>
              <a:buFont typeface="+mj-lt"/>
              <a:buAutoNum type="arabicPeriod"/>
            </a:pPr>
            <a:r>
              <a:rPr lang="cs-CZ" sz="2400" b="1" dirty="0">
                <a:solidFill>
                  <a:schemeClr val="bg1"/>
                </a:solidFill>
              </a:rPr>
              <a:t>Osobní výdaje </a:t>
            </a:r>
            <a:r>
              <a:rPr lang="cs-CZ" sz="2400" dirty="0">
                <a:solidFill>
                  <a:schemeClr val="bg1"/>
                </a:solidFill>
              </a:rPr>
              <a:t>– výdaje na mzdy/platy zaměstnanců (HPP, DPČ, DPP), vč. zákonných odvodů a dalších náhrad, příspěvků či jiných benefitů vyplývajících z platných předpisů. </a:t>
            </a:r>
          </a:p>
          <a:p>
            <a:pPr marL="990600" algn="just">
              <a:buClr>
                <a:srgbClr val="337B86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1"/>
                </a:solidFill>
              </a:rPr>
              <a:t>	osobní výdaje jsou způsobilé v poměru, v jakém se 	zaměstnanec  	podílí na realizaci projektu. </a:t>
            </a:r>
          </a:p>
          <a:p>
            <a:pPr marL="990600" algn="just">
              <a:buClr>
                <a:srgbClr val="337B86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1"/>
                </a:solidFill>
              </a:rPr>
              <a:t>	přímý podíl zaměstnance na zajištění implementace projektu</a:t>
            </a:r>
          </a:p>
          <a:p>
            <a:pPr marL="990600" algn="just">
              <a:buClr>
                <a:srgbClr val="337B86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1"/>
                </a:solidFill>
              </a:rPr>
              <a:t>	nejvýše 1,5 úvazku </a:t>
            </a:r>
          </a:p>
          <a:p>
            <a:pPr marL="990600" algn="just">
              <a:buClr>
                <a:srgbClr val="337B86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1"/>
                </a:solidFill>
              </a:rPr>
              <a:t>	pracovní výkazy – u HPP v případě částečného podílu na 	</a:t>
            </a:r>
            <a:r>
              <a:rPr lang="cs-CZ" sz="2400" dirty="0" err="1">
                <a:solidFill>
                  <a:schemeClr val="bg1"/>
                </a:solidFill>
              </a:rPr>
              <a:t>prac</a:t>
            </a:r>
            <a:r>
              <a:rPr lang="cs-CZ" sz="2400" dirty="0">
                <a:solidFill>
                  <a:schemeClr val="bg1"/>
                </a:solidFill>
              </a:rPr>
              <a:t>. 	úvazku, u DPP/DPČ vždy </a:t>
            </a:r>
          </a:p>
          <a:p>
            <a:pPr marL="990600" algn="just">
              <a:buClr>
                <a:srgbClr val="337B86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>
                <a:solidFill>
                  <a:schemeClr val="bg1"/>
                </a:solidFill>
              </a:rPr>
              <a:t>	</a:t>
            </a:r>
            <a:r>
              <a:rPr lang="cs-CZ" sz="2400" i="1">
                <a:solidFill>
                  <a:schemeClr val="bg1"/>
                </a:solidFill>
              </a:rPr>
              <a:t>POZOR </a:t>
            </a:r>
            <a:r>
              <a:rPr lang="cs-CZ" sz="2400" i="1" dirty="0">
                <a:solidFill>
                  <a:schemeClr val="bg1"/>
                </a:solidFill>
              </a:rPr>
              <a:t>NA ÚHRADU MEZD NA KONCI PROJEKTU!</a:t>
            </a:r>
          </a:p>
          <a:p>
            <a:pPr marL="457200" indent="-457200" algn="just">
              <a:buClr>
                <a:srgbClr val="337B86"/>
              </a:buClr>
              <a:buSzPct val="100000"/>
              <a:buFont typeface="+mj-lt"/>
              <a:buAutoNum type="arabicPeriod"/>
            </a:pPr>
            <a:endParaRPr lang="cs-CZ" sz="2400" dirty="0">
              <a:solidFill>
                <a:schemeClr val="bg1"/>
              </a:solidFill>
            </a:endParaRP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3F681EFD-EEFF-BB80-3795-5947E06A3607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35F37698-916F-1408-2DF6-591508D327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0301E65D-409C-8174-3409-7230A3AA4E8D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229519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AF53CC0-A083-0E4B-CCA5-18B72E076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D1678919-6ED4-1862-EDF0-7F2E0BD47DF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E83EEF1F-7345-312D-FCFF-5A556E6CAB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C0487682-C1BE-815E-0E02-02852F846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32D34FA-C519-5557-7750-ADFDD0611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ČLENĚNÍ VÝDAJŮ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F3D051-F07C-7614-66CD-7AD027B12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807412"/>
            <a:ext cx="9110631" cy="3852935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337B86"/>
              </a:buClr>
              <a:buSzPct val="100000"/>
              <a:buFont typeface="+mj-lt"/>
              <a:buAutoNum type="arabicPeriod" startAt="2"/>
            </a:pPr>
            <a:r>
              <a:rPr lang="cs-CZ" sz="2400" b="1" dirty="0">
                <a:solidFill>
                  <a:schemeClr val="bg1"/>
                </a:solidFill>
              </a:rPr>
              <a:t>Výdaje na externí dodávky a služby </a:t>
            </a:r>
            <a:r>
              <a:rPr lang="cs-CZ" sz="2400" dirty="0">
                <a:solidFill>
                  <a:schemeClr val="bg1"/>
                </a:solidFill>
              </a:rPr>
              <a:t>– pořízení majetku a služeb</a:t>
            </a:r>
            <a:endParaRPr lang="cs-CZ" sz="2400" b="1" dirty="0">
              <a:solidFill>
                <a:schemeClr val="bg1"/>
              </a:solidFill>
            </a:endParaRPr>
          </a:p>
          <a:p>
            <a:pPr marL="785813" algn="just">
              <a:buClr>
                <a:srgbClr val="337B86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seznam předpokládaných VZ – stručný popis předmětu těchto zakázek -&gt; Plán VZ,</a:t>
            </a:r>
          </a:p>
          <a:p>
            <a:pPr marL="785813" algn="just">
              <a:buClr>
                <a:srgbClr val="337B86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nákup služeb zajištěných externím dodavatelem (např. odborné služby pro realizaci projektu, stavební práce, výdaje související s pořádáním školení a seminářů),</a:t>
            </a:r>
          </a:p>
          <a:p>
            <a:pPr marL="785813" algn="just">
              <a:buClr>
                <a:srgbClr val="337B86"/>
              </a:buClr>
              <a:buSzPct val="1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výdaje spojené s nákupem nového vybavení či zařízení hmotné povahy a výdaje na nehmotný majetek -&gt; </a:t>
            </a:r>
          </a:p>
          <a:p>
            <a:pPr marL="0" indent="0">
              <a:buClr>
                <a:srgbClr val="337B86"/>
              </a:buClr>
              <a:buSzPct val="100000"/>
              <a:buNone/>
            </a:pPr>
            <a:endParaRPr lang="cs-CZ" sz="2400" dirty="0">
              <a:solidFill>
                <a:schemeClr val="bg1"/>
              </a:solidFill>
            </a:endParaRP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C1070805-2314-D533-0E41-7B6C40979039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85D5EA24-6161-B3FF-598A-477459F77E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A152D7C4-0B7F-C69C-446D-59224275CAAB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400098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25F8C8A-96B9-32C4-F3FF-1097217EBC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4">
            <a:extLst>
              <a:ext uri="{FF2B5EF4-FFF2-40B4-BE49-F238E27FC236}">
                <a16:creationId xmlns:a16="http://schemas.microsoft.com/office/drawing/2014/main" id="{EB067A57-4898-D539-F951-007AB2C029F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57336" y="1203247"/>
            <a:ext cx="3734664" cy="4451506"/>
            <a:chOff x="1029" y="16748"/>
            <a:chExt cx="12426" cy="14711"/>
          </a:xfrm>
        </p:grpSpPr>
        <p:sp>
          <p:nvSpPr>
            <p:cNvPr id="51" name="AutoShape 80">
              <a:extLst>
                <a:ext uri="{FF2B5EF4-FFF2-40B4-BE49-F238E27FC236}">
                  <a16:creationId xmlns:a16="http://schemas.microsoft.com/office/drawing/2014/main" id="{42C5DFF4-4C79-8ADA-145C-D910C65C7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6748"/>
              <a:ext cx="12426" cy="14120"/>
            </a:xfrm>
            <a:custGeom>
              <a:avLst/>
              <a:gdLst>
                <a:gd name="T0" fmla="+- 0 5953 1030"/>
                <a:gd name="T1" fmla="*/ T0 w 12426"/>
                <a:gd name="T2" fmla="+- 0 29461 16748"/>
                <a:gd name="T3" fmla="*/ 29461 h 14120"/>
                <a:gd name="T4" fmla="+- 0 5556 1030"/>
                <a:gd name="T5" fmla="*/ T4 w 12426"/>
                <a:gd name="T6" fmla="+- 0 29471 16748"/>
                <a:gd name="T7" fmla="*/ 29471 h 14120"/>
                <a:gd name="T8" fmla="+- 0 5175 1030"/>
                <a:gd name="T9" fmla="*/ T8 w 12426"/>
                <a:gd name="T10" fmla="+- 0 29379 16748"/>
                <a:gd name="T11" fmla="*/ 29379 h 14120"/>
                <a:gd name="T12" fmla="+- 0 4827 1030"/>
                <a:gd name="T13" fmla="*/ T12 w 12426"/>
                <a:gd name="T14" fmla="+- 0 29191 16748"/>
                <a:gd name="T15" fmla="*/ 29191 h 14120"/>
                <a:gd name="T16" fmla="+- 0 2928 1030"/>
                <a:gd name="T17" fmla="*/ T16 w 12426"/>
                <a:gd name="T18" fmla="+- 0 28970 16748"/>
                <a:gd name="T19" fmla="*/ 28970 h 14120"/>
                <a:gd name="T20" fmla="+- 0 4870 1030"/>
                <a:gd name="T21" fmla="*/ T20 w 12426"/>
                <a:gd name="T22" fmla="+- 0 30818 16748"/>
                <a:gd name="T23" fmla="*/ 30818 h 14120"/>
                <a:gd name="T24" fmla="+- 0 5261 1030"/>
                <a:gd name="T25" fmla="*/ T24 w 12426"/>
                <a:gd name="T26" fmla="+- 0 30859 16748"/>
                <a:gd name="T27" fmla="*/ 30859 h 14120"/>
                <a:gd name="T28" fmla="+- 0 11497 1030"/>
                <a:gd name="T29" fmla="*/ T28 w 12426"/>
                <a:gd name="T30" fmla="+- 0 25986 16748"/>
                <a:gd name="T31" fmla="*/ 25986 h 14120"/>
                <a:gd name="T32" fmla="+- 0 11700 1030"/>
                <a:gd name="T33" fmla="*/ T32 w 12426"/>
                <a:gd name="T34" fmla="+- 0 24420 16748"/>
                <a:gd name="T35" fmla="*/ 24420 h 14120"/>
                <a:gd name="T36" fmla="+- 0 10268 1030"/>
                <a:gd name="T37" fmla="*/ T36 w 12426"/>
                <a:gd name="T38" fmla="+- 0 24484 16748"/>
                <a:gd name="T39" fmla="*/ 24484 h 14120"/>
                <a:gd name="T40" fmla="+- 0 10320 1030"/>
                <a:gd name="T41" fmla="*/ T40 w 12426"/>
                <a:gd name="T42" fmla="+- 0 24874 16748"/>
                <a:gd name="T43" fmla="*/ 24874 h 14120"/>
                <a:gd name="T44" fmla="+- 0 10268 1030"/>
                <a:gd name="T45" fmla="*/ T44 w 12426"/>
                <a:gd name="T46" fmla="+- 0 25270 16748"/>
                <a:gd name="T47" fmla="*/ 25270 h 14120"/>
                <a:gd name="T48" fmla="+- 0 9140 1030"/>
                <a:gd name="T49" fmla="*/ T48 w 12426"/>
                <a:gd name="T50" fmla="+- 0 24703 16748"/>
                <a:gd name="T51" fmla="*/ 24703 h 14120"/>
                <a:gd name="T52" fmla="+- 0 8048 1030"/>
                <a:gd name="T53" fmla="*/ T52 w 12426"/>
                <a:gd name="T54" fmla="+- 0 23563 16748"/>
                <a:gd name="T55" fmla="*/ 23563 h 14120"/>
                <a:gd name="T56" fmla="+- 0 7879 1030"/>
                <a:gd name="T57" fmla="*/ T56 w 12426"/>
                <a:gd name="T58" fmla="+- 0 23207 16748"/>
                <a:gd name="T59" fmla="*/ 23207 h 14120"/>
                <a:gd name="T60" fmla="+- 0 7807 1030"/>
                <a:gd name="T61" fmla="*/ T60 w 12426"/>
                <a:gd name="T62" fmla="+- 0 22821 16748"/>
                <a:gd name="T63" fmla="*/ 22821 h 14120"/>
                <a:gd name="T64" fmla="+- 0 7838 1030"/>
                <a:gd name="T65" fmla="*/ T64 w 12426"/>
                <a:gd name="T66" fmla="+- 0 22424 16748"/>
                <a:gd name="T67" fmla="*/ 22424 h 14120"/>
                <a:gd name="T68" fmla="+- 0 8095 1030"/>
                <a:gd name="T69" fmla="*/ T68 w 12426"/>
                <a:gd name="T70" fmla="+- 0 22023 16748"/>
                <a:gd name="T71" fmla="*/ 22023 h 14120"/>
                <a:gd name="T72" fmla="+- 0 10032 1030"/>
                <a:gd name="T73" fmla="*/ T72 w 12426"/>
                <a:gd name="T74" fmla="+- 0 23987 16748"/>
                <a:gd name="T75" fmla="*/ 23987 h 14120"/>
                <a:gd name="T76" fmla="+- 0 10219 1030"/>
                <a:gd name="T77" fmla="*/ T76 w 12426"/>
                <a:gd name="T78" fmla="+- 0 24334 16748"/>
                <a:gd name="T79" fmla="*/ 24334 h 14120"/>
                <a:gd name="T80" fmla="+- 0 11627 1030"/>
                <a:gd name="T81" fmla="*/ T80 w 12426"/>
                <a:gd name="T82" fmla="+- 0 23957 16748"/>
                <a:gd name="T83" fmla="*/ 23957 h 14120"/>
                <a:gd name="T84" fmla="+- 0 8324 1030"/>
                <a:gd name="T85" fmla="*/ T84 w 12426"/>
                <a:gd name="T86" fmla="+- 0 20601 16748"/>
                <a:gd name="T87" fmla="*/ 20601 h 14120"/>
                <a:gd name="T88" fmla="+- 0 8623 1030"/>
                <a:gd name="T89" fmla="*/ T88 w 12426"/>
                <a:gd name="T90" fmla="+- 0 19614 16748"/>
                <a:gd name="T91" fmla="*/ 19614 h 14120"/>
                <a:gd name="T92" fmla="+- 0 8847 1030"/>
                <a:gd name="T93" fmla="*/ T92 w 12426"/>
                <a:gd name="T94" fmla="+- 0 19290 16748"/>
                <a:gd name="T95" fmla="*/ 19290 h 14120"/>
                <a:gd name="T96" fmla="+- 0 9145 1030"/>
                <a:gd name="T97" fmla="*/ T96 w 12426"/>
                <a:gd name="T98" fmla="+- 0 19035 16748"/>
                <a:gd name="T99" fmla="*/ 19035 h 14120"/>
                <a:gd name="T100" fmla="+- 0 9504 1030"/>
                <a:gd name="T101" fmla="*/ T100 w 12426"/>
                <a:gd name="T102" fmla="+- 0 18863 16748"/>
                <a:gd name="T103" fmla="*/ 18863 h 14120"/>
                <a:gd name="T104" fmla="+- 0 8130 1030"/>
                <a:gd name="T105" fmla="*/ T104 w 12426"/>
                <a:gd name="T106" fmla="+- 0 18025 16748"/>
                <a:gd name="T107" fmla="*/ 18025 h 14120"/>
                <a:gd name="T108" fmla="+- 0 7812 1030"/>
                <a:gd name="T109" fmla="*/ T108 w 12426"/>
                <a:gd name="T110" fmla="+- 0 18256 16748"/>
                <a:gd name="T111" fmla="*/ 18256 h 14120"/>
                <a:gd name="T112" fmla="+- 0 7297 1030"/>
                <a:gd name="T113" fmla="*/ T112 w 12426"/>
                <a:gd name="T114" fmla="+- 0 19923 16748"/>
                <a:gd name="T115" fmla="*/ 19923 h 14120"/>
                <a:gd name="T116" fmla="+- 0 2744 1030"/>
                <a:gd name="T117" fmla="*/ T116 w 12426"/>
                <a:gd name="T118" fmla="+- 0 21466 16748"/>
                <a:gd name="T119" fmla="*/ 21466 h 14120"/>
                <a:gd name="T120" fmla="+- 0 2426 1030"/>
                <a:gd name="T121" fmla="*/ T120 w 12426"/>
                <a:gd name="T122" fmla="+- 0 21697 16748"/>
                <a:gd name="T123" fmla="*/ 21697 h 14120"/>
                <a:gd name="T124" fmla="+- 0 1911 1030"/>
                <a:gd name="T125" fmla="*/ T124 w 12426"/>
                <a:gd name="T126" fmla="+- 0 23364 16748"/>
                <a:gd name="T127" fmla="*/ 23364 h 14120"/>
                <a:gd name="T128" fmla="+- 0 1038 1030"/>
                <a:gd name="T129" fmla="*/ T128 w 12426"/>
                <a:gd name="T130" fmla="+- 0 26875 16748"/>
                <a:gd name="T131" fmla="*/ 26875 h 14120"/>
                <a:gd name="T132" fmla="+- 0 1111 1030"/>
                <a:gd name="T133" fmla="*/ T132 w 12426"/>
                <a:gd name="T134" fmla="+- 0 27100 16748"/>
                <a:gd name="T135" fmla="*/ 27100 h 14120"/>
                <a:gd name="T136" fmla="+- 0 3753 1030"/>
                <a:gd name="T137" fmla="*/ T136 w 12426"/>
                <a:gd name="T138" fmla="+- 0 28144 16748"/>
                <a:gd name="T139" fmla="*/ 28144 h 14120"/>
                <a:gd name="T140" fmla="+- 0 2661 1030"/>
                <a:gd name="T141" fmla="*/ T140 w 12426"/>
                <a:gd name="T142" fmla="+- 0 27004 16748"/>
                <a:gd name="T143" fmla="*/ 27004 h 14120"/>
                <a:gd name="T144" fmla="+- 0 2492 1030"/>
                <a:gd name="T145" fmla="*/ T144 w 12426"/>
                <a:gd name="T146" fmla="+- 0 26649 16748"/>
                <a:gd name="T147" fmla="*/ 26649 h 14120"/>
                <a:gd name="T148" fmla="+- 0 2437 1030"/>
                <a:gd name="T149" fmla="*/ T148 w 12426"/>
                <a:gd name="T150" fmla="+- 0 26419 16748"/>
                <a:gd name="T151" fmla="*/ 26419 h 14120"/>
                <a:gd name="T152" fmla="+- 0 2426 1030"/>
                <a:gd name="T153" fmla="*/ T152 w 12426"/>
                <a:gd name="T154" fmla="+- 0 26024 16748"/>
                <a:gd name="T155" fmla="*/ 26024 h 14120"/>
                <a:gd name="T156" fmla="+- 0 3122 1030"/>
                <a:gd name="T157" fmla="*/ T156 w 12426"/>
                <a:gd name="T158" fmla="+- 0 23355 16748"/>
                <a:gd name="T159" fmla="*/ 23355 h 14120"/>
                <a:gd name="T160" fmla="+- 0 3275 1030"/>
                <a:gd name="T161" fmla="*/ T160 w 12426"/>
                <a:gd name="T162" fmla="+- 0 22986 16748"/>
                <a:gd name="T163" fmla="*/ 22986 h 14120"/>
                <a:gd name="T164" fmla="+- 0 3515 1030"/>
                <a:gd name="T165" fmla="*/ T164 w 12426"/>
                <a:gd name="T166" fmla="+- 0 22674 16748"/>
                <a:gd name="T167" fmla="*/ 22674 h 14120"/>
                <a:gd name="T168" fmla="+- 0 3826 1030"/>
                <a:gd name="T169" fmla="*/ T168 w 12426"/>
                <a:gd name="T170" fmla="+- 0 22435 16748"/>
                <a:gd name="T171" fmla="*/ 22435 h 14120"/>
                <a:gd name="T172" fmla="+- 0 4196 1030"/>
                <a:gd name="T173" fmla="*/ T172 w 12426"/>
                <a:gd name="T174" fmla="+- 0 22281 16748"/>
                <a:gd name="T175" fmla="*/ 22281 h 14120"/>
                <a:gd name="T176" fmla="+- 0 6785 1030"/>
                <a:gd name="T177" fmla="*/ T176 w 12426"/>
                <a:gd name="T178" fmla="+- 0 21596 16748"/>
                <a:gd name="T179" fmla="*/ 21596 h 14120"/>
                <a:gd name="T180" fmla="+- 0 6416 1030"/>
                <a:gd name="T181" fmla="*/ T180 w 12426"/>
                <a:gd name="T182" fmla="+- 0 23355 16748"/>
                <a:gd name="T183" fmla="*/ 23355 h 14120"/>
                <a:gd name="T184" fmla="+- 0 6537 1030"/>
                <a:gd name="T185" fmla="*/ T184 w 12426"/>
                <a:gd name="T186" fmla="+- 0 23728 16748"/>
                <a:gd name="T187" fmla="*/ 23728 h 14120"/>
                <a:gd name="T188" fmla="+- 0 9616 1030"/>
                <a:gd name="T189" fmla="*/ T188 w 12426"/>
                <a:gd name="T190" fmla="+- 0 27702 16748"/>
                <a:gd name="T191" fmla="*/ 27702 h 14120"/>
                <a:gd name="T192" fmla="+- 0 9463 1030"/>
                <a:gd name="T193" fmla="*/ T192 w 12426"/>
                <a:gd name="T194" fmla="+- 0 28071 16748"/>
                <a:gd name="T195" fmla="*/ 28071 h 14120"/>
                <a:gd name="T196" fmla="+- 0 9223 1030"/>
                <a:gd name="T197" fmla="*/ T196 w 12426"/>
                <a:gd name="T198" fmla="+- 0 28383 16748"/>
                <a:gd name="T199" fmla="*/ 28383 h 14120"/>
                <a:gd name="T200" fmla="+- 0 8912 1030"/>
                <a:gd name="T201" fmla="*/ T200 w 12426"/>
                <a:gd name="T202" fmla="+- 0 28622 16748"/>
                <a:gd name="T203" fmla="*/ 28622 h 14120"/>
                <a:gd name="T204" fmla="+- 0 8542 1030"/>
                <a:gd name="T205" fmla="*/ T204 w 12426"/>
                <a:gd name="T206" fmla="+- 0 28776 16748"/>
                <a:gd name="T207" fmla="*/ 28776 h 14120"/>
                <a:gd name="T208" fmla="+- 0 10068 1030"/>
                <a:gd name="T209" fmla="*/ T208 w 12426"/>
                <a:gd name="T210" fmla="+- 0 29558 16748"/>
                <a:gd name="T211" fmla="*/ 29558 h 14120"/>
                <a:gd name="T212" fmla="+- 0 10359 1030"/>
                <a:gd name="T213" fmla="*/ T212 w 12426"/>
                <a:gd name="T214" fmla="+- 0 29296 16748"/>
                <a:gd name="T215" fmla="*/ 29296 h 14120"/>
                <a:gd name="T216" fmla="+- 0 10827 1030"/>
                <a:gd name="T217" fmla="*/ T216 w 12426"/>
                <a:gd name="T218" fmla="+- 0 27693 16748"/>
                <a:gd name="T219" fmla="*/ 27693 h 14120"/>
                <a:gd name="T220" fmla="+- 0 13412 1030"/>
                <a:gd name="T221" fmla="*/ T220 w 12426"/>
                <a:gd name="T222" fmla="+- 0 26038 16748"/>
                <a:gd name="T223" fmla="*/ 26038 h 14120"/>
                <a:gd name="T224" fmla="+- 0 13327 1030"/>
                <a:gd name="T225" fmla="*/ T224 w 12426"/>
                <a:gd name="T226" fmla="+- 0 16830 16748"/>
                <a:gd name="T227" fmla="*/ 16830 h 14120"/>
                <a:gd name="T228" fmla="+- 0 12944 1030"/>
                <a:gd name="T229" fmla="*/ T228 w 12426"/>
                <a:gd name="T230" fmla="+- 0 16748 16748"/>
                <a:gd name="T231" fmla="*/ 16748 h 14120"/>
                <a:gd name="T232" fmla="+- 0 12014 1030"/>
                <a:gd name="T233" fmla="*/ T232 w 12426"/>
                <a:gd name="T234" fmla="+- 0 18188 16748"/>
                <a:gd name="T235" fmla="*/ 18188 h 14120"/>
                <a:gd name="T236" fmla="+- 0 12410 1030"/>
                <a:gd name="T237" fmla="*/ T236 w 12426"/>
                <a:gd name="T238" fmla="+- 0 18136 16748"/>
                <a:gd name="T239" fmla="*/ 18136 h 14120"/>
                <a:gd name="T240" fmla="+- 0 12800 1030"/>
                <a:gd name="T241" fmla="*/ T240 w 12426"/>
                <a:gd name="T242" fmla="+- 0 18188 16748"/>
                <a:gd name="T243" fmla="*/ 18188 h 14120"/>
                <a:gd name="T244" fmla="+- 0 13164 1030"/>
                <a:gd name="T245" fmla="*/ T244 w 12426"/>
                <a:gd name="T246" fmla="+- 0 18338 16748"/>
                <a:gd name="T247" fmla="*/ 18338 h 14120"/>
                <a:gd name="T248" fmla="+- 0 13456 1030"/>
                <a:gd name="T249" fmla="*/ T248 w 12426"/>
                <a:gd name="T250" fmla="+- 0 18557 16748"/>
                <a:gd name="T251" fmla="*/ 18557 h 1412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  <a:cxn ang="0">
                  <a:pos x="T241" y="T243"/>
                </a:cxn>
                <a:cxn ang="0">
                  <a:pos x="T245" y="T247"/>
                </a:cxn>
                <a:cxn ang="0">
                  <a:pos x="T249" y="T251"/>
                </a:cxn>
              </a:cxnLst>
              <a:rect l="0" t="0" r="r" b="b"/>
              <a:pathLst>
                <a:path w="12426" h="14120">
                  <a:moveTo>
                    <a:pt x="7503" y="13239"/>
                  </a:moveTo>
                  <a:lnTo>
                    <a:pt x="6550" y="12286"/>
                  </a:lnTo>
                  <a:lnTo>
                    <a:pt x="5081" y="12679"/>
                  </a:lnTo>
                  <a:lnTo>
                    <a:pt x="5002" y="12698"/>
                  </a:lnTo>
                  <a:lnTo>
                    <a:pt x="4923" y="12713"/>
                  </a:lnTo>
                  <a:lnTo>
                    <a:pt x="4843" y="12723"/>
                  </a:lnTo>
                  <a:lnTo>
                    <a:pt x="4764" y="12729"/>
                  </a:lnTo>
                  <a:lnTo>
                    <a:pt x="4684" y="12731"/>
                  </a:lnTo>
                  <a:lnTo>
                    <a:pt x="4605" y="12729"/>
                  </a:lnTo>
                  <a:lnTo>
                    <a:pt x="4526" y="12723"/>
                  </a:lnTo>
                  <a:lnTo>
                    <a:pt x="4448" y="12712"/>
                  </a:lnTo>
                  <a:lnTo>
                    <a:pt x="4371" y="12698"/>
                  </a:lnTo>
                  <a:lnTo>
                    <a:pt x="4294" y="12679"/>
                  </a:lnTo>
                  <a:lnTo>
                    <a:pt x="4219" y="12657"/>
                  </a:lnTo>
                  <a:lnTo>
                    <a:pt x="4145" y="12631"/>
                  </a:lnTo>
                  <a:lnTo>
                    <a:pt x="4072" y="12601"/>
                  </a:lnTo>
                  <a:lnTo>
                    <a:pt x="4000" y="12567"/>
                  </a:lnTo>
                  <a:lnTo>
                    <a:pt x="3931" y="12529"/>
                  </a:lnTo>
                  <a:lnTo>
                    <a:pt x="3863" y="12488"/>
                  </a:lnTo>
                  <a:lnTo>
                    <a:pt x="3797" y="12443"/>
                  </a:lnTo>
                  <a:lnTo>
                    <a:pt x="3734" y="12394"/>
                  </a:lnTo>
                  <a:lnTo>
                    <a:pt x="3672" y="12342"/>
                  </a:lnTo>
                  <a:lnTo>
                    <a:pt x="3613" y="12286"/>
                  </a:lnTo>
                  <a:lnTo>
                    <a:pt x="2723" y="11396"/>
                  </a:lnTo>
                  <a:lnTo>
                    <a:pt x="1898" y="12222"/>
                  </a:lnTo>
                  <a:lnTo>
                    <a:pt x="3573" y="13897"/>
                  </a:lnTo>
                  <a:lnTo>
                    <a:pt x="3634" y="13951"/>
                  </a:lnTo>
                  <a:lnTo>
                    <a:pt x="3699" y="13998"/>
                  </a:lnTo>
                  <a:lnTo>
                    <a:pt x="3768" y="14038"/>
                  </a:lnTo>
                  <a:lnTo>
                    <a:pt x="3840" y="14070"/>
                  </a:lnTo>
                  <a:lnTo>
                    <a:pt x="3915" y="14095"/>
                  </a:lnTo>
                  <a:lnTo>
                    <a:pt x="3992" y="14111"/>
                  </a:lnTo>
                  <a:lnTo>
                    <a:pt x="4071" y="14119"/>
                  </a:lnTo>
                  <a:lnTo>
                    <a:pt x="4151" y="14120"/>
                  </a:lnTo>
                  <a:lnTo>
                    <a:pt x="4231" y="14111"/>
                  </a:lnTo>
                  <a:lnTo>
                    <a:pt x="4310" y="14095"/>
                  </a:lnTo>
                  <a:lnTo>
                    <a:pt x="7503" y="13239"/>
                  </a:lnTo>
                  <a:close/>
                  <a:moveTo>
                    <a:pt x="12426" y="8713"/>
                  </a:moveTo>
                  <a:lnTo>
                    <a:pt x="11936" y="8844"/>
                  </a:lnTo>
                  <a:lnTo>
                    <a:pt x="10467" y="9238"/>
                  </a:lnTo>
                  <a:lnTo>
                    <a:pt x="10388" y="9257"/>
                  </a:lnTo>
                  <a:lnTo>
                    <a:pt x="10309" y="9272"/>
                  </a:lnTo>
                  <a:lnTo>
                    <a:pt x="10243" y="9280"/>
                  </a:lnTo>
                  <a:lnTo>
                    <a:pt x="10653" y="7751"/>
                  </a:lnTo>
                  <a:lnTo>
                    <a:pt x="10670" y="7672"/>
                  </a:lnTo>
                  <a:lnTo>
                    <a:pt x="10678" y="7592"/>
                  </a:lnTo>
                  <a:lnTo>
                    <a:pt x="10678" y="7513"/>
                  </a:lnTo>
                  <a:lnTo>
                    <a:pt x="10670" y="7434"/>
                  </a:lnTo>
                  <a:lnTo>
                    <a:pt x="10653" y="7357"/>
                  </a:lnTo>
                  <a:lnTo>
                    <a:pt x="9238" y="7736"/>
                  </a:lnTo>
                  <a:lnTo>
                    <a:pt x="9256" y="7812"/>
                  </a:lnTo>
                  <a:lnTo>
                    <a:pt x="9271" y="7890"/>
                  </a:lnTo>
                  <a:lnTo>
                    <a:pt x="9281" y="7968"/>
                  </a:lnTo>
                  <a:lnTo>
                    <a:pt x="9287" y="8047"/>
                  </a:lnTo>
                  <a:lnTo>
                    <a:pt x="9290" y="8126"/>
                  </a:lnTo>
                  <a:lnTo>
                    <a:pt x="9288" y="8205"/>
                  </a:lnTo>
                  <a:lnTo>
                    <a:pt x="9282" y="8285"/>
                  </a:lnTo>
                  <a:lnTo>
                    <a:pt x="9271" y="8364"/>
                  </a:lnTo>
                  <a:lnTo>
                    <a:pt x="9257" y="8443"/>
                  </a:lnTo>
                  <a:lnTo>
                    <a:pt x="9238" y="8522"/>
                  </a:lnTo>
                  <a:lnTo>
                    <a:pt x="9122" y="8955"/>
                  </a:lnTo>
                  <a:lnTo>
                    <a:pt x="9120" y="8953"/>
                  </a:lnTo>
                  <a:lnTo>
                    <a:pt x="9059" y="8901"/>
                  </a:lnTo>
                  <a:lnTo>
                    <a:pt x="9000" y="8845"/>
                  </a:lnTo>
                  <a:lnTo>
                    <a:pt x="8110" y="7955"/>
                  </a:lnTo>
                  <a:lnTo>
                    <a:pt x="7219" y="7065"/>
                  </a:lnTo>
                  <a:lnTo>
                    <a:pt x="7164" y="7006"/>
                  </a:lnTo>
                  <a:lnTo>
                    <a:pt x="7111" y="6944"/>
                  </a:lnTo>
                  <a:lnTo>
                    <a:pt x="7063" y="6881"/>
                  </a:lnTo>
                  <a:lnTo>
                    <a:pt x="7018" y="6815"/>
                  </a:lnTo>
                  <a:lnTo>
                    <a:pt x="6976" y="6747"/>
                  </a:lnTo>
                  <a:lnTo>
                    <a:pt x="6939" y="6678"/>
                  </a:lnTo>
                  <a:lnTo>
                    <a:pt x="6905" y="6606"/>
                  </a:lnTo>
                  <a:lnTo>
                    <a:pt x="6875" y="6534"/>
                  </a:lnTo>
                  <a:lnTo>
                    <a:pt x="6849" y="6459"/>
                  </a:lnTo>
                  <a:lnTo>
                    <a:pt x="6826" y="6384"/>
                  </a:lnTo>
                  <a:lnTo>
                    <a:pt x="6808" y="6307"/>
                  </a:lnTo>
                  <a:lnTo>
                    <a:pt x="6794" y="6230"/>
                  </a:lnTo>
                  <a:lnTo>
                    <a:pt x="6783" y="6152"/>
                  </a:lnTo>
                  <a:lnTo>
                    <a:pt x="6777" y="6073"/>
                  </a:lnTo>
                  <a:lnTo>
                    <a:pt x="6775" y="5994"/>
                  </a:lnTo>
                  <a:lnTo>
                    <a:pt x="6777" y="5915"/>
                  </a:lnTo>
                  <a:lnTo>
                    <a:pt x="6783" y="5835"/>
                  </a:lnTo>
                  <a:lnTo>
                    <a:pt x="6793" y="5756"/>
                  </a:lnTo>
                  <a:lnTo>
                    <a:pt x="6808" y="5676"/>
                  </a:lnTo>
                  <a:lnTo>
                    <a:pt x="6826" y="5597"/>
                  </a:lnTo>
                  <a:lnTo>
                    <a:pt x="6942" y="5165"/>
                  </a:lnTo>
                  <a:lnTo>
                    <a:pt x="6944" y="5167"/>
                  </a:lnTo>
                  <a:lnTo>
                    <a:pt x="7006" y="5219"/>
                  </a:lnTo>
                  <a:lnTo>
                    <a:pt x="7065" y="5275"/>
                  </a:lnTo>
                  <a:lnTo>
                    <a:pt x="7955" y="6165"/>
                  </a:lnTo>
                  <a:lnTo>
                    <a:pt x="8845" y="7055"/>
                  </a:lnTo>
                  <a:lnTo>
                    <a:pt x="8901" y="7114"/>
                  </a:lnTo>
                  <a:lnTo>
                    <a:pt x="8953" y="7175"/>
                  </a:lnTo>
                  <a:lnTo>
                    <a:pt x="9002" y="7239"/>
                  </a:lnTo>
                  <a:lnTo>
                    <a:pt x="9047" y="7305"/>
                  </a:lnTo>
                  <a:lnTo>
                    <a:pt x="9088" y="7372"/>
                  </a:lnTo>
                  <a:lnTo>
                    <a:pt x="9125" y="7442"/>
                  </a:lnTo>
                  <a:lnTo>
                    <a:pt x="9159" y="7513"/>
                  </a:lnTo>
                  <a:lnTo>
                    <a:pt x="9189" y="7586"/>
                  </a:lnTo>
                  <a:lnTo>
                    <a:pt x="9215" y="7660"/>
                  </a:lnTo>
                  <a:lnTo>
                    <a:pt x="9238" y="7736"/>
                  </a:lnTo>
                  <a:lnTo>
                    <a:pt x="10653" y="7357"/>
                  </a:lnTo>
                  <a:lnTo>
                    <a:pt x="10629" y="7281"/>
                  </a:lnTo>
                  <a:lnTo>
                    <a:pt x="10597" y="7209"/>
                  </a:lnTo>
                  <a:lnTo>
                    <a:pt x="10557" y="7140"/>
                  </a:lnTo>
                  <a:lnTo>
                    <a:pt x="10510" y="7075"/>
                  </a:lnTo>
                  <a:lnTo>
                    <a:pt x="10456" y="7015"/>
                  </a:lnTo>
                  <a:lnTo>
                    <a:pt x="8780" y="5339"/>
                  </a:lnTo>
                  <a:lnTo>
                    <a:pt x="7294" y="3853"/>
                  </a:lnTo>
                  <a:lnTo>
                    <a:pt x="7478" y="3166"/>
                  </a:lnTo>
                  <a:lnTo>
                    <a:pt x="7501" y="3088"/>
                  </a:lnTo>
                  <a:lnTo>
                    <a:pt x="7528" y="3012"/>
                  </a:lnTo>
                  <a:lnTo>
                    <a:pt x="7559" y="2938"/>
                  </a:lnTo>
                  <a:lnTo>
                    <a:pt x="7593" y="2866"/>
                  </a:lnTo>
                  <a:lnTo>
                    <a:pt x="7631" y="2797"/>
                  </a:lnTo>
                  <a:lnTo>
                    <a:pt x="7673" y="2729"/>
                  </a:lnTo>
                  <a:lnTo>
                    <a:pt x="7718" y="2664"/>
                  </a:lnTo>
                  <a:lnTo>
                    <a:pt x="7766" y="2602"/>
                  </a:lnTo>
                  <a:lnTo>
                    <a:pt x="7817" y="2542"/>
                  </a:lnTo>
                  <a:lnTo>
                    <a:pt x="7871" y="2485"/>
                  </a:lnTo>
                  <a:lnTo>
                    <a:pt x="7928" y="2431"/>
                  </a:lnTo>
                  <a:lnTo>
                    <a:pt x="7988" y="2380"/>
                  </a:lnTo>
                  <a:lnTo>
                    <a:pt x="8050" y="2332"/>
                  </a:lnTo>
                  <a:lnTo>
                    <a:pt x="8115" y="2287"/>
                  </a:lnTo>
                  <a:lnTo>
                    <a:pt x="8183" y="2245"/>
                  </a:lnTo>
                  <a:lnTo>
                    <a:pt x="8252" y="2207"/>
                  </a:lnTo>
                  <a:lnTo>
                    <a:pt x="8324" y="2173"/>
                  </a:lnTo>
                  <a:lnTo>
                    <a:pt x="8398" y="2142"/>
                  </a:lnTo>
                  <a:lnTo>
                    <a:pt x="8474" y="2115"/>
                  </a:lnTo>
                  <a:lnTo>
                    <a:pt x="8552" y="2092"/>
                  </a:lnTo>
                  <a:lnTo>
                    <a:pt x="9514" y="1834"/>
                  </a:lnTo>
                  <a:lnTo>
                    <a:pt x="8561" y="881"/>
                  </a:lnTo>
                  <a:lnTo>
                    <a:pt x="7177" y="1252"/>
                  </a:lnTo>
                  <a:lnTo>
                    <a:pt x="7100" y="1277"/>
                  </a:lnTo>
                  <a:lnTo>
                    <a:pt x="7027" y="1309"/>
                  </a:lnTo>
                  <a:lnTo>
                    <a:pt x="6958" y="1349"/>
                  </a:lnTo>
                  <a:lnTo>
                    <a:pt x="6894" y="1396"/>
                  </a:lnTo>
                  <a:lnTo>
                    <a:pt x="6835" y="1449"/>
                  </a:lnTo>
                  <a:lnTo>
                    <a:pt x="6782" y="1508"/>
                  </a:lnTo>
                  <a:lnTo>
                    <a:pt x="6736" y="1572"/>
                  </a:lnTo>
                  <a:lnTo>
                    <a:pt x="6696" y="1640"/>
                  </a:lnTo>
                  <a:lnTo>
                    <a:pt x="6663" y="1714"/>
                  </a:lnTo>
                  <a:lnTo>
                    <a:pt x="6638" y="1791"/>
                  </a:lnTo>
                  <a:lnTo>
                    <a:pt x="6267" y="3175"/>
                  </a:lnTo>
                  <a:lnTo>
                    <a:pt x="6175" y="3518"/>
                  </a:lnTo>
                  <a:lnTo>
                    <a:pt x="3175" y="4322"/>
                  </a:lnTo>
                  <a:lnTo>
                    <a:pt x="1791" y="4693"/>
                  </a:lnTo>
                  <a:lnTo>
                    <a:pt x="1714" y="4718"/>
                  </a:lnTo>
                  <a:lnTo>
                    <a:pt x="1640" y="4751"/>
                  </a:lnTo>
                  <a:lnTo>
                    <a:pt x="1571" y="4791"/>
                  </a:lnTo>
                  <a:lnTo>
                    <a:pt x="1507" y="4837"/>
                  </a:lnTo>
                  <a:lnTo>
                    <a:pt x="1449" y="4890"/>
                  </a:lnTo>
                  <a:lnTo>
                    <a:pt x="1396" y="4949"/>
                  </a:lnTo>
                  <a:lnTo>
                    <a:pt x="1349" y="5013"/>
                  </a:lnTo>
                  <a:lnTo>
                    <a:pt x="1309" y="5082"/>
                  </a:lnTo>
                  <a:lnTo>
                    <a:pt x="1277" y="5155"/>
                  </a:lnTo>
                  <a:lnTo>
                    <a:pt x="1251" y="5232"/>
                  </a:lnTo>
                  <a:lnTo>
                    <a:pt x="881" y="6616"/>
                  </a:lnTo>
                  <a:lnTo>
                    <a:pt x="25" y="9810"/>
                  </a:lnTo>
                  <a:lnTo>
                    <a:pt x="8" y="9889"/>
                  </a:lnTo>
                  <a:lnTo>
                    <a:pt x="0" y="9969"/>
                  </a:lnTo>
                  <a:lnTo>
                    <a:pt x="0" y="10048"/>
                  </a:lnTo>
                  <a:lnTo>
                    <a:pt x="8" y="10127"/>
                  </a:lnTo>
                  <a:lnTo>
                    <a:pt x="25" y="10204"/>
                  </a:lnTo>
                  <a:lnTo>
                    <a:pt x="1141" y="9905"/>
                  </a:lnTo>
                  <a:lnTo>
                    <a:pt x="25" y="10204"/>
                  </a:lnTo>
                  <a:lnTo>
                    <a:pt x="49" y="10280"/>
                  </a:lnTo>
                  <a:lnTo>
                    <a:pt x="81" y="10352"/>
                  </a:lnTo>
                  <a:lnTo>
                    <a:pt x="121" y="10421"/>
                  </a:lnTo>
                  <a:lnTo>
                    <a:pt x="168" y="10486"/>
                  </a:lnTo>
                  <a:lnTo>
                    <a:pt x="222" y="10546"/>
                  </a:lnTo>
                  <a:lnTo>
                    <a:pt x="1898" y="12222"/>
                  </a:lnTo>
                  <a:lnTo>
                    <a:pt x="2723" y="11396"/>
                  </a:lnTo>
                  <a:lnTo>
                    <a:pt x="1833" y="10506"/>
                  </a:lnTo>
                  <a:lnTo>
                    <a:pt x="1777" y="10447"/>
                  </a:lnTo>
                  <a:lnTo>
                    <a:pt x="1725" y="10386"/>
                  </a:lnTo>
                  <a:lnTo>
                    <a:pt x="1676" y="10322"/>
                  </a:lnTo>
                  <a:lnTo>
                    <a:pt x="1631" y="10256"/>
                  </a:lnTo>
                  <a:lnTo>
                    <a:pt x="1590" y="10189"/>
                  </a:lnTo>
                  <a:lnTo>
                    <a:pt x="1553" y="10119"/>
                  </a:lnTo>
                  <a:lnTo>
                    <a:pt x="1519" y="10048"/>
                  </a:lnTo>
                  <a:lnTo>
                    <a:pt x="1489" y="9975"/>
                  </a:lnTo>
                  <a:lnTo>
                    <a:pt x="1462" y="9901"/>
                  </a:lnTo>
                  <a:lnTo>
                    <a:pt x="1440" y="9825"/>
                  </a:lnTo>
                  <a:lnTo>
                    <a:pt x="1422" y="9749"/>
                  </a:lnTo>
                  <a:lnTo>
                    <a:pt x="1407" y="9671"/>
                  </a:lnTo>
                  <a:lnTo>
                    <a:pt x="1397" y="9593"/>
                  </a:lnTo>
                  <a:lnTo>
                    <a:pt x="1391" y="9514"/>
                  </a:lnTo>
                  <a:lnTo>
                    <a:pt x="1388" y="9435"/>
                  </a:lnTo>
                  <a:lnTo>
                    <a:pt x="1390" y="9356"/>
                  </a:lnTo>
                  <a:lnTo>
                    <a:pt x="1396" y="9276"/>
                  </a:lnTo>
                  <a:lnTo>
                    <a:pt x="1407" y="9197"/>
                  </a:lnTo>
                  <a:lnTo>
                    <a:pt x="1421" y="9118"/>
                  </a:lnTo>
                  <a:lnTo>
                    <a:pt x="1440" y="9039"/>
                  </a:lnTo>
                  <a:lnTo>
                    <a:pt x="1834" y="7570"/>
                  </a:lnTo>
                  <a:lnTo>
                    <a:pt x="2092" y="6607"/>
                  </a:lnTo>
                  <a:lnTo>
                    <a:pt x="2115" y="6529"/>
                  </a:lnTo>
                  <a:lnTo>
                    <a:pt x="2142" y="6454"/>
                  </a:lnTo>
                  <a:lnTo>
                    <a:pt x="2173" y="6380"/>
                  </a:lnTo>
                  <a:lnTo>
                    <a:pt x="2207" y="6308"/>
                  </a:lnTo>
                  <a:lnTo>
                    <a:pt x="2245" y="6238"/>
                  </a:lnTo>
                  <a:lnTo>
                    <a:pt x="2287" y="6171"/>
                  </a:lnTo>
                  <a:lnTo>
                    <a:pt x="2331" y="6106"/>
                  </a:lnTo>
                  <a:lnTo>
                    <a:pt x="2379" y="6043"/>
                  </a:lnTo>
                  <a:lnTo>
                    <a:pt x="2431" y="5983"/>
                  </a:lnTo>
                  <a:lnTo>
                    <a:pt x="2485" y="5926"/>
                  </a:lnTo>
                  <a:lnTo>
                    <a:pt x="2542" y="5872"/>
                  </a:lnTo>
                  <a:lnTo>
                    <a:pt x="2602" y="5821"/>
                  </a:lnTo>
                  <a:lnTo>
                    <a:pt x="2664" y="5773"/>
                  </a:lnTo>
                  <a:lnTo>
                    <a:pt x="2729" y="5728"/>
                  </a:lnTo>
                  <a:lnTo>
                    <a:pt x="2796" y="5687"/>
                  </a:lnTo>
                  <a:lnTo>
                    <a:pt x="2866" y="5649"/>
                  </a:lnTo>
                  <a:lnTo>
                    <a:pt x="2938" y="5614"/>
                  </a:lnTo>
                  <a:lnTo>
                    <a:pt x="3012" y="5583"/>
                  </a:lnTo>
                  <a:lnTo>
                    <a:pt x="3088" y="5556"/>
                  </a:lnTo>
                  <a:lnTo>
                    <a:pt x="3166" y="5533"/>
                  </a:lnTo>
                  <a:lnTo>
                    <a:pt x="4128" y="5275"/>
                  </a:lnTo>
                  <a:lnTo>
                    <a:pt x="5597" y="4881"/>
                  </a:lnTo>
                  <a:lnTo>
                    <a:pt x="5676" y="4863"/>
                  </a:lnTo>
                  <a:lnTo>
                    <a:pt x="5755" y="4848"/>
                  </a:lnTo>
                  <a:lnTo>
                    <a:pt x="5821" y="4840"/>
                  </a:lnTo>
                  <a:lnTo>
                    <a:pt x="5411" y="6368"/>
                  </a:lnTo>
                  <a:lnTo>
                    <a:pt x="5394" y="6448"/>
                  </a:lnTo>
                  <a:lnTo>
                    <a:pt x="5386" y="6527"/>
                  </a:lnTo>
                  <a:lnTo>
                    <a:pt x="5386" y="6607"/>
                  </a:lnTo>
                  <a:lnTo>
                    <a:pt x="5395" y="6686"/>
                  </a:lnTo>
                  <a:lnTo>
                    <a:pt x="5411" y="6763"/>
                  </a:lnTo>
                  <a:lnTo>
                    <a:pt x="5436" y="6838"/>
                  </a:lnTo>
                  <a:lnTo>
                    <a:pt x="5468" y="6911"/>
                  </a:lnTo>
                  <a:lnTo>
                    <a:pt x="5507" y="6980"/>
                  </a:lnTo>
                  <a:lnTo>
                    <a:pt x="5554" y="7045"/>
                  </a:lnTo>
                  <a:lnTo>
                    <a:pt x="5609" y="7105"/>
                  </a:lnTo>
                  <a:lnTo>
                    <a:pt x="7284" y="8780"/>
                  </a:lnTo>
                  <a:lnTo>
                    <a:pt x="8770" y="10267"/>
                  </a:lnTo>
                  <a:lnTo>
                    <a:pt x="8586" y="10954"/>
                  </a:lnTo>
                  <a:lnTo>
                    <a:pt x="8563" y="11032"/>
                  </a:lnTo>
                  <a:lnTo>
                    <a:pt x="8536" y="11107"/>
                  </a:lnTo>
                  <a:lnTo>
                    <a:pt x="8506" y="11181"/>
                  </a:lnTo>
                  <a:lnTo>
                    <a:pt x="8471" y="11253"/>
                  </a:lnTo>
                  <a:lnTo>
                    <a:pt x="8433" y="11323"/>
                  </a:lnTo>
                  <a:lnTo>
                    <a:pt x="8391" y="11390"/>
                  </a:lnTo>
                  <a:lnTo>
                    <a:pt x="8347" y="11455"/>
                  </a:lnTo>
                  <a:lnTo>
                    <a:pt x="8299" y="11518"/>
                  </a:lnTo>
                  <a:lnTo>
                    <a:pt x="8247" y="11578"/>
                  </a:lnTo>
                  <a:lnTo>
                    <a:pt x="8193" y="11635"/>
                  </a:lnTo>
                  <a:lnTo>
                    <a:pt x="8136" y="11689"/>
                  </a:lnTo>
                  <a:lnTo>
                    <a:pt x="8076" y="11740"/>
                  </a:lnTo>
                  <a:lnTo>
                    <a:pt x="8014" y="11788"/>
                  </a:lnTo>
                  <a:lnTo>
                    <a:pt x="7949" y="11833"/>
                  </a:lnTo>
                  <a:lnTo>
                    <a:pt x="7882" y="11874"/>
                  </a:lnTo>
                  <a:lnTo>
                    <a:pt x="7812" y="11912"/>
                  </a:lnTo>
                  <a:lnTo>
                    <a:pt x="7740" y="11947"/>
                  </a:lnTo>
                  <a:lnTo>
                    <a:pt x="7666" y="11978"/>
                  </a:lnTo>
                  <a:lnTo>
                    <a:pt x="7590" y="12005"/>
                  </a:lnTo>
                  <a:lnTo>
                    <a:pt x="7512" y="12028"/>
                  </a:lnTo>
                  <a:lnTo>
                    <a:pt x="6550" y="12286"/>
                  </a:lnTo>
                  <a:lnTo>
                    <a:pt x="7503" y="13239"/>
                  </a:lnTo>
                  <a:lnTo>
                    <a:pt x="8887" y="12868"/>
                  </a:lnTo>
                  <a:lnTo>
                    <a:pt x="8964" y="12843"/>
                  </a:lnTo>
                  <a:lnTo>
                    <a:pt x="9038" y="12810"/>
                  </a:lnTo>
                  <a:lnTo>
                    <a:pt x="9107" y="12770"/>
                  </a:lnTo>
                  <a:lnTo>
                    <a:pt x="9171" y="12724"/>
                  </a:lnTo>
                  <a:lnTo>
                    <a:pt x="9229" y="12671"/>
                  </a:lnTo>
                  <a:lnTo>
                    <a:pt x="9282" y="12612"/>
                  </a:lnTo>
                  <a:lnTo>
                    <a:pt x="9329" y="12548"/>
                  </a:lnTo>
                  <a:lnTo>
                    <a:pt x="9369" y="12479"/>
                  </a:lnTo>
                  <a:lnTo>
                    <a:pt x="9401" y="12406"/>
                  </a:lnTo>
                  <a:lnTo>
                    <a:pt x="9427" y="12329"/>
                  </a:lnTo>
                  <a:lnTo>
                    <a:pt x="9797" y="10945"/>
                  </a:lnTo>
                  <a:lnTo>
                    <a:pt x="9889" y="10601"/>
                  </a:lnTo>
                  <a:lnTo>
                    <a:pt x="12426" y="9922"/>
                  </a:lnTo>
                  <a:lnTo>
                    <a:pt x="12426" y="9334"/>
                  </a:lnTo>
                  <a:lnTo>
                    <a:pt x="12382" y="9290"/>
                  </a:lnTo>
                  <a:lnTo>
                    <a:pt x="12426" y="9334"/>
                  </a:lnTo>
                  <a:lnTo>
                    <a:pt x="12426" y="8713"/>
                  </a:lnTo>
                  <a:close/>
                  <a:moveTo>
                    <a:pt x="12426" y="164"/>
                  </a:moveTo>
                  <a:lnTo>
                    <a:pt x="12366" y="121"/>
                  </a:lnTo>
                  <a:lnTo>
                    <a:pt x="12297" y="82"/>
                  </a:lnTo>
                  <a:lnTo>
                    <a:pt x="12224" y="49"/>
                  </a:lnTo>
                  <a:lnTo>
                    <a:pt x="12149" y="25"/>
                  </a:lnTo>
                  <a:lnTo>
                    <a:pt x="12072" y="9"/>
                  </a:lnTo>
                  <a:lnTo>
                    <a:pt x="11993" y="0"/>
                  </a:lnTo>
                  <a:lnTo>
                    <a:pt x="11914" y="0"/>
                  </a:lnTo>
                  <a:lnTo>
                    <a:pt x="11834" y="8"/>
                  </a:lnTo>
                  <a:lnTo>
                    <a:pt x="11754" y="25"/>
                  </a:lnTo>
                  <a:lnTo>
                    <a:pt x="8561" y="881"/>
                  </a:lnTo>
                  <a:lnTo>
                    <a:pt x="9514" y="1834"/>
                  </a:lnTo>
                  <a:lnTo>
                    <a:pt x="10984" y="1440"/>
                  </a:lnTo>
                  <a:lnTo>
                    <a:pt x="11062" y="1421"/>
                  </a:lnTo>
                  <a:lnTo>
                    <a:pt x="11142" y="1407"/>
                  </a:lnTo>
                  <a:lnTo>
                    <a:pt x="11221" y="1396"/>
                  </a:lnTo>
                  <a:lnTo>
                    <a:pt x="11301" y="1390"/>
                  </a:lnTo>
                  <a:lnTo>
                    <a:pt x="11380" y="1388"/>
                  </a:lnTo>
                  <a:lnTo>
                    <a:pt x="11459" y="1391"/>
                  </a:lnTo>
                  <a:lnTo>
                    <a:pt x="11538" y="1397"/>
                  </a:lnTo>
                  <a:lnTo>
                    <a:pt x="11616" y="1407"/>
                  </a:lnTo>
                  <a:lnTo>
                    <a:pt x="11694" y="1422"/>
                  </a:lnTo>
                  <a:lnTo>
                    <a:pt x="11770" y="1440"/>
                  </a:lnTo>
                  <a:lnTo>
                    <a:pt x="11845" y="1463"/>
                  </a:lnTo>
                  <a:lnTo>
                    <a:pt x="11920" y="1489"/>
                  </a:lnTo>
                  <a:lnTo>
                    <a:pt x="11993" y="1519"/>
                  </a:lnTo>
                  <a:lnTo>
                    <a:pt x="12064" y="1553"/>
                  </a:lnTo>
                  <a:lnTo>
                    <a:pt x="12134" y="1590"/>
                  </a:lnTo>
                  <a:lnTo>
                    <a:pt x="12201" y="1632"/>
                  </a:lnTo>
                  <a:lnTo>
                    <a:pt x="12267" y="1677"/>
                  </a:lnTo>
                  <a:lnTo>
                    <a:pt x="12331" y="1725"/>
                  </a:lnTo>
                  <a:lnTo>
                    <a:pt x="12392" y="1778"/>
                  </a:lnTo>
                  <a:lnTo>
                    <a:pt x="12426" y="1809"/>
                  </a:lnTo>
                  <a:lnTo>
                    <a:pt x="12426" y="164"/>
                  </a:lnTo>
                  <a:close/>
                </a:path>
              </a:pathLst>
            </a:custGeom>
            <a:solidFill>
              <a:srgbClr val="337B86">
                <a:alpha val="3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>
                <a:pattFill prst="pct5">
                  <a:fgClr>
                    <a:schemeClr val="tx1"/>
                  </a:fgClr>
                  <a:bgClr>
                    <a:schemeClr val="bg1"/>
                  </a:bgClr>
                </a:pattFill>
              </a:endParaRPr>
            </a:p>
          </p:txBody>
        </p:sp>
        <p:sp>
          <p:nvSpPr>
            <p:cNvPr id="52" name="AutoShape 79">
              <a:extLst>
                <a:ext uri="{FF2B5EF4-FFF2-40B4-BE49-F238E27FC236}">
                  <a16:creationId xmlns:a16="http://schemas.microsoft.com/office/drawing/2014/main" id="{73AEEBFE-D63A-0644-5911-8F950C24B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2" y="22671"/>
              <a:ext cx="7393" cy="8788"/>
            </a:xfrm>
            <a:custGeom>
              <a:avLst/>
              <a:gdLst>
                <a:gd name="T0" fmla="+- 0 9144 6063"/>
                <a:gd name="T1" fmla="*/ T0 w 7393"/>
                <a:gd name="T2" fmla="+- 0 30580 22672"/>
                <a:gd name="T3" fmla="*/ 30580 h 8788"/>
                <a:gd name="T4" fmla="+- 0 8816 6063"/>
                <a:gd name="T5" fmla="*/ T4 w 7393"/>
                <a:gd name="T6" fmla="+- 0 30580 22672"/>
                <a:gd name="T7" fmla="*/ 30580 h 8788"/>
                <a:gd name="T8" fmla="+- 0 8510 6063"/>
                <a:gd name="T9" fmla="*/ T8 w 7393"/>
                <a:gd name="T10" fmla="+- 0 30468 22672"/>
                <a:gd name="T11" fmla="*/ 30468 h 8788"/>
                <a:gd name="T12" fmla="+- 0 7759 6063"/>
                <a:gd name="T13" fmla="*/ T12 w 7393"/>
                <a:gd name="T14" fmla="+- 0 29763 22672"/>
                <a:gd name="T15" fmla="*/ 29763 h 8788"/>
                <a:gd name="T16" fmla="+- 0 7053 6063"/>
                <a:gd name="T17" fmla="*/ T16 w 7393"/>
                <a:gd name="T18" fmla="+- 0 29011 22672"/>
                <a:gd name="T19" fmla="*/ 29011 h 8788"/>
                <a:gd name="T20" fmla="+- 0 6079 6063"/>
                <a:gd name="T21" fmla="*/ T20 w 7393"/>
                <a:gd name="T22" fmla="+- 0 29021 22672"/>
                <a:gd name="T23" fmla="*/ 29021 h 8788"/>
                <a:gd name="T24" fmla="+- 0 6202 6063"/>
                <a:gd name="T25" fmla="*/ T24 w 7393"/>
                <a:gd name="T26" fmla="+- 0 29234 22672"/>
                <a:gd name="T27" fmla="*/ 29234 h 8788"/>
                <a:gd name="T28" fmla="+- 0 8387 6063"/>
                <a:gd name="T29" fmla="*/ T28 w 7393"/>
                <a:gd name="T30" fmla="+- 0 31396 22672"/>
                <a:gd name="T31" fmla="*/ 31396 h 8788"/>
                <a:gd name="T32" fmla="+- 0 8623 6063"/>
                <a:gd name="T33" fmla="*/ T32 w 7393"/>
                <a:gd name="T34" fmla="+- 0 31459 22672"/>
                <a:gd name="T35" fmla="*/ 31459 h 8788"/>
                <a:gd name="T36" fmla="+- 0 12695 6063"/>
                <a:gd name="T37" fmla="*/ T36 w 7393"/>
                <a:gd name="T38" fmla="+- 0 27248 22672"/>
                <a:gd name="T39" fmla="*/ 27248 h 8788"/>
                <a:gd name="T40" fmla="+- 0 12572 6063"/>
                <a:gd name="T41" fmla="*/ T40 w 7393"/>
                <a:gd name="T42" fmla="+- 0 27036 22672"/>
                <a:gd name="T43" fmla="*/ 27036 h 8788"/>
                <a:gd name="T44" fmla="+- 0 10744 6063"/>
                <a:gd name="T45" fmla="*/ T44 w 7393"/>
                <a:gd name="T46" fmla="+- 0 24560 22672"/>
                <a:gd name="T47" fmla="*/ 24560 h 8788"/>
                <a:gd name="T48" fmla="+- 0 10908 6063"/>
                <a:gd name="T49" fmla="*/ T48 w 7393"/>
                <a:gd name="T50" fmla="+- 0 24276 22672"/>
                <a:gd name="T51" fmla="*/ 24276 h 8788"/>
                <a:gd name="T52" fmla="+- 0 11157 6063"/>
                <a:gd name="T53" fmla="*/ T52 w 7393"/>
                <a:gd name="T54" fmla="+- 0 24067 22672"/>
                <a:gd name="T55" fmla="*/ 24067 h 8788"/>
                <a:gd name="T56" fmla="+- 0 11986 6063"/>
                <a:gd name="T57" fmla="*/ T56 w 7393"/>
                <a:gd name="T58" fmla="+- 0 23811 22672"/>
                <a:gd name="T59" fmla="*/ 23811 h 8788"/>
                <a:gd name="T60" fmla="+- 0 10416 6063"/>
                <a:gd name="T61" fmla="*/ T60 w 7393"/>
                <a:gd name="T62" fmla="+- 0 23496 22672"/>
                <a:gd name="T63" fmla="*/ 23496 h 8788"/>
                <a:gd name="T64" fmla="+- 0 10243 6063"/>
                <a:gd name="T65" fmla="*/ T64 w 7393"/>
                <a:gd name="T66" fmla="+- 0 23668 22672"/>
                <a:gd name="T67" fmla="*/ 23668 h 8788"/>
                <a:gd name="T68" fmla="+- 0 9907 6063"/>
                <a:gd name="T69" fmla="*/ T68 w 7393"/>
                <a:gd name="T70" fmla="+- 0 24859 22672"/>
                <a:gd name="T71" fmla="*/ 24859 h 8788"/>
                <a:gd name="T72" fmla="+- 0 7119 6063"/>
                <a:gd name="T73" fmla="*/ T72 w 7393"/>
                <a:gd name="T74" fmla="+- 0 25611 22672"/>
                <a:gd name="T75" fmla="*/ 25611 h 8788"/>
                <a:gd name="T76" fmla="+- 0 6925 6063"/>
                <a:gd name="T77" fmla="*/ T76 w 7393"/>
                <a:gd name="T78" fmla="+- 0 25759 22672"/>
                <a:gd name="T79" fmla="*/ 25759 h 8788"/>
                <a:gd name="T80" fmla="+- 0 6612 6063"/>
                <a:gd name="T81" fmla="*/ T80 w 7393"/>
                <a:gd name="T82" fmla="+- 0 26788 22672"/>
                <a:gd name="T83" fmla="*/ 26788 h 8788"/>
                <a:gd name="T84" fmla="+- 0 6067 6063"/>
                <a:gd name="T85" fmla="*/ T84 w 7393"/>
                <a:gd name="T86" fmla="+- 0 28961 22672"/>
                <a:gd name="T87" fmla="*/ 28961 h 8788"/>
                <a:gd name="T88" fmla="+- 0 6932 6063"/>
                <a:gd name="T89" fmla="*/ T88 w 7393"/>
                <a:gd name="T90" fmla="+- 0 28624 22672"/>
                <a:gd name="T91" fmla="*/ 28624 h 8788"/>
                <a:gd name="T92" fmla="+- 0 6960 6063"/>
                <a:gd name="T93" fmla="*/ T92 w 7393"/>
                <a:gd name="T94" fmla="+- 0 28296 22672"/>
                <a:gd name="T95" fmla="*/ 28296 h 8788"/>
                <a:gd name="T96" fmla="+- 0 7423 6063"/>
                <a:gd name="T97" fmla="*/ T96 w 7393"/>
                <a:gd name="T98" fmla="+- 0 26625 22672"/>
                <a:gd name="T99" fmla="*/ 26625 h 8788"/>
                <a:gd name="T100" fmla="+- 0 7610 6063"/>
                <a:gd name="T101" fmla="*/ T100 w 7393"/>
                <a:gd name="T102" fmla="+- 0 26358 22672"/>
                <a:gd name="T103" fmla="*/ 26358 h 8788"/>
                <a:gd name="T104" fmla="+- 0 7877 6063"/>
                <a:gd name="T105" fmla="*/ T104 w 7393"/>
                <a:gd name="T106" fmla="+- 0 26171 22672"/>
                <a:gd name="T107" fmla="*/ 26171 h 8788"/>
                <a:gd name="T108" fmla="+- 0 8633 6063"/>
                <a:gd name="T109" fmla="*/ T108 w 7393"/>
                <a:gd name="T110" fmla="+- 0 25953 22672"/>
                <a:gd name="T111" fmla="*/ 25953 h 8788"/>
                <a:gd name="T112" fmla="+- 0 9432 6063"/>
                <a:gd name="T113" fmla="*/ T112 w 7393"/>
                <a:gd name="T114" fmla="+- 0 26633 22672"/>
                <a:gd name="T115" fmla="*/ 26633 h 8788"/>
                <a:gd name="T116" fmla="+- 0 9432 6063"/>
                <a:gd name="T117" fmla="*/ T116 w 7393"/>
                <a:gd name="T118" fmla="+- 0 26879 22672"/>
                <a:gd name="T119" fmla="*/ 26879 h 8788"/>
                <a:gd name="T120" fmla="+- 0 10281 6063"/>
                <a:gd name="T121" fmla="*/ T120 w 7393"/>
                <a:gd name="T122" fmla="+- 0 26400 22672"/>
                <a:gd name="T123" fmla="*/ 26400 h 8788"/>
                <a:gd name="T124" fmla="+- 0 10385 6063"/>
                <a:gd name="T125" fmla="*/ T124 w 7393"/>
                <a:gd name="T126" fmla="+- 0 25885 22672"/>
                <a:gd name="T127" fmla="*/ 25885 h 8788"/>
                <a:gd name="T128" fmla="+- 0 11569 6063"/>
                <a:gd name="T129" fmla="*/ T128 w 7393"/>
                <a:gd name="T130" fmla="+- 0 27061 22672"/>
                <a:gd name="T131" fmla="*/ 27061 h 8788"/>
                <a:gd name="T132" fmla="+- 0 11758 6063"/>
                <a:gd name="T133" fmla="*/ T132 w 7393"/>
                <a:gd name="T134" fmla="+- 0 27331 22672"/>
                <a:gd name="T135" fmla="*/ 27331 h 8788"/>
                <a:gd name="T136" fmla="+- 0 13456 6063"/>
                <a:gd name="T137" fmla="*/ T136 w 7393"/>
                <a:gd name="T138" fmla="+- 0 28185 22672"/>
                <a:gd name="T139" fmla="*/ 28185 h 8788"/>
                <a:gd name="T140" fmla="+- 0 12695 6063"/>
                <a:gd name="T141" fmla="*/ T140 w 7393"/>
                <a:gd name="T142" fmla="+- 0 27494 22672"/>
                <a:gd name="T143" fmla="*/ 27494 h 8788"/>
                <a:gd name="T144" fmla="+- 0 12695 6063"/>
                <a:gd name="T145" fmla="*/ T144 w 7393"/>
                <a:gd name="T146" fmla="+- 0 27248 22672"/>
                <a:gd name="T147" fmla="*/ 27248 h 8788"/>
                <a:gd name="T148" fmla="+- 0 11846 6063"/>
                <a:gd name="T149" fmla="*/ T148 w 7393"/>
                <a:gd name="T150" fmla="+- 0 27727 22672"/>
                <a:gd name="T151" fmla="*/ 27727 h 8788"/>
                <a:gd name="T152" fmla="+- 0 11742 6063"/>
                <a:gd name="T153" fmla="*/ T152 w 7393"/>
                <a:gd name="T154" fmla="+- 0 28243 22672"/>
                <a:gd name="T155" fmla="*/ 28243 h 8788"/>
                <a:gd name="T156" fmla="+- 0 10558 6063"/>
                <a:gd name="T157" fmla="*/ T156 w 7393"/>
                <a:gd name="T158" fmla="+- 0 27067 22672"/>
                <a:gd name="T159" fmla="*/ 27067 h 8788"/>
                <a:gd name="T160" fmla="+- 0 10369 6063"/>
                <a:gd name="T161" fmla="*/ T160 w 7393"/>
                <a:gd name="T162" fmla="+- 0 26796 22672"/>
                <a:gd name="T163" fmla="*/ 26796 h 8788"/>
                <a:gd name="T164" fmla="+- 0 9452 6063"/>
                <a:gd name="T165" fmla="*/ T164 w 7393"/>
                <a:gd name="T166" fmla="+- 0 26937 22672"/>
                <a:gd name="T167" fmla="*/ 26937 h 8788"/>
                <a:gd name="T168" fmla="+- 0 10598 6063"/>
                <a:gd name="T169" fmla="*/ T168 w 7393"/>
                <a:gd name="T170" fmla="+- 0 28135 22672"/>
                <a:gd name="T171" fmla="*/ 28135 h 8788"/>
                <a:gd name="T172" fmla="+- 0 11351 6063"/>
                <a:gd name="T173" fmla="*/ T172 w 7393"/>
                <a:gd name="T174" fmla="+- 0 29644 22672"/>
                <a:gd name="T175" fmla="*/ 29644 h 8788"/>
                <a:gd name="T176" fmla="+- 0 11164 6063"/>
                <a:gd name="T177" fmla="*/ T176 w 7393"/>
                <a:gd name="T178" fmla="+- 0 29912 22672"/>
                <a:gd name="T179" fmla="*/ 29912 h 8788"/>
                <a:gd name="T180" fmla="+- 0 10897 6063"/>
                <a:gd name="T181" fmla="*/ T180 w 7393"/>
                <a:gd name="T182" fmla="+- 0 30099 22672"/>
                <a:gd name="T183" fmla="*/ 30099 h 8788"/>
                <a:gd name="T184" fmla="+- 0 10734 6063"/>
                <a:gd name="T185" fmla="*/ T184 w 7393"/>
                <a:gd name="T186" fmla="+- 0 30910 22672"/>
                <a:gd name="T187" fmla="*/ 30910 h 8788"/>
                <a:gd name="T188" fmla="+- 0 11763 6063"/>
                <a:gd name="T189" fmla="*/ T188 w 7393"/>
                <a:gd name="T190" fmla="+- 0 30597 22672"/>
                <a:gd name="T191" fmla="*/ 30597 h 8788"/>
                <a:gd name="T192" fmla="+- 0 11911 6063"/>
                <a:gd name="T193" fmla="*/ T192 w 7393"/>
                <a:gd name="T194" fmla="+- 0 30403 22672"/>
                <a:gd name="T195" fmla="*/ 30403 h 8788"/>
                <a:gd name="T196" fmla="+- 0 13456 6063"/>
                <a:gd name="T197" fmla="*/ T196 w 7393"/>
                <a:gd name="T198" fmla="+- 0 28937 22672"/>
                <a:gd name="T199" fmla="*/ 28937 h 8788"/>
                <a:gd name="T200" fmla="+- 0 13442 6063"/>
                <a:gd name="T201" fmla="*/ T200 w 7393"/>
                <a:gd name="T202" fmla="+- 0 22672 22672"/>
                <a:gd name="T203" fmla="*/ 22672 h 8788"/>
                <a:gd name="T204" fmla="+- 0 12901 6063"/>
                <a:gd name="T205" fmla="*/ T204 w 7393"/>
                <a:gd name="T206" fmla="+- 0 23565 22672"/>
                <a:gd name="T207" fmla="*/ 23565 h 8788"/>
                <a:gd name="T208" fmla="+- 0 13230 6063"/>
                <a:gd name="T209" fmla="*/ T208 w 7393"/>
                <a:gd name="T210" fmla="+- 0 23537 22672"/>
                <a:gd name="T211" fmla="*/ 23537 h 8788"/>
                <a:gd name="T212" fmla="+- 0 13456 6063"/>
                <a:gd name="T213" fmla="*/ T212 w 7393"/>
                <a:gd name="T214" fmla="+- 0 23586 22672"/>
                <a:gd name="T215" fmla="*/ 23586 h 87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</a:cxnLst>
              <a:rect l="0" t="0" r="r" b="b"/>
              <a:pathLst>
                <a:path w="7393" h="8788">
                  <a:moveTo>
                    <a:pt x="4671" y="8238"/>
                  </a:moveTo>
                  <a:lnTo>
                    <a:pt x="4078" y="7645"/>
                  </a:lnTo>
                  <a:lnTo>
                    <a:pt x="3163" y="7890"/>
                  </a:lnTo>
                  <a:lnTo>
                    <a:pt x="3081" y="7908"/>
                  </a:lnTo>
                  <a:lnTo>
                    <a:pt x="2999" y="7919"/>
                  </a:lnTo>
                  <a:lnTo>
                    <a:pt x="2916" y="7922"/>
                  </a:lnTo>
                  <a:lnTo>
                    <a:pt x="2834" y="7918"/>
                  </a:lnTo>
                  <a:lnTo>
                    <a:pt x="2753" y="7908"/>
                  </a:lnTo>
                  <a:lnTo>
                    <a:pt x="2674" y="7890"/>
                  </a:lnTo>
                  <a:lnTo>
                    <a:pt x="2596" y="7865"/>
                  </a:lnTo>
                  <a:lnTo>
                    <a:pt x="2520" y="7834"/>
                  </a:lnTo>
                  <a:lnTo>
                    <a:pt x="2447" y="7796"/>
                  </a:lnTo>
                  <a:lnTo>
                    <a:pt x="2378" y="7752"/>
                  </a:lnTo>
                  <a:lnTo>
                    <a:pt x="2312" y="7702"/>
                  </a:lnTo>
                  <a:lnTo>
                    <a:pt x="2250" y="7645"/>
                  </a:lnTo>
                  <a:lnTo>
                    <a:pt x="1696" y="7091"/>
                  </a:lnTo>
                  <a:lnTo>
                    <a:pt x="1142" y="6537"/>
                  </a:lnTo>
                  <a:lnTo>
                    <a:pt x="1085" y="6475"/>
                  </a:lnTo>
                  <a:lnTo>
                    <a:pt x="1035" y="6409"/>
                  </a:lnTo>
                  <a:lnTo>
                    <a:pt x="990" y="6339"/>
                  </a:lnTo>
                  <a:lnTo>
                    <a:pt x="953" y="6267"/>
                  </a:lnTo>
                  <a:lnTo>
                    <a:pt x="922" y="6191"/>
                  </a:lnTo>
                  <a:lnTo>
                    <a:pt x="897" y="6113"/>
                  </a:lnTo>
                  <a:lnTo>
                    <a:pt x="16" y="6349"/>
                  </a:lnTo>
                  <a:lnTo>
                    <a:pt x="36" y="6407"/>
                  </a:lnTo>
                  <a:lnTo>
                    <a:pt x="63" y="6463"/>
                  </a:lnTo>
                  <a:lnTo>
                    <a:pt x="97" y="6515"/>
                  </a:lnTo>
                  <a:lnTo>
                    <a:pt x="139" y="6562"/>
                  </a:lnTo>
                  <a:lnTo>
                    <a:pt x="1182" y="7605"/>
                  </a:lnTo>
                  <a:lnTo>
                    <a:pt x="2225" y="8648"/>
                  </a:lnTo>
                  <a:lnTo>
                    <a:pt x="2272" y="8689"/>
                  </a:lnTo>
                  <a:lnTo>
                    <a:pt x="2324" y="8724"/>
                  </a:lnTo>
                  <a:lnTo>
                    <a:pt x="2379" y="8751"/>
                  </a:lnTo>
                  <a:lnTo>
                    <a:pt x="2438" y="8771"/>
                  </a:lnTo>
                  <a:lnTo>
                    <a:pt x="2498" y="8783"/>
                  </a:lnTo>
                  <a:lnTo>
                    <a:pt x="2560" y="8787"/>
                  </a:lnTo>
                  <a:lnTo>
                    <a:pt x="2622" y="8783"/>
                  </a:lnTo>
                  <a:lnTo>
                    <a:pt x="2683" y="8771"/>
                  </a:lnTo>
                  <a:lnTo>
                    <a:pt x="4671" y="8238"/>
                  </a:lnTo>
                  <a:close/>
                  <a:moveTo>
                    <a:pt x="6632" y="4576"/>
                  </a:moveTo>
                  <a:lnTo>
                    <a:pt x="6612" y="4518"/>
                  </a:lnTo>
                  <a:lnTo>
                    <a:pt x="6585" y="4463"/>
                  </a:lnTo>
                  <a:lnTo>
                    <a:pt x="6551" y="4411"/>
                  </a:lnTo>
                  <a:lnTo>
                    <a:pt x="6509" y="4364"/>
                  </a:lnTo>
                  <a:lnTo>
                    <a:pt x="5466" y="3321"/>
                  </a:lnTo>
                  <a:lnTo>
                    <a:pt x="4541" y="2395"/>
                  </a:lnTo>
                  <a:lnTo>
                    <a:pt x="4656" y="1968"/>
                  </a:lnTo>
                  <a:lnTo>
                    <a:pt x="4681" y="1888"/>
                  </a:lnTo>
                  <a:lnTo>
                    <a:pt x="4713" y="1811"/>
                  </a:lnTo>
                  <a:lnTo>
                    <a:pt x="4751" y="1738"/>
                  </a:lnTo>
                  <a:lnTo>
                    <a:pt x="4795" y="1669"/>
                  </a:lnTo>
                  <a:lnTo>
                    <a:pt x="4845" y="1604"/>
                  </a:lnTo>
                  <a:lnTo>
                    <a:pt x="4900" y="1544"/>
                  </a:lnTo>
                  <a:lnTo>
                    <a:pt x="4960" y="1489"/>
                  </a:lnTo>
                  <a:lnTo>
                    <a:pt x="5025" y="1439"/>
                  </a:lnTo>
                  <a:lnTo>
                    <a:pt x="5094" y="1395"/>
                  </a:lnTo>
                  <a:lnTo>
                    <a:pt x="5167" y="1356"/>
                  </a:lnTo>
                  <a:lnTo>
                    <a:pt x="5244" y="1324"/>
                  </a:lnTo>
                  <a:lnTo>
                    <a:pt x="5324" y="1299"/>
                  </a:lnTo>
                  <a:lnTo>
                    <a:pt x="5923" y="1139"/>
                  </a:lnTo>
                  <a:lnTo>
                    <a:pt x="5330" y="545"/>
                  </a:lnTo>
                  <a:lnTo>
                    <a:pt x="4468" y="776"/>
                  </a:lnTo>
                  <a:lnTo>
                    <a:pt x="4409" y="796"/>
                  </a:lnTo>
                  <a:lnTo>
                    <a:pt x="4353" y="824"/>
                  </a:lnTo>
                  <a:lnTo>
                    <a:pt x="4302" y="858"/>
                  </a:lnTo>
                  <a:lnTo>
                    <a:pt x="4255" y="899"/>
                  </a:lnTo>
                  <a:lnTo>
                    <a:pt x="4215" y="945"/>
                  </a:lnTo>
                  <a:lnTo>
                    <a:pt x="4180" y="996"/>
                  </a:lnTo>
                  <a:lnTo>
                    <a:pt x="4153" y="1052"/>
                  </a:lnTo>
                  <a:lnTo>
                    <a:pt x="4133" y="1112"/>
                  </a:lnTo>
                  <a:lnTo>
                    <a:pt x="3902" y="1973"/>
                  </a:lnTo>
                  <a:lnTo>
                    <a:pt x="3844" y="2187"/>
                  </a:lnTo>
                  <a:lnTo>
                    <a:pt x="1977" y="2687"/>
                  </a:lnTo>
                  <a:lnTo>
                    <a:pt x="1115" y="2918"/>
                  </a:lnTo>
                  <a:lnTo>
                    <a:pt x="1056" y="2939"/>
                  </a:lnTo>
                  <a:lnTo>
                    <a:pt x="1000" y="2966"/>
                  </a:lnTo>
                  <a:lnTo>
                    <a:pt x="949" y="3001"/>
                  </a:lnTo>
                  <a:lnTo>
                    <a:pt x="902" y="3041"/>
                  </a:lnTo>
                  <a:lnTo>
                    <a:pt x="862" y="3087"/>
                  </a:lnTo>
                  <a:lnTo>
                    <a:pt x="827" y="3139"/>
                  </a:lnTo>
                  <a:lnTo>
                    <a:pt x="800" y="3194"/>
                  </a:lnTo>
                  <a:lnTo>
                    <a:pt x="780" y="3254"/>
                  </a:lnTo>
                  <a:lnTo>
                    <a:pt x="549" y="4116"/>
                  </a:lnTo>
                  <a:lnTo>
                    <a:pt x="16" y="6103"/>
                  </a:lnTo>
                  <a:lnTo>
                    <a:pt x="4" y="6165"/>
                  </a:lnTo>
                  <a:lnTo>
                    <a:pt x="0" y="6227"/>
                  </a:lnTo>
                  <a:lnTo>
                    <a:pt x="4" y="6289"/>
                  </a:lnTo>
                  <a:lnTo>
                    <a:pt x="16" y="6349"/>
                  </a:lnTo>
                  <a:lnTo>
                    <a:pt x="897" y="6113"/>
                  </a:lnTo>
                  <a:lnTo>
                    <a:pt x="879" y="6033"/>
                  </a:lnTo>
                  <a:lnTo>
                    <a:pt x="869" y="5952"/>
                  </a:lnTo>
                  <a:lnTo>
                    <a:pt x="865" y="5870"/>
                  </a:lnTo>
                  <a:lnTo>
                    <a:pt x="868" y="5788"/>
                  </a:lnTo>
                  <a:lnTo>
                    <a:pt x="879" y="5706"/>
                  </a:lnTo>
                  <a:lnTo>
                    <a:pt x="897" y="5624"/>
                  </a:lnTo>
                  <a:lnTo>
                    <a:pt x="1142" y="4709"/>
                  </a:lnTo>
                  <a:lnTo>
                    <a:pt x="1303" y="4110"/>
                  </a:lnTo>
                  <a:lnTo>
                    <a:pt x="1328" y="4030"/>
                  </a:lnTo>
                  <a:lnTo>
                    <a:pt x="1360" y="3953"/>
                  </a:lnTo>
                  <a:lnTo>
                    <a:pt x="1398" y="3880"/>
                  </a:lnTo>
                  <a:lnTo>
                    <a:pt x="1442" y="3811"/>
                  </a:lnTo>
                  <a:lnTo>
                    <a:pt x="1492" y="3746"/>
                  </a:lnTo>
                  <a:lnTo>
                    <a:pt x="1547" y="3686"/>
                  </a:lnTo>
                  <a:lnTo>
                    <a:pt x="1607" y="3631"/>
                  </a:lnTo>
                  <a:lnTo>
                    <a:pt x="1672" y="3581"/>
                  </a:lnTo>
                  <a:lnTo>
                    <a:pt x="1741" y="3537"/>
                  </a:lnTo>
                  <a:lnTo>
                    <a:pt x="1814" y="3499"/>
                  </a:lnTo>
                  <a:lnTo>
                    <a:pt x="1891" y="3467"/>
                  </a:lnTo>
                  <a:lnTo>
                    <a:pt x="1971" y="3441"/>
                  </a:lnTo>
                  <a:lnTo>
                    <a:pt x="2570" y="3281"/>
                  </a:lnTo>
                  <a:lnTo>
                    <a:pt x="3485" y="3036"/>
                  </a:lnTo>
                  <a:lnTo>
                    <a:pt x="3567" y="3018"/>
                  </a:lnTo>
                  <a:lnTo>
                    <a:pt x="3624" y="3010"/>
                  </a:lnTo>
                  <a:lnTo>
                    <a:pt x="3369" y="3961"/>
                  </a:lnTo>
                  <a:lnTo>
                    <a:pt x="3357" y="4023"/>
                  </a:lnTo>
                  <a:lnTo>
                    <a:pt x="3353" y="4085"/>
                  </a:lnTo>
                  <a:lnTo>
                    <a:pt x="3357" y="4147"/>
                  </a:lnTo>
                  <a:lnTo>
                    <a:pt x="3369" y="4207"/>
                  </a:lnTo>
                  <a:lnTo>
                    <a:pt x="4250" y="3971"/>
                  </a:lnTo>
                  <a:lnTo>
                    <a:pt x="4232" y="3891"/>
                  </a:lnTo>
                  <a:lnTo>
                    <a:pt x="4221" y="3810"/>
                  </a:lnTo>
                  <a:lnTo>
                    <a:pt x="4218" y="3728"/>
                  </a:lnTo>
                  <a:lnTo>
                    <a:pt x="4221" y="3646"/>
                  </a:lnTo>
                  <a:lnTo>
                    <a:pt x="4232" y="3563"/>
                  </a:lnTo>
                  <a:lnTo>
                    <a:pt x="4250" y="3481"/>
                  </a:lnTo>
                  <a:lnTo>
                    <a:pt x="4322" y="3213"/>
                  </a:lnTo>
                  <a:lnTo>
                    <a:pt x="4336" y="3224"/>
                  </a:lnTo>
                  <a:lnTo>
                    <a:pt x="4398" y="3280"/>
                  </a:lnTo>
                  <a:lnTo>
                    <a:pt x="4952" y="3835"/>
                  </a:lnTo>
                  <a:lnTo>
                    <a:pt x="5506" y="4389"/>
                  </a:lnTo>
                  <a:lnTo>
                    <a:pt x="5563" y="4451"/>
                  </a:lnTo>
                  <a:lnTo>
                    <a:pt x="5614" y="4517"/>
                  </a:lnTo>
                  <a:lnTo>
                    <a:pt x="5658" y="4586"/>
                  </a:lnTo>
                  <a:lnTo>
                    <a:pt x="5695" y="4659"/>
                  </a:lnTo>
                  <a:lnTo>
                    <a:pt x="5727" y="4735"/>
                  </a:lnTo>
                  <a:lnTo>
                    <a:pt x="5751" y="4812"/>
                  </a:lnTo>
                  <a:lnTo>
                    <a:pt x="6632" y="4576"/>
                  </a:lnTo>
                  <a:close/>
                  <a:moveTo>
                    <a:pt x="7393" y="5513"/>
                  </a:moveTo>
                  <a:lnTo>
                    <a:pt x="6516" y="5748"/>
                  </a:lnTo>
                  <a:lnTo>
                    <a:pt x="6434" y="5766"/>
                  </a:lnTo>
                  <a:lnTo>
                    <a:pt x="6377" y="5773"/>
                  </a:lnTo>
                  <a:lnTo>
                    <a:pt x="6632" y="4822"/>
                  </a:lnTo>
                  <a:lnTo>
                    <a:pt x="6644" y="4760"/>
                  </a:lnTo>
                  <a:lnTo>
                    <a:pt x="6648" y="4698"/>
                  </a:lnTo>
                  <a:lnTo>
                    <a:pt x="6644" y="4637"/>
                  </a:lnTo>
                  <a:lnTo>
                    <a:pt x="6632" y="4576"/>
                  </a:lnTo>
                  <a:lnTo>
                    <a:pt x="5751" y="4812"/>
                  </a:lnTo>
                  <a:lnTo>
                    <a:pt x="5769" y="4892"/>
                  </a:lnTo>
                  <a:lnTo>
                    <a:pt x="5780" y="4973"/>
                  </a:lnTo>
                  <a:lnTo>
                    <a:pt x="5783" y="5055"/>
                  </a:lnTo>
                  <a:lnTo>
                    <a:pt x="5780" y="5138"/>
                  </a:lnTo>
                  <a:lnTo>
                    <a:pt x="5769" y="5220"/>
                  </a:lnTo>
                  <a:lnTo>
                    <a:pt x="5751" y="5302"/>
                  </a:lnTo>
                  <a:lnTo>
                    <a:pt x="5679" y="5571"/>
                  </a:lnTo>
                  <a:lnTo>
                    <a:pt x="5665" y="5560"/>
                  </a:lnTo>
                  <a:lnTo>
                    <a:pt x="5603" y="5503"/>
                  </a:lnTo>
                  <a:lnTo>
                    <a:pt x="5049" y="4949"/>
                  </a:lnTo>
                  <a:lnTo>
                    <a:pt x="4495" y="4395"/>
                  </a:lnTo>
                  <a:lnTo>
                    <a:pt x="4438" y="4333"/>
                  </a:lnTo>
                  <a:lnTo>
                    <a:pt x="4388" y="4267"/>
                  </a:lnTo>
                  <a:lnTo>
                    <a:pt x="4343" y="4197"/>
                  </a:lnTo>
                  <a:lnTo>
                    <a:pt x="4306" y="4124"/>
                  </a:lnTo>
                  <a:lnTo>
                    <a:pt x="4275" y="4049"/>
                  </a:lnTo>
                  <a:lnTo>
                    <a:pt x="4250" y="3971"/>
                  </a:lnTo>
                  <a:lnTo>
                    <a:pt x="3369" y="4207"/>
                  </a:lnTo>
                  <a:lnTo>
                    <a:pt x="3389" y="4265"/>
                  </a:lnTo>
                  <a:lnTo>
                    <a:pt x="3416" y="4321"/>
                  </a:lnTo>
                  <a:lnTo>
                    <a:pt x="3450" y="4372"/>
                  </a:lnTo>
                  <a:lnTo>
                    <a:pt x="3492" y="4420"/>
                  </a:lnTo>
                  <a:lnTo>
                    <a:pt x="4535" y="5463"/>
                  </a:lnTo>
                  <a:lnTo>
                    <a:pt x="5460" y="6388"/>
                  </a:lnTo>
                  <a:lnTo>
                    <a:pt x="5346" y="6816"/>
                  </a:lnTo>
                  <a:lnTo>
                    <a:pt x="5320" y="6896"/>
                  </a:lnTo>
                  <a:lnTo>
                    <a:pt x="5288" y="6972"/>
                  </a:lnTo>
                  <a:lnTo>
                    <a:pt x="5250" y="7046"/>
                  </a:lnTo>
                  <a:lnTo>
                    <a:pt x="5206" y="7115"/>
                  </a:lnTo>
                  <a:lnTo>
                    <a:pt x="5156" y="7179"/>
                  </a:lnTo>
                  <a:lnTo>
                    <a:pt x="5101" y="7240"/>
                  </a:lnTo>
                  <a:lnTo>
                    <a:pt x="5041" y="7295"/>
                  </a:lnTo>
                  <a:lnTo>
                    <a:pt x="4976" y="7345"/>
                  </a:lnTo>
                  <a:lnTo>
                    <a:pt x="4907" y="7389"/>
                  </a:lnTo>
                  <a:lnTo>
                    <a:pt x="4834" y="7427"/>
                  </a:lnTo>
                  <a:lnTo>
                    <a:pt x="4757" y="7459"/>
                  </a:lnTo>
                  <a:lnTo>
                    <a:pt x="4677" y="7484"/>
                  </a:lnTo>
                  <a:lnTo>
                    <a:pt x="4078" y="7645"/>
                  </a:lnTo>
                  <a:lnTo>
                    <a:pt x="4671" y="8238"/>
                  </a:lnTo>
                  <a:lnTo>
                    <a:pt x="5533" y="8007"/>
                  </a:lnTo>
                  <a:lnTo>
                    <a:pt x="5593" y="7987"/>
                  </a:lnTo>
                  <a:lnTo>
                    <a:pt x="5648" y="7959"/>
                  </a:lnTo>
                  <a:lnTo>
                    <a:pt x="5700" y="7925"/>
                  </a:lnTo>
                  <a:lnTo>
                    <a:pt x="5746" y="7884"/>
                  </a:lnTo>
                  <a:lnTo>
                    <a:pt x="5786" y="7838"/>
                  </a:lnTo>
                  <a:lnTo>
                    <a:pt x="5821" y="7787"/>
                  </a:lnTo>
                  <a:lnTo>
                    <a:pt x="5848" y="7731"/>
                  </a:lnTo>
                  <a:lnTo>
                    <a:pt x="5869" y="7672"/>
                  </a:lnTo>
                  <a:lnTo>
                    <a:pt x="6099" y="6810"/>
                  </a:lnTo>
                  <a:lnTo>
                    <a:pt x="6157" y="6596"/>
                  </a:lnTo>
                  <a:lnTo>
                    <a:pt x="7393" y="6265"/>
                  </a:lnTo>
                  <a:lnTo>
                    <a:pt x="7393" y="5780"/>
                  </a:lnTo>
                  <a:lnTo>
                    <a:pt x="7393" y="5513"/>
                  </a:lnTo>
                  <a:close/>
                  <a:moveTo>
                    <a:pt x="7393" y="0"/>
                  </a:moveTo>
                  <a:lnTo>
                    <a:pt x="7379" y="0"/>
                  </a:lnTo>
                  <a:lnTo>
                    <a:pt x="7318" y="13"/>
                  </a:lnTo>
                  <a:lnTo>
                    <a:pt x="5330" y="545"/>
                  </a:lnTo>
                  <a:lnTo>
                    <a:pt x="5923" y="1139"/>
                  </a:lnTo>
                  <a:lnTo>
                    <a:pt x="6838" y="893"/>
                  </a:lnTo>
                  <a:lnTo>
                    <a:pt x="6920" y="875"/>
                  </a:lnTo>
                  <a:lnTo>
                    <a:pt x="7002" y="865"/>
                  </a:lnTo>
                  <a:lnTo>
                    <a:pt x="7085" y="861"/>
                  </a:lnTo>
                  <a:lnTo>
                    <a:pt x="7167" y="865"/>
                  </a:lnTo>
                  <a:lnTo>
                    <a:pt x="7248" y="876"/>
                  </a:lnTo>
                  <a:lnTo>
                    <a:pt x="7327" y="893"/>
                  </a:lnTo>
                  <a:lnTo>
                    <a:pt x="7327" y="894"/>
                  </a:lnTo>
                  <a:lnTo>
                    <a:pt x="7393" y="914"/>
                  </a:lnTo>
                  <a:lnTo>
                    <a:pt x="7393" y="650"/>
                  </a:lnTo>
                  <a:lnTo>
                    <a:pt x="7393" y="0"/>
                  </a:lnTo>
                  <a:close/>
                </a:path>
              </a:pathLst>
            </a:custGeom>
            <a:solidFill>
              <a:srgbClr val="337B86">
                <a:alpha val="594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8EE959F-E916-A3EC-4FB3-E8B17FFF3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r>
              <a:rPr lang="cs-CZ" sz="3200" b="1" dirty="0">
                <a:solidFill>
                  <a:schemeClr val="bg2"/>
                </a:solidFill>
                <a:ea typeface="+mn-ea"/>
                <a:cs typeface="+mn-cs"/>
              </a:rPr>
              <a:t>ČLENĚNÍ VÝDAJŮ</a:t>
            </a: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ea typeface="+mn-ea"/>
                <a:cs typeface="+mn-cs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0C19C1-1FFD-B6E5-5D06-77D1EEC97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0" y="1622983"/>
            <a:ext cx="9176619" cy="421101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Clr>
                <a:srgbClr val="337B86"/>
              </a:buClr>
              <a:buSzPct val="100000"/>
              <a:buNone/>
            </a:pPr>
            <a:r>
              <a:rPr lang="cs-CZ" sz="2400" b="1" dirty="0">
                <a:solidFill>
                  <a:schemeClr val="bg1"/>
                </a:solidFill>
              </a:rPr>
              <a:t>Pořízení majetku: </a:t>
            </a:r>
          </a:p>
          <a:p>
            <a:pPr algn="just">
              <a:buClr>
                <a:srgbClr val="337B86"/>
              </a:buClr>
              <a:buSzPct val="100000"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nezbytný pro realizaci projektu, je využíván primárně v přímé souvislosti s realizací projektu,</a:t>
            </a:r>
          </a:p>
          <a:p>
            <a:pPr algn="just">
              <a:buClr>
                <a:srgbClr val="337B86"/>
              </a:buClr>
              <a:buSzPct val="100000"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způsobilá je celá pořizovací cena (vč. nákladů souvisejících s jeho pořízením),</a:t>
            </a:r>
          </a:p>
          <a:p>
            <a:pPr algn="just">
              <a:buClr>
                <a:srgbClr val="337B86"/>
              </a:buClr>
              <a:buSzPct val="100000"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pokud je používán i k jiným účelům, které přímo nesouvisí s projektem, způsobilá je pouze jeho poměrná část,</a:t>
            </a:r>
          </a:p>
          <a:p>
            <a:pPr algn="just">
              <a:buClr>
                <a:srgbClr val="337B86"/>
              </a:buClr>
              <a:buSzPct val="100000"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majetek musí být během realizace projektu a v době udržitelnosti pojištěn a řádně udržován.</a:t>
            </a:r>
          </a:p>
          <a:p>
            <a:pPr marL="0" indent="0" algn="just">
              <a:buClr>
                <a:srgbClr val="337B86"/>
              </a:buClr>
              <a:buSzPct val="100000"/>
              <a:buNone/>
            </a:pPr>
            <a:endParaRPr lang="cs-CZ" sz="2400" b="1" dirty="0">
              <a:solidFill>
                <a:schemeClr val="bg1"/>
              </a:solidFill>
            </a:endParaRPr>
          </a:p>
          <a:p>
            <a:pPr marL="0" indent="0" algn="just">
              <a:buClr>
                <a:srgbClr val="337B86"/>
              </a:buClr>
              <a:buSzPct val="100000"/>
              <a:buNone/>
            </a:pPr>
            <a:r>
              <a:rPr lang="cs-CZ" sz="2400" b="1" dirty="0">
                <a:solidFill>
                  <a:schemeClr val="bg1"/>
                </a:solidFill>
              </a:rPr>
              <a:t>Dodržení pravidel udržitelnosti a zákazu převodu DHM a DNM na jiný subjekt.</a:t>
            </a:r>
          </a:p>
          <a:p>
            <a:pPr marL="0" indent="0" algn="just">
              <a:buClr>
                <a:srgbClr val="337B86"/>
              </a:buClr>
              <a:buSzPct val="100000"/>
              <a:buNone/>
            </a:pPr>
            <a:endParaRPr lang="cs-CZ" sz="2400" b="1" dirty="0">
              <a:solidFill>
                <a:schemeClr val="bg1"/>
              </a:solidFill>
            </a:endParaRPr>
          </a:p>
          <a:p>
            <a:pPr marL="0" indent="0" algn="just">
              <a:buClr>
                <a:srgbClr val="337B86"/>
              </a:buClr>
              <a:buSzPct val="100000"/>
              <a:buNone/>
            </a:pPr>
            <a:r>
              <a:rPr lang="cs-CZ" sz="2400" b="1" dirty="0">
                <a:solidFill>
                  <a:schemeClr val="bg1"/>
                </a:solidFill>
              </a:rPr>
              <a:t>Daň z přidané hodnoty:</a:t>
            </a:r>
          </a:p>
          <a:p>
            <a:pPr algn="just">
              <a:buClr>
                <a:srgbClr val="337B86"/>
              </a:buClr>
              <a:buSzPct val="100000"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musí se vztahovat ke způsobilým výdajům;</a:t>
            </a:r>
          </a:p>
          <a:p>
            <a:pPr algn="just">
              <a:buClr>
                <a:srgbClr val="337B86"/>
              </a:buClr>
              <a:buSzPct val="100000"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to, že je subjekt plátce DPH, neznamená automaticky, že se jedná o nezpůsobilý výdaj;</a:t>
            </a:r>
          </a:p>
          <a:p>
            <a:pPr algn="just">
              <a:buClr>
                <a:srgbClr val="337B86"/>
              </a:buClr>
              <a:buSzPct val="100000"/>
              <a:buFontTx/>
              <a:buChar char="-"/>
            </a:pPr>
            <a:r>
              <a:rPr lang="cs-CZ" sz="2400" dirty="0">
                <a:solidFill>
                  <a:schemeClr val="bg1"/>
                </a:solidFill>
              </a:rPr>
              <a:t>žadatel nemůže uplatnit nárok na odpočet DPH na vstupu a nese náklady na DPH výlučně a konečně.</a:t>
            </a:r>
          </a:p>
        </p:txBody>
      </p:sp>
      <p:cxnSp>
        <p:nvCxnSpPr>
          <p:cNvPr id="46" name="Přímá spojnice 45">
            <a:extLst>
              <a:ext uri="{FF2B5EF4-FFF2-40B4-BE49-F238E27FC236}">
                <a16:creationId xmlns:a16="http://schemas.microsoft.com/office/drawing/2014/main" id="{5728FA0C-A431-0D6D-B712-9348EF867B07}"/>
              </a:ext>
            </a:extLst>
          </p:cNvPr>
          <p:cNvCxnSpPr/>
          <p:nvPr/>
        </p:nvCxnSpPr>
        <p:spPr>
          <a:xfrm>
            <a:off x="629880" y="5885018"/>
            <a:ext cx="10932240" cy="0"/>
          </a:xfrm>
          <a:prstGeom prst="line">
            <a:avLst/>
          </a:prstGeom>
          <a:ln w="19050">
            <a:solidFill>
              <a:srgbClr val="E394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Obrázek 48">
            <a:extLst>
              <a:ext uri="{FF2B5EF4-FFF2-40B4-BE49-F238E27FC236}">
                <a16:creationId xmlns:a16="http://schemas.microsoft.com/office/drawing/2014/main" id="{E9F86577-DE45-F21E-CA8C-5738BA7535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9016" y="5985823"/>
            <a:ext cx="2886115" cy="630089"/>
          </a:xfrm>
          <a:prstGeom prst="rect">
            <a:avLst/>
          </a:prstGeom>
          <a:effectLst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D44A7FDC-D70F-5A63-F1C2-84542A30A565}"/>
              </a:ext>
            </a:extLst>
          </p:cNvPr>
          <p:cNvSpPr txBox="1"/>
          <p:nvPr/>
        </p:nvSpPr>
        <p:spPr>
          <a:xfrm>
            <a:off x="551053" y="6187089"/>
            <a:ext cx="103671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200" b="1" dirty="0">
                <a:solidFill>
                  <a:srgbClr val="E39494"/>
                </a:solidFill>
                <a:latin typeface="+mj-lt"/>
              </a:rPr>
              <a:t>Informační seminář k výzvě k Programu udržitelný turismus a posílení biodiverzity </a:t>
            </a:r>
          </a:p>
        </p:txBody>
      </p:sp>
    </p:spTree>
    <p:extLst>
      <p:ext uri="{BB962C8B-B14F-4D97-AF65-F5344CB8AC3E}">
        <p14:creationId xmlns:p14="http://schemas.microsoft.com/office/powerpoint/2010/main" val="986952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Vlastní 3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C00000"/>
      </a:accent1>
      <a:accent2>
        <a:srgbClr val="F8C6C6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0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1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2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3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4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5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6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7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8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19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0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1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22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3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4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5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6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7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8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ppt/theme/themeOverride9.xml><?xml version="1.0" encoding="utf-8"?>
<a:themeOverride xmlns:a="http://schemas.openxmlformats.org/drawingml/2006/main">
  <a:clrScheme name="Vlastní 2">
    <a:dk1>
      <a:sysClr val="windowText" lastClr="000000"/>
    </a:dk1>
    <a:lt1>
      <a:sysClr val="window" lastClr="FFFFFF"/>
    </a:lt1>
    <a:dk2>
      <a:srgbClr val="1E5155"/>
    </a:dk2>
    <a:lt2>
      <a:srgbClr val="EBEBEB"/>
    </a:lt2>
    <a:accent1>
      <a:srgbClr val="F8C6C6"/>
    </a:accent1>
    <a:accent2>
      <a:srgbClr val="F8C6C6"/>
    </a:accent2>
    <a:accent3>
      <a:srgbClr val="E6B729"/>
    </a:accent3>
    <a:accent4>
      <a:srgbClr val="6AAC90"/>
    </a:accent4>
    <a:accent5>
      <a:srgbClr val="54849A"/>
    </a:accent5>
    <a:accent6>
      <a:srgbClr val="9E5E9B"/>
    </a:accent6>
    <a:hlink>
      <a:srgbClr val="58C1BA"/>
    </a:hlink>
    <a:folHlink>
      <a:srgbClr val="9DFFC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3580</TotalTime>
  <Words>2054</Words>
  <Application>Microsoft Office PowerPoint</Application>
  <PresentationFormat>Širokoúhlá obrazovka</PresentationFormat>
  <Paragraphs>211</Paragraphs>
  <Slides>24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Calibri</vt:lpstr>
      <vt:lpstr>Century Gothic</vt:lpstr>
      <vt:lpstr>Wingdings</vt:lpstr>
      <vt:lpstr>Wingdings 3</vt:lpstr>
      <vt:lpstr>Ion</vt:lpstr>
      <vt:lpstr>Seminář pro předkladatele projektů do 2. kola první výzvy programu Udržitelný turismus a posílení biodiverzity  Ministerstvo životního prostředí 10. června 2025</vt:lpstr>
      <vt:lpstr>Rozpočet projektu Způsobilost výdajů Monitoring a financování projektů</vt:lpstr>
      <vt:lpstr> OBSAH PREZENTACE  </vt:lpstr>
      <vt:lpstr> DETAILNÍ ROZPOČET PROJEKTU  </vt:lpstr>
      <vt:lpstr>   </vt:lpstr>
      <vt:lpstr> DETAILNÍ ROZPOČET PROJEKTU  </vt:lpstr>
      <vt:lpstr> ČLENĚNÍ VÝDAJŮ  </vt:lpstr>
      <vt:lpstr> ČLENĚNÍ VÝDAJŮ  </vt:lpstr>
      <vt:lpstr> ČLENĚNÍ VÝDAJŮ  </vt:lpstr>
      <vt:lpstr> ČLENĚNÍ VÝDAJŮ  </vt:lpstr>
      <vt:lpstr> ČLENĚNÍ VÝDAJŮ  </vt:lpstr>
      <vt:lpstr> ZPŮSOBILOST VÝDAJŮ – obecná pravidla  </vt:lpstr>
      <vt:lpstr> ZPŮSOBILOST VÝDAJŮ – obecná pravidla  </vt:lpstr>
      <vt:lpstr> NEZPŮSOBILÉ VÝDAJE  </vt:lpstr>
      <vt:lpstr> NEZPŮSOBILÉ VÝDAJE  </vt:lpstr>
      <vt:lpstr> NEZPŮSOBILÉ VÝDAJE  </vt:lpstr>
      <vt:lpstr> FINANCOVÁNÍ PROJEKTU </vt:lpstr>
      <vt:lpstr> MONITOROVACÍ ZPRÁVY </vt:lpstr>
      <vt:lpstr> PRŮBĚŽNÁ ZPRÁVA </vt:lpstr>
      <vt:lpstr> PRŮBĚŽNÁ ZPRÁVA </vt:lpstr>
      <vt:lpstr> ZMĚNY V PROJEKTECH </vt:lpstr>
      <vt:lpstr> VEŘEJNÉ ZAKÁZKY </vt:lpstr>
      <vt:lpstr> PLÁN VEŘEJNÝCH ZAKÁZEK </vt:lpstr>
      <vt:lpstr> PROSTOR PRO VAŠE  DOTAZY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Kulatý stůl v rámci přípravy nastavení  Druhého příspěvku Programu švýcarsko-české spolupráce  v oblasti udržitelného turismu</dc:title>
  <dc:creator>Svobodová Anna</dc:creator>
  <cp:lastModifiedBy>Monika Vaněčková</cp:lastModifiedBy>
  <cp:revision>180</cp:revision>
  <cp:lastPrinted>2025-06-10T08:06:31Z</cp:lastPrinted>
  <dcterms:created xsi:type="dcterms:W3CDTF">2023-02-14T13:13:02Z</dcterms:created>
  <dcterms:modified xsi:type="dcterms:W3CDTF">2025-06-10T10:08:36Z</dcterms:modified>
</cp:coreProperties>
</file>