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1" r:id="rId1"/>
    <p:sldMasterId id="2147483719" r:id="rId2"/>
  </p:sldMasterIdLst>
  <p:notesMasterIdLst>
    <p:notesMasterId r:id="rId35"/>
  </p:notesMasterIdLst>
  <p:sldIdLst>
    <p:sldId id="276" r:id="rId3"/>
    <p:sldId id="256" r:id="rId4"/>
    <p:sldId id="279" r:id="rId5"/>
    <p:sldId id="306" r:id="rId6"/>
    <p:sldId id="286" r:id="rId7"/>
    <p:sldId id="301" r:id="rId8"/>
    <p:sldId id="281" r:id="rId9"/>
    <p:sldId id="307" r:id="rId10"/>
    <p:sldId id="285" r:id="rId11"/>
    <p:sldId id="308" r:id="rId12"/>
    <p:sldId id="287" r:id="rId13"/>
    <p:sldId id="302" r:id="rId14"/>
    <p:sldId id="290" r:id="rId15"/>
    <p:sldId id="309" r:id="rId16"/>
    <p:sldId id="294" r:id="rId17"/>
    <p:sldId id="298" r:id="rId18"/>
    <p:sldId id="317" r:id="rId19"/>
    <p:sldId id="299" r:id="rId20"/>
    <p:sldId id="318" r:id="rId21"/>
    <p:sldId id="292" r:id="rId22"/>
    <p:sldId id="311" r:id="rId23"/>
    <p:sldId id="325" r:id="rId24"/>
    <p:sldId id="327" r:id="rId25"/>
    <p:sldId id="328" r:id="rId26"/>
    <p:sldId id="313" r:id="rId27"/>
    <p:sldId id="312" r:id="rId28"/>
    <p:sldId id="314" r:id="rId29"/>
    <p:sldId id="321" r:id="rId30"/>
    <p:sldId id="322" r:id="rId31"/>
    <p:sldId id="315" r:id="rId32"/>
    <p:sldId id="324" r:id="rId33"/>
    <p:sldId id="303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E322E1-56BB-FA01-984C-5134A3E66E79}" name="Markéta Konečná" initials="MK" userId="S::marketa.konecna@mzp.gov.cz::716540da-3df2-4e6f-a73c-dfce524376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ečná Markéta" initials="KM" lastIdx="2" clrIdx="0">
    <p:extLst>
      <p:ext uri="{19B8F6BF-5375-455C-9EA6-DF929625EA0E}">
        <p15:presenceInfo xmlns:p15="http://schemas.microsoft.com/office/powerpoint/2012/main" userId="S-1-5-21-3039528631-2850849986-3139846408-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337B86"/>
    <a:srgbClr val="FCE8E8"/>
    <a:srgbClr val="E39494"/>
    <a:srgbClr val="FA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</a:t>
          </a:r>
          <a:r>
            <a:rPr lang="cs-CZ" sz="2000" b="1" kern="1200" dirty="0">
              <a:solidFill>
                <a:prstClr val="black"/>
              </a:solidFill>
              <a:highlight>
                <a:srgbClr val="337B86"/>
              </a:highlight>
              <a:latin typeface="Century Gothic" panose="020B0502020202020204"/>
              <a:ea typeface="+mn-ea"/>
              <a:cs typeface="+mn-cs"/>
            </a:rPr>
            <a:t>východiska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/>
      <dgm:t>
        <a:bodyPr/>
        <a:lstStyle/>
        <a:p>
          <a:r>
            <a:rPr lang="cs-CZ" sz="1800" dirty="0">
              <a:solidFill>
                <a:schemeClr val="bg1"/>
              </a:solidFill>
            </a:rPr>
            <a:t>Realizace </a:t>
          </a:r>
        </a:p>
        <a:p>
          <a:r>
            <a:rPr lang="cs-CZ" sz="1800" dirty="0">
              <a:solidFill>
                <a:schemeClr val="bg1"/>
              </a:solidFill>
            </a:rPr>
            <a:t>(0-30 bodů)</a:t>
          </a:r>
          <a:endParaRPr lang="cs-CZ" sz="18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schemeClr val="tx1"/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Předpoklady </a:t>
          </a:r>
        </a:p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(0-25 bodů)</a:t>
          </a:r>
          <a:endParaRPr lang="cs-CZ" sz="1800" b="0" dirty="0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>
        <a:solidFill>
          <a:schemeClr val="accent1">
            <a:hueOff val="0"/>
            <a:satOff val="0"/>
            <a:lumOff val="0"/>
          </a:schemeClr>
        </a:solidFill>
      </dgm:spPr>
    </dgm:pt>
    <dgm:pt modelId="{01661E4E-6597-4477-802C-11EFFE9138C5}" type="pres">
      <dgm:prSet presAssocID="{58F742CD-31C6-4FCF-9401-21791C9E8CE5}" presName="text2" presStyleLbl="fgAcc2" presStyleIdx="3" presStyleCnt="4" custScaleX="127255" custScaleY="97493">
        <dgm:presLayoutVars>
          <dgm:chPref val="3"/>
        </dgm:presLayoutVars>
      </dgm:prSet>
      <dgm:spPr/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400" b="1" dirty="0"/>
            <a:t>Základní východiska </a:t>
          </a:r>
        </a:p>
        <a:p>
          <a:r>
            <a:rPr lang="cs-CZ" sz="2000" b="1" dirty="0"/>
            <a:t>(0 – 10 bodů)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1.1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Environmentální problém řešený projektem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(0 - 6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>
        <a:solidFill>
          <a:srgbClr val="337B86">
            <a:alpha val="90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1. 2 </a:t>
          </a:r>
          <a:r>
            <a:rPr lang="cs-CZ" sz="1800" b="0" dirty="0">
              <a:solidFill>
                <a:schemeClr val="bg1"/>
              </a:solidFill>
              <a:effectLst/>
              <a:ea typeface="Calibri" panose="020F0502020204030204" pitchFamily="34" charset="0"/>
            </a:rPr>
            <a:t>Soulad cílů projektu s environmentální legislativou, strategickými dokumenty a s Programem</a:t>
          </a:r>
        </a:p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4 body)</a:t>
          </a:r>
          <a:endParaRPr lang="cs-CZ" sz="1800" b="1" dirty="0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ScaleX="141974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2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2"/>
      <dgm:spPr/>
    </dgm:pt>
    <dgm:pt modelId="{788A2A88-F5FF-4E55-AEDD-C8A3E2B06576}" type="pres">
      <dgm:prSet presAssocID="{69754304-746B-4B93-A194-6054CA94D63D}" presName="text2" presStyleLbl="fgAcc2" presStyleIdx="0" presStyleCnt="2" custScaleX="120499" custScaleY="126318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2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2"/>
      <dgm:spPr/>
    </dgm:pt>
    <dgm:pt modelId="{CBB5BCDF-3A57-4758-95B8-75CB8AD1604C}" type="pres">
      <dgm:prSet presAssocID="{1851DAF1-13C0-4109-8390-9DB87B38B3DA}" presName="text2" presStyleLbl="fgAcc2" presStyleIdx="1" presStyleCnt="2" custScaleX="190907" custScaleY="120160" custLinFactNeighborX="-5323" custLinFactNeighborY="8729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</dgm:ptLst>
  <dgm:cxnLst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chemeClr val="tx1"/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/>
      <dgm:t>
        <a:bodyPr/>
        <a:lstStyle/>
        <a:p>
          <a:r>
            <a:rPr lang="cs-CZ" sz="1800" dirty="0">
              <a:solidFill>
                <a:schemeClr val="bg1"/>
              </a:solidFill>
            </a:rPr>
            <a:t>Realizace </a:t>
          </a:r>
        </a:p>
        <a:p>
          <a:r>
            <a:rPr lang="cs-CZ" sz="1800" dirty="0">
              <a:solidFill>
                <a:schemeClr val="bg1"/>
              </a:solidFill>
            </a:rPr>
            <a:t>(0-30 bodů)</a:t>
          </a:r>
          <a:endParaRPr lang="cs-CZ" sz="18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>
        <a:solidFill>
          <a:srgbClr val="337B86">
            <a:alpha val="90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</a:rPr>
            <a:t>(0-35 bodů)</a:t>
          </a:r>
          <a:endParaRPr lang="cs-CZ" sz="1800" b="1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schemeClr val="tx1"/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Předpoklady </a:t>
          </a:r>
        </a:p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(0-25 bodů)</a:t>
          </a:r>
          <a:endParaRPr lang="cs-CZ" sz="1800" b="0" dirty="0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>
        <a:solidFill>
          <a:schemeClr val="accent1">
            <a:hueOff val="0"/>
            <a:satOff val="0"/>
            <a:lumOff val="0"/>
          </a:schemeClr>
        </a:solidFill>
      </dgm:spPr>
    </dgm:pt>
    <dgm:pt modelId="{01661E4E-6597-4477-802C-11EFFE9138C5}" type="pres">
      <dgm:prSet presAssocID="{58F742CD-31C6-4FCF-9401-21791C9E8CE5}" presName="text2" presStyleLbl="fgAcc2" presStyleIdx="3" presStyleCnt="4" custScaleX="127255" custScaleY="97493">
        <dgm:presLayoutVars>
          <dgm:chPref val="3"/>
        </dgm:presLayoutVars>
      </dgm:prSet>
      <dgm:spPr/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400" b="1" dirty="0"/>
            <a:t>Dopady projektu</a:t>
          </a:r>
        </a:p>
        <a:p>
          <a:r>
            <a:rPr lang="cs-CZ" sz="2000" b="1" dirty="0"/>
            <a:t>(0 – 35 bodů)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2.1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Cíle a dopady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(0 - 25 bodů)</a:t>
          </a:r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>
        <a:solidFill>
          <a:srgbClr val="337B86">
            <a:alpha val="90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sz="1800" b="0" dirty="0">
              <a:solidFill>
                <a:schemeClr val="bg1"/>
              </a:solidFill>
            </a:rPr>
            <a:t>2. 2 </a:t>
          </a:r>
          <a:r>
            <a:rPr lang="cs-CZ" sz="1800" b="0" dirty="0">
              <a:solidFill>
                <a:schemeClr val="bg1"/>
              </a:solidFill>
              <a:effectLst/>
              <a:ea typeface="Calibri" panose="020F0502020204030204" pitchFamily="34" charset="0"/>
            </a:rPr>
            <a:t>Udržitelnost</a:t>
          </a:r>
        </a:p>
        <a:p>
          <a:pPr>
            <a:buClr>
              <a:srgbClr val="337B86"/>
            </a:buClr>
          </a:pPr>
          <a:r>
            <a:rPr lang="cs-CZ" sz="1800" b="1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10 body)</a:t>
          </a:r>
          <a:endParaRPr lang="cs-CZ" sz="1800" b="1" dirty="0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ScaleX="141974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2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2"/>
      <dgm:spPr/>
    </dgm:pt>
    <dgm:pt modelId="{788A2A88-F5FF-4E55-AEDD-C8A3E2B06576}" type="pres">
      <dgm:prSet presAssocID="{69754304-746B-4B93-A194-6054CA94D63D}" presName="text2" presStyleLbl="fgAcc2" presStyleIdx="0" presStyleCnt="2" custScaleX="120499" custScaleY="126318">
        <dgm:presLayoutVars>
          <dgm:chPref val="3"/>
        </dgm:presLayoutVars>
      </dgm:prSet>
      <dgm:spPr>
        <a:xfrm>
          <a:off x="379144" y="1838577"/>
          <a:ext cx="1782533" cy="1131908"/>
        </a:xfrm>
        <a:prstGeom prst="roundRect">
          <a:avLst>
            <a:gd name="adj" fmla="val 10000"/>
          </a:avLst>
        </a:prstGeom>
      </dgm:spPr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2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2"/>
      <dgm:spPr/>
    </dgm:pt>
    <dgm:pt modelId="{CBB5BCDF-3A57-4758-95B8-75CB8AD1604C}" type="pres">
      <dgm:prSet presAssocID="{1851DAF1-13C0-4109-8390-9DB87B38B3DA}" presName="text2" presStyleLbl="fgAcc2" presStyleIdx="1" presStyleCnt="2" custScaleX="190907" custScaleY="120160" custLinFactNeighborX="-5323" custLinFactNeighborY="8729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</dgm:ptLst>
  <dgm:cxnLst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Základní východiska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(0-10 bodů)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Předpoklady (0-25 bodů)</a:t>
          </a:r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r>
            <a:rPr lang="cs-CZ" sz="31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Realizace</a:t>
          </a:r>
          <a:r>
            <a:rPr lang="cs-CZ" sz="1800" kern="1200" dirty="0">
              <a:solidFill>
                <a:schemeClr val="bg1"/>
              </a:solidFill>
            </a:rPr>
            <a:t> </a:t>
          </a:r>
        </a:p>
        <a:p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 custScaleX="165307" custScaleY="162913">
        <dgm:presLayoutVars>
          <dgm:chPref val="3"/>
        </dgm:presLayoutVars>
      </dgm:prSet>
      <dgm:spPr>
        <a:xfrm>
          <a:off x="4612545" y="2109162"/>
          <a:ext cx="1804556" cy="1145893"/>
        </a:xfrm>
        <a:prstGeom prst="roundRect">
          <a:avLst>
            <a:gd name="adj" fmla="val 10000"/>
          </a:avLst>
        </a:prstGeom>
      </dgm:spPr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01970" custScaleY="88609">
        <dgm:presLayoutVars>
          <dgm:chPref val="3"/>
        </dgm:presLayoutVars>
      </dgm:prSet>
      <dgm:spPr>
        <a:xfrm>
          <a:off x="7125194" y="2094355"/>
          <a:ext cx="2522219" cy="1635873"/>
        </a:xfrm>
        <a:prstGeom prst="roundRect">
          <a:avLst>
            <a:gd name="adj" fmla="val 10000"/>
          </a:avLst>
        </a:prstGeom>
      </dgm:spPr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3200" b="1" dirty="0"/>
            <a:t>Realizace</a:t>
          </a:r>
          <a:br>
            <a:rPr lang="cs-CZ" sz="3200" b="1" dirty="0"/>
          </a:br>
          <a:r>
            <a:rPr lang="cs-CZ" sz="2200" b="1" dirty="0"/>
            <a:t>(až 30 bodů)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3.1 Popis způsobu řešení </a:t>
          </a:r>
          <a:b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</a:b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(plánované aktivity)</a:t>
          </a:r>
          <a:endParaRPr lang="cs-CZ" sz="2000" b="0" kern="1200" dirty="0">
            <a:solidFill>
              <a:schemeClr val="bg1"/>
            </a:solidFill>
          </a:endParaRPr>
        </a:p>
        <a:p>
          <a:r>
            <a:rPr lang="cs-CZ" sz="1800" b="1" kern="1200" dirty="0">
              <a:solidFill>
                <a:schemeClr val="bg1"/>
              </a:solidFill>
            </a:rPr>
            <a:t>(0-25 bodů</a:t>
          </a:r>
          <a:r>
            <a:rPr lang="cs-CZ" sz="1800" kern="1200" dirty="0">
              <a:solidFill>
                <a:schemeClr val="bg1"/>
              </a:solidFill>
            </a:rPr>
            <a:t>)</a:t>
          </a:r>
          <a:endParaRPr lang="cs-CZ" sz="1800" kern="12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56DA6310-FB3B-46D4-8750-D7DFDE5607A7}">
      <dgm:prSet phldrT="[Text]" custT="1"/>
      <dgm:spPr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8110" tIns="118110" rIns="118110" bIns="118110" numCol="1" spcCol="1270" anchor="ctr" anchorCtr="0"/>
        <a:lstStyle/>
        <a:p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3.2 Zainteresované subjekty a cílové skupiny </a:t>
          </a:r>
        </a:p>
        <a:p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0-5 bodů</a:t>
          </a:r>
          <a:r>
            <a:rPr lang="cs-CZ" sz="2400" kern="1200" dirty="0">
              <a:solidFill>
                <a:schemeClr val="bg1"/>
              </a:solidFill>
            </a:rPr>
            <a:t>)</a:t>
          </a:r>
          <a:endParaRPr lang="cs-CZ" sz="2400" kern="1200" dirty="0"/>
        </a:p>
      </dgm:t>
    </dgm:pt>
    <dgm:pt modelId="{1A44D55B-07E0-47DA-A004-6384A516F1A0}" type="parTrans" cxnId="{6F5AD2E2-B843-4EEE-8BF9-BBF507BBED61}">
      <dgm:prSet/>
      <dgm:spPr/>
      <dgm:t>
        <a:bodyPr/>
        <a:lstStyle/>
        <a:p>
          <a:endParaRPr lang="cs-CZ"/>
        </a:p>
      </dgm:t>
    </dgm:pt>
    <dgm:pt modelId="{5845FC75-F1C9-46D4-9F98-A569672D31B0}" type="sibTrans" cxnId="{6F5AD2E2-B843-4EEE-8BF9-BBF507BBED61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3F50D344-9765-434E-8BC0-08AE68445F0D}" type="pres">
      <dgm:prSet presAssocID="{0C255B4E-B798-438C-82E4-CEB8EDF62C38}" presName="Name10" presStyleLbl="parChTrans1D2" presStyleIdx="0" presStyleCnt="2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0" presStyleCnt="2"/>
      <dgm:spPr/>
    </dgm:pt>
    <dgm:pt modelId="{388AEFDF-3821-438F-9F8C-D8ECF6C34B8B}" type="pres">
      <dgm:prSet presAssocID="{593133F3-51F0-412A-801D-50CB37422D79}" presName="text2" presStyleLbl="fgAcc2" presStyleIdx="0" presStyleCnt="2" custScaleX="116651" custScaleY="126648">
        <dgm:presLayoutVars>
          <dgm:chPref val="3"/>
        </dgm:presLayoutVars>
      </dgm:prSet>
      <dgm:spPr>
        <a:xfrm>
          <a:off x="4612545" y="2109162"/>
          <a:ext cx="1804556" cy="1145893"/>
        </a:xfrm>
        <a:prstGeom prst="roundRect">
          <a:avLst>
            <a:gd name="adj" fmla="val 10000"/>
          </a:avLst>
        </a:prstGeom>
      </dgm:spPr>
    </dgm:pt>
    <dgm:pt modelId="{F05989BA-CA07-44E4-9E8E-C9FBF03E6F9A}" type="pres">
      <dgm:prSet presAssocID="{593133F3-51F0-412A-801D-50CB37422D79}" presName="hierChild3" presStyleCnt="0"/>
      <dgm:spPr/>
    </dgm:pt>
    <dgm:pt modelId="{A54C9E61-D59D-4DCC-AC6E-EF4E6DC05FC0}" type="pres">
      <dgm:prSet presAssocID="{1A44D55B-07E0-47DA-A004-6384A516F1A0}" presName="Name10" presStyleLbl="parChTrans1D2" presStyleIdx="1" presStyleCnt="2"/>
      <dgm:spPr/>
    </dgm:pt>
    <dgm:pt modelId="{754322C1-C9F6-4B55-B165-1558F89EFAFF}" type="pres">
      <dgm:prSet presAssocID="{56DA6310-FB3B-46D4-8750-D7DFDE5607A7}" presName="hierRoot2" presStyleCnt="0"/>
      <dgm:spPr/>
    </dgm:pt>
    <dgm:pt modelId="{70B46291-3B29-4563-9BCE-CC13354BC7A0}" type="pres">
      <dgm:prSet presAssocID="{56DA6310-FB3B-46D4-8750-D7DFDE5607A7}" presName="composite2" presStyleCnt="0"/>
      <dgm:spPr/>
    </dgm:pt>
    <dgm:pt modelId="{75445E8D-E02A-4A7A-9786-6532EF0FA025}" type="pres">
      <dgm:prSet presAssocID="{56DA6310-FB3B-46D4-8750-D7DFDE5607A7}" presName="background2" presStyleLbl="node2" presStyleIdx="1" presStyleCnt="2"/>
      <dgm:spPr/>
    </dgm:pt>
    <dgm:pt modelId="{9A112983-D64F-4524-BD29-0B69EC8965A6}" type="pres">
      <dgm:prSet presAssocID="{56DA6310-FB3B-46D4-8750-D7DFDE5607A7}" presName="text2" presStyleLbl="fgAcc2" presStyleIdx="1" presStyleCnt="2" custScaleX="120198" custScaleY="12664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29AFEDC5-3F59-4208-B501-3C3E27585083}" type="pres">
      <dgm:prSet presAssocID="{56DA6310-FB3B-46D4-8750-D7DFDE5607A7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92CA13AC-7D74-4094-AC94-CFEECC89830F}" srcId="{8EC4B520-D67A-41DE-8BCD-31D54B1D8672}" destId="{593133F3-51F0-412A-801D-50CB37422D79}" srcOrd="0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66F031C4-1EC7-426D-AC39-0851C11847FC}" type="presOf" srcId="{1A44D55B-07E0-47DA-A004-6384A516F1A0}" destId="{A54C9E61-D59D-4DCC-AC6E-EF4E6DC05FC0}" srcOrd="0" destOrd="0" presId="urn:microsoft.com/office/officeart/2005/8/layout/hierarchy1"/>
    <dgm:cxn modelId="{6A3289D7-C51D-448A-BE73-F6E331E92693}" type="presOf" srcId="{56DA6310-FB3B-46D4-8750-D7DFDE5607A7}" destId="{9A112983-D64F-4524-BD29-0B69EC8965A6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6F5AD2E2-B843-4EEE-8BF9-BBF507BBED61}" srcId="{8EC4B520-D67A-41DE-8BCD-31D54B1D8672}" destId="{56DA6310-FB3B-46D4-8750-D7DFDE5607A7}" srcOrd="1" destOrd="0" parTransId="{1A44D55B-07E0-47DA-A004-6384A516F1A0}" sibTransId="{5845FC75-F1C9-46D4-9F98-A569672D31B0}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EAA04A58-78D4-47C5-901D-5C582380CEE4}" type="presParOf" srcId="{3E87FCBD-5280-47B6-B3B0-30EC388C3BD1}" destId="{3F50D344-9765-434E-8BC0-08AE68445F0D}" srcOrd="0" destOrd="0" presId="urn:microsoft.com/office/officeart/2005/8/layout/hierarchy1"/>
    <dgm:cxn modelId="{154C2BE3-AB70-40EA-9761-616461B2ED2E}" type="presParOf" srcId="{3E87FCBD-5280-47B6-B3B0-30EC388C3BD1}" destId="{A0FE094A-6CE5-4EE1-952E-B581268B82FF}" srcOrd="1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598C10AB-D106-4238-AAAE-59FA242381E2}" type="presParOf" srcId="{3E87FCBD-5280-47B6-B3B0-30EC388C3BD1}" destId="{A54C9E61-D59D-4DCC-AC6E-EF4E6DC05FC0}" srcOrd="2" destOrd="0" presId="urn:microsoft.com/office/officeart/2005/8/layout/hierarchy1"/>
    <dgm:cxn modelId="{E9565E4E-D9D4-4A99-819A-0F80556F7D7A}" type="presParOf" srcId="{3E87FCBD-5280-47B6-B3B0-30EC388C3BD1}" destId="{754322C1-C9F6-4B55-B165-1558F89EFAFF}" srcOrd="3" destOrd="0" presId="urn:microsoft.com/office/officeart/2005/8/layout/hierarchy1"/>
    <dgm:cxn modelId="{92AB54C3-75F6-44A3-B26B-E5F3C3ABA3F0}" type="presParOf" srcId="{754322C1-C9F6-4B55-B165-1558F89EFAFF}" destId="{70B46291-3B29-4563-9BCE-CC13354BC7A0}" srcOrd="0" destOrd="0" presId="urn:microsoft.com/office/officeart/2005/8/layout/hierarchy1"/>
    <dgm:cxn modelId="{F7E9E51E-DE7D-4294-86B1-D2BB17A905B9}" type="presParOf" srcId="{70B46291-3B29-4563-9BCE-CC13354BC7A0}" destId="{75445E8D-E02A-4A7A-9786-6532EF0FA025}" srcOrd="0" destOrd="0" presId="urn:microsoft.com/office/officeart/2005/8/layout/hierarchy1"/>
    <dgm:cxn modelId="{F8B3BF7A-3B69-4880-AF82-9F0CA7F8793B}" type="presParOf" srcId="{70B46291-3B29-4563-9BCE-CC13354BC7A0}" destId="{9A112983-D64F-4524-BD29-0B69EC8965A6}" srcOrd="1" destOrd="0" presId="urn:microsoft.com/office/officeart/2005/8/layout/hierarchy1"/>
    <dgm:cxn modelId="{BFB57E0E-F0C1-47DE-A95F-2F058D453B67}" type="presParOf" srcId="{754322C1-C9F6-4B55-B165-1558F89EFAFF}" destId="{29AFEDC5-3F59-4208-B501-3C3E275850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Základní východiska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(0-10 bodů)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/>
      <dgm:spPr>
        <a:solidFill>
          <a:srgbClr val="337B86">
            <a:alpha val="88000"/>
          </a:srgbClr>
        </a:solidFill>
      </dgm:spPr>
      <dgm:t>
        <a:bodyPr/>
        <a:lstStyle/>
        <a:p>
          <a:pPr>
            <a:buClr>
              <a:srgbClr val="337B86"/>
            </a:buClr>
          </a:pPr>
          <a:r>
            <a:rPr lang="cs-CZ" b="1" dirty="0">
              <a:solidFill>
                <a:schemeClr val="bg1"/>
              </a:solidFill>
            </a:rPr>
            <a:t>Předpoklady (0-25 bodů)</a:t>
          </a:r>
          <a:endParaRPr lang="cs-CZ" b="1" dirty="0"/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/>
      <dgm:t>
        <a:bodyPr/>
        <a:lstStyle/>
        <a:p>
          <a:r>
            <a:rPr lang="cs-CZ" sz="1800">
              <a:solidFill>
                <a:schemeClr val="bg1"/>
              </a:solidFill>
            </a:rPr>
            <a:t>Realizace </a:t>
          </a:r>
        </a:p>
        <a:p>
          <a:r>
            <a:rPr lang="cs-CZ" sz="1800">
              <a:solidFill>
                <a:schemeClr val="bg1"/>
              </a:solidFill>
            </a:rPr>
            <a:t>(</a:t>
          </a:r>
          <a:r>
            <a:rPr lang="cs-CZ" sz="1800" dirty="0">
              <a:solidFill>
                <a:schemeClr val="bg1"/>
              </a:solidFill>
            </a:rPr>
            <a:t>0-30 bodů)</a:t>
          </a:r>
          <a:endParaRPr lang="cs-CZ" sz="1800" dirty="0"/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24415" custScaleY="127471">
        <dgm:presLayoutVars>
          <dgm:chPref val="3"/>
        </dgm:presLayoutVars>
      </dgm:prSet>
      <dgm:spPr/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Předpoklady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4.1.Švýcarsko-české partnerství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4.4 Rozpočet projektu</a:t>
          </a:r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dirty="0"/>
            <a:t>4.3 Analýza rizik</a:t>
          </a:r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4.2 Partnerská struktura a projektové řízení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>
        <dgm:presLayoutVars>
          <dgm:chPref val="3"/>
        </dgm:presLayoutVars>
      </dgm:prSet>
      <dgm:spPr/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107648" custScaleY="99257">
        <dgm:presLayoutVars>
          <dgm:chPref val="3"/>
        </dgm:presLayoutVars>
      </dgm:prSet>
      <dgm:spPr>
        <a:xfrm>
          <a:off x="7508977" y="2490650"/>
          <a:ext cx="2138880" cy="1252320"/>
        </a:xfrm>
        <a:prstGeom prst="roundRect">
          <a:avLst>
            <a:gd name="adj" fmla="val 10000"/>
          </a:avLst>
        </a:prstGeom>
      </dgm:spPr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5E2899-7B14-41F8-A0FC-49CE9719719C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37A89F43-6423-473F-8B41-BF3EECF8A1C7}">
      <dgm:prSet phldrT="[Text]"/>
      <dgm:spPr/>
      <dgm:t>
        <a:bodyPr/>
        <a:lstStyle/>
        <a:p>
          <a:r>
            <a:rPr lang="cs-CZ" b="1" dirty="0"/>
            <a:t>Popis hlavních rizik</a:t>
          </a:r>
        </a:p>
      </dgm:t>
    </dgm:pt>
    <dgm:pt modelId="{F8A1CCA1-EDB4-4BC3-AE66-1D2DEA3591A8}" type="parTrans" cxnId="{A776D95E-2961-4EF8-B827-293C8EC60FB1}">
      <dgm:prSet/>
      <dgm:spPr/>
      <dgm:t>
        <a:bodyPr/>
        <a:lstStyle/>
        <a:p>
          <a:endParaRPr lang="cs-CZ"/>
        </a:p>
      </dgm:t>
    </dgm:pt>
    <dgm:pt modelId="{EFABE9AF-433C-4330-A643-3228B50DC173}" type="sibTrans" cxnId="{A776D95E-2961-4EF8-B827-293C8EC60FB1}">
      <dgm:prSet/>
      <dgm:spPr/>
      <dgm:t>
        <a:bodyPr/>
        <a:lstStyle/>
        <a:p>
          <a:endParaRPr lang="cs-CZ"/>
        </a:p>
      </dgm:t>
    </dgm:pt>
    <dgm:pt modelId="{149055F8-7C18-4C25-B96C-B56E71392D06}">
      <dgm:prSet phldrT="[Text]"/>
      <dgm:spPr/>
      <dgm:t>
        <a:bodyPr/>
        <a:lstStyle/>
        <a:p>
          <a:r>
            <a:rPr lang="cs-CZ" dirty="0"/>
            <a:t>Realizační</a:t>
          </a:r>
        </a:p>
      </dgm:t>
    </dgm:pt>
    <dgm:pt modelId="{82A2E38A-A95B-46D1-99FC-BF4E9B7E71C9}" type="parTrans" cxnId="{95FAD18D-BA69-432F-80B6-94620B074661}">
      <dgm:prSet/>
      <dgm:spPr/>
      <dgm:t>
        <a:bodyPr/>
        <a:lstStyle/>
        <a:p>
          <a:endParaRPr lang="cs-CZ"/>
        </a:p>
      </dgm:t>
    </dgm:pt>
    <dgm:pt modelId="{B697FB44-52A7-4873-8874-6EA84C4076CD}" type="sibTrans" cxnId="{95FAD18D-BA69-432F-80B6-94620B074661}">
      <dgm:prSet/>
      <dgm:spPr/>
      <dgm:t>
        <a:bodyPr/>
        <a:lstStyle/>
        <a:p>
          <a:endParaRPr lang="cs-CZ"/>
        </a:p>
      </dgm:t>
    </dgm:pt>
    <dgm:pt modelId="{2882BFB3-1202-4806-B4BC-4D85C1ED1E8B}">
      <dgm:prSet phldrT="[Text]"/>
      <dgm:spPr/>
      <dgm:t>
        <a:bodyPr/>
        <a:lstStyle/>
        <a:p>
          <a:r>
            <a:rPr lang="cs-CZ" b="1" dirty="0"/>
            <a:t>Stanovení míry rizika</a:t>
          </a:r>
        </a:p>
      </dgm:t>
    </dgm:pt>
    <dgm:pt modelId="{BF447882-40B4-4787-8164-9758710050D6}" type="parTrans" cxnId="{D4494492-F8C1-4825-9AD9-9022FC69CB55}">
      <dgm:prSet/>
      <dgm:spPr/>
      <dgm:t>
        <a:bodyPr/>
        <a:lstStyle/>
        <a:p>
          <a:endParaRPr lang="cs-CZ"/>
        </a:p>
      </dgm:t>
    </dgm:pt>
    <dgm:pt modelId="{1825FE4D-4E35-45F4-B04B-D643DA9B2700}" type="sibTrans" cxnId="{D4494492-F8C1-4825-9AD9-9022FC69CB55}">
      <dgm:prSet/>
      <dgm:spPr/>
      <dgm:t>
        <a:bodyPr/>
        <a:lstStyle/>
        <a:p>
          <a:endParaRPr lang="cs-CZ"/>
        </a:p>
      </dgm:t>
    </dgm:pt>
    <dgm:pt modelId="{7A311241-CBE8-420E-A50D-2A90599F3697}">
      <dgm:prSet phldrT="[Text]"/>
      <dgm:spPr/>
      <dgm:t>
        <a:bodyPr/>
        <a:lstStyle/>
        <a:p>
          <a:r>
            <a:rPr lang="cs-CZ" dirty="0"/>
            <a:t>malá</a:t>
          </a:r>
        </a:p>
      </dgm:t>
    </dgm:pt>
    <dgm:pt modelId="{307F04DC-30CA-4DF2-982D-2115EFBCFFD5}" type="parTrans" cxnId="{F7C4DAA9-B010-44F1-BD43-0EC729BAEB4D}">
      <dgm:prSet/>
      <dgm:spPr/>
      <dgm:t>
        <a:bodyPr/>
        <a:lstStyle/>
        <a:p>
          <a:endParaRPr lang="cs-CZ"/>
        </a:p>
      </dgm:t>
    </dgm:pt>
    <dgm:pt modelId="{32AADD50-19CD-43D1-872A-05C09014A058}" type="sibTrans" cxnId="{F7C4DAA9-B010-44F1-BD43-0EC729BAEB4D}">
      <dgm:prSet/>
      <dgm:spPr/>
      <dgm:t>
        <a:bodyPr/>
        <a:lstStyle/>
        <a:p>
          <a:endParaRPr lang="cs-CZ"/>
        </a:p>
      </dgm:t>
    </dgm:pt>
    <dgm:pt modelId="{4EA8E803-B75E-46BD-84A6-29116F4C9222}">
      <dgm:prSet phldrT="[Text]"/>
      <dgm:spPr/>
      <dgm:t>
        <a:bodyPr/>
        <a:lstStyle/>
        <a:p>
          <a:r>
            <a:rPr lang="cs-CZ" b="1" dirty="0"/>
            <a:t>Stanovení dopadu rizika na realizaci projektu</a:t>
          </a:r>
        </a:p>
      </dgm:t>
    </dgm:pt>
    <dgm:pt modelId="{85A420F6-A62E-45C3-9E24-942159A77CA3}" type="parTrans" cxnId="{AD97AD54-3C77-46AD-BC00-5F30FF11A1F9}">
      <dgm:prSet/>
      <dgm:spPr/>
      <dgm:t>
        <a:bodyPr/>
        <a:lstStyle/>
        <a:p>
          <a:endParaRPr lang="cs-CZ"/>
        </a:p>
      </dgm:t>
    </dgm:pt>
    <dgm:pt modelId="{63DA610C-CEEA-4E9C-B5DF-4398359D399A}" type="sibTrans" cxnId="{AD97AD54-3C77-46AD-BC00-5F30FF11A1F9}">
      <dgm:prSet/>
      <dgm:spPr/>
      <dgm:t>
        <a:bodyPr/>
        <a:lstStyle/>
        <a:p>
          <a:endParaRPr lang="cs-CZ"/>
        </a:p>
      </dgm:t>
    </dgm:pt>
    <dgm:pt modelId="{0E09A7E2-B1BF-430E-ADA1-CA4259EDCD24}">
      <dgm:prSet phldrT="[Text]"/>
      <dgm:spPr/>
      <dgm:t>
        <a:bodyPr/>
        <a:lstStyle/>
        <a:p>
          <a:r>
            <a:rPr lang="cs-CZ" dirty="0"/>
            <a:t>malá</a:t>
          </a:r>
        </a:p>
      </dgm:t>
    </dgm:pt>
    <dgm:pt modelId="{9FB98CD7-4319-4E3F-ABC2-2A1CB48636E3}" type="parTrans" cxnId="{8ED66747-A64B-41E6-9877-4BFE7C714A91}">
      <dgm:prSet/>
      <dgm:spPr/>
      <dgm:t>
        <a:bodyPr/>
        <a:lstStyle/>
        <a:p>
          <a:endParaRPr lang="cs-CZ"/>
        </a:p>
      </dgm:t>
    </dgm:pt>
    <dgm:pt modelId="{03945778-560B-45CE-B7E6-B6860D009807}" type="sibTrans" cxnId="{8ED66747-A64B-41E6-9877-4BFE7C714A91}">
      <dgm:prSet/>
      <dgm:spPr/>
      <dgm:t>
        <a:bodyPr/>
        <a:lstStyle/>
        <a:p>
          <a:endParaRPr lang="cs-CZ"/>
        </a:p>
      </dgm:t>
    </dgm:pt>
    <dgm:pt modelId="{A998AEA8-4CE4-492F-8263-E43CAF8E0498}">
      <dgm:prSet phldrT="[Text]"/>
      <dgm:spPr/>
      <dgm:t>
        <a:bodyPr/>
        <a:lstStyle/>
        <a:p>
          <a:r>
            <a:rPr lang="cs-CZ" dirty="0"/>
            <a:t>spíše menší</a:t>
          </a:r>
        </a:p>
      </dgm:t>
    </dgm:pt>
    <dgm:pt modelId="{847F489B-AE5E-4CB4-9397-DB95E6572F3A}" type="parTrans" cxnId="{15447C45-1675-46E6-BAF7-F815A9A102D9}">
      <dgm:prSet/>
      <dgm:spPr/>
      <dgm:t>
        <a:bodyPr/>
        <a:lstStyle/>
        <a:p>
          <a:endParaRPr lang="cs-CZ"/>
        </a:p>
      </dgm:t>
    </dgm:pt>
    <dgm:pt modelId="{9934B488-0FE2-4DE5-B270-28C6593F3A6C}" type="sibTrans" cxnId="{15447C45-1675-46E6-BAF7-F815A9A102D9}">
      <dgm:prSet/>
      <dgm:spPr/>
      <dgm:t>
        <a:bodyPr/>
        <a:lstStyle/>
        <a:p>
          <a:endParaRPr lang="cs-CZ"/>
        </a:p>
      </dgm:t>
    </dgm:pt>
    <dgm:pt modelId="{536F5684-D489-4883-A026-AA7DACE5F7EF}">
      <dgm:prSet phldrT="[Text]"/>
      <dgm:spPr/>
      <dgm:t>
        <a:bodyPr/>
        <a:lstStyle/>
        <a:p>
          <a:r>
            <a:rPr lang="cs-CZ" dirty="0"/>
            <a:t>spíše větší</a:t>
          </a:r>
        </a:p>
      </dgm:t>
    </dgm:pt>
    <dgm:pt modelId="{773B36C8-9F48-41DC-B572-AC183ED95340}" type="parTrans" cxnId="{95CF90C3-A100-4240-9C17-8BBB044D5554}">
      <dgm:prSet/>
      <dgm:spPr/>
      <dgm:t>
        <a:bodyPr/>
        <a:lstStyle/>
        <a:p>
          <a:endParaRPr lang="cs-CZ"/>
        </a:p>
      </dgm:t>
    </dgm:pt>
    <dgm:pt modelId="{C1893CBF-45C8-4F8E-AA23-EC0B4FE108D8}" type="sibTrans" cxnId="{95CF90C3-A100-4240-9C17-8BBB044D5554}">
      <dgm:prSet/>
      <dgm:spPr/>
      <dgm:t>
        <a:bodyPr/>
        <a:lstStyle/>
        <a:p>
          <a:endParaRPr lang="cs-CZ"/>
        </a:p>
      </dgm:t>
    </dgm:pt>
    <dgm:pt modelId="{D3341AC8-B38A-4F14-B690-6EDCF4E58ECE}">
      <dgm:prSet phldrT="[Text]"/>
      <dgm:spPr/>
      <dgm:t>
        <a:bodyPr/>
        <a:lstStyle/>
        <a:p>
          <a:r>
            <a:rPr lang="cs-CZ" dirty="0"/>
            <a:t>velká</a:t>
          </a:r>
        </a:p>
      </dgm:t>
    </dgm:pt>
    <dgm:pt modelId="{1C222053-E48C-4FF0-8E29-D96D22FB6464}" type="parTrans" cxnId="{79EE6EC8-B2A8-411D-A68C-C4F60F667D9F}">
      <dgm:prSet/>
      <dgm:spPr/>
      <dgm:t>
        <a:bodyPr/>
        <a:lstStyle/>
        <a:p>
          <a:endParaRPr lang="cs-CZ"/>
        </a:p>
      </dgm:t>
    </dgm:pt>
    <dgm:pt modelId="{CCA8E828-FFAF-416D-96DD-6C969D98EE60}" type="sibTrans" cxnId="{79EE6EC8-B2A8-411D-A68C-C4F60F667D9F}">
      <dgm:prSet/>
      <dgm:spPr/>
      <dgm:t>
        <a:bodyPr/>
        <a:lstStyle/>
        <a:p>
          <a:endParaRPr lang="cs-CZ"/>
        </a:p>
      </dgm:t>
    </dgm:pt>
    <dgm:pt modelId="{777596D6-8485-4A87-A148-3F0FAAF05FD6}">
      <dgm:prSet phldrT="[Text]"/>
      <dgm:spPr/>
      <dgm:t>
        <a:bodyPr/>
        <a:lstStyle/>
        <a:p>
          <a:r>
            <a:rPr lang="cs-CZ" dirty="0"/>
            <a:t>Řízení projektu</a:t>
          </a:r>
        </a:p>
      </dgm:t>
    </dgm:pt>
    <dgm:pt modelId="{B5213296-D327-4FBE-A362-744591654759}" type="parTrans" cxnId="{3B487F74-F6DE-42F0-A257-3DC5A6F4C753}">
      <dgm:prSet/>
      <dgm:spPr/>
      <dgm:t>
        <a:bodyPr/>
        <a:lstStyle/>
        <a:p>
          <a:endParaRPr lang="cs-CZ"/>
        </a:p>
      </dgm:t>
    </dgm:pt>
    <dgm:pt modelId="{CC1FD391-A28A-42CC-BCE0-E6BD621DD676}" type="sibTrans" cxnId="{3B487F74-F6DE-42F0-A257-3DC5A6F4C753}">
      <dgm:prSet/>
      <dgm:spPr/>
      <dgm:t>
        <a:bodyPr/>
        <a:lstStyle/>
        <a:p>
          <a:endParaRPr lang="cs-CZ"/>
        </a:p>
      </dgm:t>
    </dgm:pt>
    <dgm:pt modelId="{A15C5D71-3A94-41F0-A03A-418995178297}">
      <dgm:prSet phldrT="[Text]"/>
      <dgm:spPr/>
      <dgm:t>
        <a:bodyPr/>
        <a:lstStyle/>
        <a:p>
          <a:r>
            <a:rPr lang="cs-CZ" dirty="0"/>
            <a:t>Finanční</a:t>
          </a:r>
        </a:p>
      </dgm:t>
    </dgm:pt>
    <dgm:pt modelId="{A3DA92EB-A9B3-4A15-BF98-0F6CC15B7928}" type="parTrans" cxnId="{8CE1D6AF-F1BD-4848-81A0-3CCC138980AF}">
      <dgm:prSet/>
      <dgm:spPr/>
      <dgm:t>
        <a:bodyPr/>
        <a:lstStyle/>
        <a:p>
          <a:endParaRPr lang="cs-CZ"/>
        </a:p>
      </dgm:t>
    </dgm:pt>
    <dgm:pt modelId="{FAE0C1A0-403D-4D27-ADA9-720FE2F5223A}" type="sibTrans" cxnId="{8CE1D6AF-F1BD-4848-81A0-3CCC138980AF}">
      <dgm:prSet/>
      <dgm:spPr/>
      <dgm:t>
        <a:bodyPr/>
        <a:lstStyle/>
        <a:p>
          <a:endParaRPr lang="cs-CZ"/>
        </a:p>
      </dgm:t>
    </dgm:pt>
    <dgm:pt modelId="{547FB52F-A5BB-4567-ACDC-DE73917991C3}">
      <dgm:prSet phldrT="[Text]"/>
      <dgm:spPr/>
      <dgm:t>
        <a:bodyPr/>
        <a:lstStyle/>
        <a:p>
          <a:r>
            <a:rPr lang="cs-CZ" dirty="0"/>
            <a:t>Povolení</a:t>
          </a:r>
        </a:p>
      </dgm:t>
    </dgm:pt>
    <dgm:pt modelId="{C6FC5FC8-D536-4A78-8E74-61A710CAD916}" type="parTrans" cxnId="{6ACAC2A4-692C-43B0-9FEE-5F048AEF2C49}">
      <dgm:prSet/>
      <dgm:spPr/>
      <dgm:t>
        <a:bodyPr/>
        <a:lstStyle/>
        <a:p>
          <a:endParaRPr lang="cs-CZ"/>
        </a:p>
      </dgm:t>
    </dgm:pt>
    <dgm:pt modelId="{731E1453-F4AA-4FE1-8CFD-0A5719251056}" type="sibTrans" cxnId="{6ACAC2A4-692C-43B0-9FEE-5F048AEF2C49}">
      <dgm:prSet/>
      <dgm:spPr/>
      <dgm:t>
        <a:bodyPr/>
        <a:lstStyle/>
        <a:p>
          <a:endParaRPr lang="cs-CZ"/>
        </a:p>
      </dgm:t>
    </dgm:pt>
    <dgm:pt modelId="{00835AD3-B508-4338-9CAC-2130C19DDD4D}">
      <dgm:prSet phldrT="[Text]"/>
      <dgm:spPr/>
      <dgm:t>
        <a:bodyPr/>
        <a:lstStyle/>
        <a:p>
          <a:r>
            <a:rPr lang="cs-CZ" b="1" dirty="0"/>
            <a:t>Stanovení pravděpodobnosti výskytu</a:t>
          </a:r>
        </a:p>
      </dgm:t>
    </dgm:pt>
    <dgm:pt modelId="{49F13353-8B2F-4E01-91EB-F8C6C3464352}" type="parTrans" cxnId="{B446A94F-066C-42B8-A9BD-3CC6AA5CEA49}">
      <dgm:prSet/>
      <dgm:spPr/>
      <dgm:t>
        <a:bodyPr/>
        <a:lstStyle/>
        <a:p>
          <a:endParaRPr lang="cs-CZ"/>
        </a:p>
      </dgm:t>
    </dgm:pt>
    <dgm:pt modelId="{FCC5EE97-3A0C-438A-9E3C-6739C6116C17}" type="sibTrans" cxnId="{B446A94F-066C-42B8-A9BD-3CC6AA5CEA49}">
      <dgm:prSet/>
      <dgm:spPr/>
      <dgm:t>
        <a:bodyPr/>
        <a:lstStyle/>
        <a:p>
          <a:endParaRPr lang="cs-CZ"/>
        </a:p>
      </dgm:t>
    </dgm:pt>
    <dgm:pt modelId="{488FC6F9-7F27-4836-9563-3E287B3BAFF1}">
      <dgm:prSet phldrT="[Text]"/>
      <dgm:spPr/>
      <dgm:t>
        <a:bodyPr/>
        <a:lstStyle/>
        <a:p>
          <a:r>
            <a:rPr lang="cs-CZ" dirty="0"/>
            <a:t>spíše menší</a:t>
          </a:r>
        </a:p>
      </dgm:t>
    </dgm:pt>
    <dgm:pt modelId="{77D1BB5C-3621-4496-A6F6-7777BCB27839}" type="parTrans" cxnId="{1D2A6F93-218A-4601-837E-B1A776F73FC6}">
      <dgm:prSet/>
      <dgm:spPr/>
      <dgm:t>
        <a:bodyPr/>
        <a:lstStyle/>
        <a:p>
          <a:endParaRPr lang="cs-CZ"/>
        </a:p>
      </dgm:t>
    </dgm:pt>
    <dgm:pt modelId="{04A8212B-9BF3-4EF6-B877-3BDFE3417A2A}" type="sibTrans" cxnId="{1D2A6F93-218A-4601-837E-B1A776F73FC6}">
      <dgm:prSet/>
      <dgm:spPr/>
      <dgm:t>
        <a:bodyPr/>
        <a:lstStyle/>
        <a:p>
          <a:endParaRPr lang="cs-CZ"/>
        </a:p>
      </dgm:t>
    </dgm:pt>
    <dgm:pt modelId="{9C3DEDE8-F393-485F-B58B-CF4151255F3A}">
      <dgm:prSet phldrT="[Text]"/>
      <dgm:spPr/>
      <dgm:t>
        <a:bodyPr/>
        <a:lstStyle/>
        <a:p>
          <a:r>
            <a:rPr lang="cs-CZ" dirty="0"/>
            <a:t>spíše větší</a:t>
          </a:r>
        </a:p>
      </dgm:t>
    </dgm:pt>
    <dgm:pt modelId="{5DBCEF79-DB41-4F8B-9D2C-E1820DA766C4}" type="parTrans" cxnId="{4E021439-9693-43B4-AA5C-1E695E868BE7}">
      <dgm:prSet/>
      <dgm:spPr/>
      <dgm:t>
        <a:bodyPr/>
        <a:lstStyle/>
        <a:p>
          <a:endParaRPr lang="cs-CZ"/>
        </a:p>
      </dgm:t>
    </dgm:pt>
    <dgm:pt modelId="{00104C80-26E7-4C75-84B1-F1E81699ED60}" type="sibTrans" cxnId="{4E021439-9693-43B4-AA5C-1E695E868BE7}">
      <dgm:prSet/>
      <dgm:spPr/>
      <dgm:t>
        <a:bodyPr/>
        <a:lstStyle/>
        <a:p>
          <a:endParaRPr lang="cs-CZ"/>
        </a:p>
      </dgm:t>
    </dgm:pt>
    <dgm:pt modelId="{6EAAF263-A3D0-444B-B74E-7CD556783FA7}">
      <dgm:prSet phldrT="[Text]"/>
      <dgm:spPr/>
      <dgm:t>
        <a:bodyPr/>
        <a:lstStyle/>
        <a:p>
          <a:r>
            <a:rPr lang="cs-CZ" dirty="0"/>
            <a:t>velká</a:t>
          </a:r>
        </a:p>
      </dgm:t>
    </dgm:pt>
    <dgm:pt modelId="{22D35C7C-C10C-4C7C-B707-4A393B0D303A}" type="parTrans" cxnId="{2C7B99F0-0091-4BFC-B19F-B56DC471E11A}">
      <dgm:prSet/>
      <dgm:spPr/>
      <dgm:t>
        <a:bodyPr/>
        <a:lstStyle/>
        <a:p>
          <a:endParaRPr lang="cs-CZ"/>
        </a:p>
      </dgm:t>
    </dgm:pt>
    <dgm:pt modelId="{5D8B8D3F-9D4E-494D-B01F-8AE340E86CE4}" type="sibTrans" cxnId="{2C7B99F0-0091-4BFC-B19F-B56DC471E11A}">
      <dgm:prSet/>
      <dgm:spPr/>
      <dgm:t>
        <a:bodyPr/>
        <a:lstStyle/>
        <a:p>
          <a:endParaRPr lang="cs-CZ"/>
        </a:p>
      </dgm:t>
    </dgm:pt>
    <dgm:pt modelId="{B01F57AE-F756-4C9E-824A-630381737976}">
      <dgm:prSet phldrT="[Text]"/>
      <dgm:spPr/>
      <dgm:t>
        <a:bodyPr/>
        <a:lstStyle/>
        <a:p>
          <a:r>
            <a:rPr lang="cs-CZ" b="1" dirty="0"/>
            <a:t>Nastavení vhodných opatření / návrh řešení</a:t>
          </a:r>
        </a:p>
      </dgm:t>
    </dgm:pt>
    <dgm:pt modelId="{74593013-AFFE-441E-B6C5-A658EBF621EC}" type="parTrans" cxnId="{4D77E4F6-B27F-4ACB-9AE8-E64C36280D46}">
      <dgm:prSet/>
      <dgm:spPr/>
      <dgm:t>
        <a:bodyPr/>
        <a:lstStyle/>
        <a:p>
          <a:endParaRPr lang="cs-CZ"/>
        </a:p>
      </dgm:t>
    </dgm:pt>
    <dgm:pt modelId="{39595624-34CE-4A46-94BF-255C02A26EFE}" type="sibTrans" cxnId="{4D77E4F6-B27F-4ACB-9AE8-E64C36280D46}">
      <dgm:prSet/>
      <dgm:spPr/>
      <dgm:t>
        <a:bodyPr/>
        <a:lstStyle/>
        <a:p>
          <a:endParaRPr lang="cs-CZ"/>
        </a:p>
      </dgm:t>
    </dgm:pt>
    <dgm:pt modelId="{A10F2E79-E82F-43E5-B372-A9A9DD3B8073}">
      <dgm:prSet phldrT="[Text]"/>
      <dgm:spPr/>
      <dgm:t>
        <a:bodyPr/>
        <a:lstStyle/>
        <a:p>
          <a:r>
            <a:rPr lang="cs-CZ" dirty="0"/>
            <a:t>Časové</a:t>
          </a:r>
        </a:p>
      </dgm:t>
    </dgm:pt>
    <dgm:pt modelId="{C4E381D5-FECD-45C1-84AE-C864507EF9FF}" type="parTrans" cxnId="{2D8B62F4-7B84-4033-B86E-DDB7E5D89855}">
      <dgm:prSet/>
      <dgm:spPr/>
      <dgm:t>
        <a:bodyPr/>
        <a:lstStyle/>
        <a:p>
          <a:endParaRPr lang="cs-CZ"/>
        </a:p>
      </dgm:t>
    </dgm:pt>
    <dgm:pt modelId="{AEEC2703-37A3-4286-9CB7-5C848F96336E}" type="sibTrans" cxnId="{2D8B62F4-7B84-4033-B86E-DDB7E5D89855}">
      <dgm:prSet/>
      <dgm:spPr/>
      <dgm:t>
        <a:bodyPr/>
        <a:lstStyle/>
        <a:p>
          <a:endParaRPr lang="cs-CZ"/>
        </a:p>
      </dgm:t>
    </dgm:pt>
    <dgm:pt modelId="{163FA2FC-0ECB-4178-9D83-0301AEB59904}">
      <dgm:prSet phldrT="[Text]"/>
      <dgm:spPr/>
      <dgm:t>
        <a:bodyPr/>
        <a:lstStyle/>
        <a:p>
          <a:r>
            <a:rPr lang="cs-CZ" dirty="0"/>
            <a:t>Atd……</a:t>
          </a:r>
        </a:p>
      </dgm:t>
    </dgm:pt>
    <dgm:pt modelId="{856011C7-A192-4CCF-9304-918675D4C32E}" type="parTrans" cxnId="{DAE639E4-D90E-409D-A592-2F9C7B318F31}">
      <dgm:prSet/>
      <dgm:spPr/>
      <dgm:t>
        <a:bodyPr/>
        <a:lstStyle/>
        <a:p>
          <a:endParaRPr lang="cs-CZ"/>
        </a:p>
      </dgm:t>
    </dgm:pt>
    <dgm:pt modelId="{5C9B73A9-B020-48BB-B962-79705BD96995}" type="sibTrans" cxnId="{DAE639E4-D90E-409D-A592-2F9C7B318F31}">
      <dgm:prSet/>
      <dgm:spPr/>
      <dgm:t>
        <a:bodyPr/>
        <a:lstStyle/>
        <a:p>
          <a:endParaRPr lang="cs-CZ"/>
        </a:p>
      </dgm:t>
    </dgm:pt>
    <dgm:pt modelId="{DA348A97-5658-458F-AE07-DBCBB4B9A8DC}" type="pres">
      <dgm:prSet presAssocID="{C55E2899-7B14-41F8-A0FC-49CE9719719C}" presName="diagram" presStyleCnt="0">
        <dgm:presLayoutVars>
          <dgm:dir/>
          <dgm:resizeHandles val="exact"/>
        </dgm:presLayoutVars>
      </dgm:prSet>
      <dgm:spPr/>
    </dgm:pt>
    <dgm:pt modelId="{CC831682-8A71-41EB-9877-8814867388C3}" type="pres">
      <dgm:prSet presAssocID="{37A89F43-6423-473F-8B41-BF3EECF8A1C7}" presName="node" presStyleLbl="node1" presStyleIdx="0" presStyleCnt="5">
        <dgm:presLayoutVars>
          <dgm:bulletEnabled val="1"/>
        </dgm:presLayoutVars>
      </dgm:prSet>
      <dgm:spPr/>
    </dgm:pt>
    <dgm:pt modelId="{8D4F4AF8-3F7F-417D-BD9B-2AC51761E042}" type="pres">
      <dgm:prSet presAssocID="{EFABE9AF-433C-4330-A643-3228B50DC173}" presName="sibTrans" presStyleLbl="sibTrans2D1" presStyleIdx="0" presStyleCnt="4"/>
      <dgm:spPr/>
    </dgm:pt>
    <dgm:pt modelId="{3C468609-BF08-4A0E-836B-31DB6A2EB966}" type="pres">
      <dgm:prSet presAssocID="{EFABE9AF-433C-4330-A643-3228B50DC173}" presName="connectorText" presStyleLbl="sibTrans2D1" presStyleIdx="0" presStyleCnt="4"/>
      <dgm:spPr/>
    </dgm:pt>
    <dgm:pt modelId="{A41CE161-4075-4098-82E8-CECDB1604BF2}" type="pres">
      <dgm:prSet presAssocID="{2882BFB3-1202-4806-B4BC-4D85C1ED1E8B}" presName="node" presStyleLbl="node1" presStyleIdx="1" presStyleCnt="5">
        <dgm:presLayoutVars>
          <dgm:bulletEnabled val="1"/>
        </dgm:presLayoutVars>
      </dgm:prSet>
      <dgm:spPr/>
    </dgm:pt>
    <dgm:pt modelId="{E80ED9AC-7712-458A-851B-4ED259CFB071}" type="pres">
      <dgm:prSet presAssocID="{1825FE4D-4E35-45F4-B04B-D643DA9B2700}" presName="sibTrans" presStyleLbl="sibTrans2D1" presStyleIdx="1" presStyleCnt="4"/>
      <dgm:spPr/>
    </dgm:pt>
    <dgm:pt modelId="{6D375908-B43D-4CE7-AE2F-F8FE9A954E47}" type="pres">
      <dgm:prSet presAssocID="{1825FE4D-4E35-45F4-B04B-D643DA9B2700}" presName="connectorText" presStyleLbl="sibTrans2D1" presStyleIdx="1" presStyleCnt="4"/>
      <dgm:spPr/>
    </dgm:pt>
    <dgm:pt modelId="{B418C76E-1B40-4364-8F73-DDC18518084D}" type="pres">
      <dgm:prSet presAssocID="{4EA8E803-B75E-46BD-84A6-29116F4C9222}" presName="node" presStyleLbl="node1" presStyleIdx="2" presStyleCnt="5">
        <dgm:presLayoutVars>
          <dgm:bulletEnabled val="1"/>
        </dgm:presLayoutVars>
      </dgm:prSet>
      <dgm:spPr/>
    </dgm:pt>
    <dgm:pt modelId="{9F365E32-5C25-46C9-B6A5-B32C334CE0CA}" type="pres">
      <dgm:prSet presAssocID="{63DA610C-CEEA-4E9C-B5DF-4398359D399A}" presName="sibTrans" presStyleLbl="sibTrans2D1" presStyleIdx="2" presStyleCnt="4"/>
      <dgm:spPr/>
    </dgm:pt>
    <dgm:pt modelId="{8309C708-187D-4B49-82C7-8B6DA9B00A9E}" type="pres">
      <dgm:prSet presAssocID="{63DA610C-CEEA-4E9C-B5DF-4398359D399A}" presName="connectorText" presStyleLbl="sibTrans2D1" presStyleIdx="2" presStyleCnt="4"/>
      <dgm:spPr/>
    </dgm:pt>
    <dgm:pt modelId="{039A4403-F531-4D5A-A160-61F7ED59D102}" type="pres">
      <dgm:prSet presAssocID="{00835AD3-B508-4338-9CAC-2130C19DDD4D}" presName="node" presStyleLbl="node1" presStyleIdx="3" presStyleCnt="5">
        <dgm:presLayoutVars>
          <dgm:bulletEnabled val="1"/>
        </dgm:presLayoutVars>
      </dgm:prSet>
      <dgm:spPr/>
    </dgm:pt>
    <dgm:pt modelId="{A591A36C-B83C-4EE5-8DB4-6F09369F0402}" type="pres">
      <dgm:prSet presAssocID="{FCC5EE97-3A0C-438A-9E3C-6739C6116C17}" presName="sibTrans" presStyleLbl="sibTrans2D1" presStyleIdx="3" presStyleCnt="4"/>
      <dgm:spPr/>
    </dgm:pt>
    <dgm:pt modelId="{1C1C182E-0A8D-407C-9962-E00F4CA6ACB1}" type="pres">
      <dgm:prSet presAssocID="{FCC5EE97-3A0C-438A-9E3C-6739C6116C17}" presName="connectorText" presStyleLbl="sibTrans2D1" presStyleIdx="3" presStyleCnt="4"/>
      <dgm:spPr/>
    </dgm:pt>
    <dgm:pt modelId="{2E79C31B-290C-4D9A-A2B1-ACBE68A9ABDF}" type="pres">
      <dgm:prSet presAssocID="{B01F57AE-F756-4C9E-824A-630381737976}" presName="node" presStyleLbl="node1" presStyleIdx="4" presStyleCnt="5">
        <dgm:presLayoutVars>
          <dgm:bulletEnabled val="1"/>
        </dgm:presLayoutVars>
      </dgm:prSet>
      <dgm:spPr/>
    </dgm:pt>
  </dgm:ptLst>
  <dgm:cxnLst>
    <dgm:cxn modelId="{5CBD5609-59D8-4949-84B3-193980E5CFD1}" type="presOf" srcId="{2882BFB3-1202-4806-B4BC-4D85C1ED1E8B}" destId="{A41CE161-4075-4098-82E8-CECDB1604BF2}" srcOrd="0" destOrd="0" presId="urn:microsoft.com/office/officeart/2005/8/layout/process5"/>
    <dgm:cxn modelId="{31B0B70C-66A4-4BFB-9896-5B2F80771945}" type="presOf" srcId="{B01F57AE-F756-4C9E-824A-630381737976}" destId="{2E79C31B-290C-4D9A-A2B1-ACBE68A9ABDF}" srcOrd="0" destOrd="0" presId="urn:microsoft.com/office/officeart/2005/8/layout/process5"/>
    <dgm:cxn modelId="{7942560E-62DE-4206-A1D2-49D8F294F70C}" type="presOf" srcId="{6EAAF263-A3D0-444B-B74E-7CD556783FA7}" destId="{039A4403-F531-4D5A-A160-61F7ED59D102}" srcOrd="0" destOrd="4" presId="urn:microsoft.com/office/officeart/2005/8/layout/process5"/>
    <dgm:cxn modelId="{DFBE1312-4FFA-4490-8F00-F39116E379DA}" type="presOf" srcId="{63DA610C-CEEA-4E9C-B5DF-4398359D399A}" destId="{9F365E32-5C25-46C9-B6A5-B32C334CE0CA}" srcOrd="0" destOrd="0" presId="urn:microsoft.com/office/officeart/2005/8/layout/process5"/>
    <dgm:cxn modelId="{2A410918-5E7D-4433-B4E0-C0E7DDFE03C5}" type="presOf" srcId="{FCC5EE97-3A0C-438A-9E3C-6739C6116C17}" destId="{A591A36C-B83C-4EE5-8DB4-6F09369F0402}" srcOrd="0" destOrd="0" presId="urn:microsoft.com/office/officeart/2005/8/layout/process5"/>
    <dgm:cxn modelId="{4E021439-9693-43B4-AA5C-1E695E868BE7}" srcId="{00835AD3-B508-4338-9CAC-2130C19DDD4D}" destId="{9C3DEDE8-F393-485F-B58B-CF4151255F3A}" srcOrd="2" destOrd="0" parTransId="{5DBCEF79-DB41-4F8B-9D2C-E1820DA766C4}" sibTransId="{00104C80-26E7-4C75-84B1-F1E81699ED60}"/>
    <dgm:cxn modelId="{56BC8A5B-7F2D-4330-BE93-01923721B1DA}" type="presOf" srcId="{C55E2899-7B14-41F8-A0FC-49CE9719719C}" destId="{DA348A97-5658-458F-AE07-DBCBB4B9A8DC}" srcOrd="0" destOrd="0" presId="urn:microsoft.com/office/officeart/2005/8/layout/process5"/>
    <dgm:cxn modelId="{B7DCC65C-18C0-484C-AADA-A4495129EA99}" type="presOf" srcId="{488FC6F9-7F27-4836-9563-3E287B3BAFF1}" destId="{039A4403-F531-4D5A-A160-61F7ED59D102}" srcOrd="0" destOrd="2" presId="urn:microsoft.com/office/officeart/2005/8/layout/process5"/>
    <dgm:cxn modelId="{C4A6D95C-55F6-4FC2-B257-3A2023B98A29}" type="presOf" srcId="{63DA610C-CEEA-4E9C-B5DF-4398359D399A}" destId="{8309C708-187D-4B49-82C7-8B6DA9B00A9E}" srcOrd="1" destOrd="0" presId="urn:microsoft.com/office/officeart/2005/8/layout/process5"/>
    <dgm:cxn modelId="{A776D95E-2961-4EF8-B827-293C8EC60FB1}" srcId="{C55E2899-7B14-41F8-A0FC-49CE9719719C}" destId="{37A89F43-6423-473F-8B41-BF3EECF8A1C7}" srcOrd="0" destOrd="0" parTransId="{F8A1CCA1-EDB4-4BC3-AE66-1D2DEA3591A8}" sibTransId="{EFABE9AF-433C-4330-A643-3228B50DC173}"/>
    <dgm:cxn modelId="{EDAEF95F-FBF9-4A87-83BF-0A9E7EC8283B}" type="presOf" srcId="{777596D6-8485-4A87-A148-3F0FAAF05FD6}" destId="{CC831682-8A71-41EB-9877-8814867388C3}" srcOrd="0" destOrd="2" presId="urn:microsoft.com/office/officeart/2005/8/layout/process5"/>
    <dgm:cxn modelId="{9B261944-35E9-40D8-AC38-169AD39EAB07}" type="presOf" srcId="{37A89F43-6423-473F-8B41-BF3EECF8A1C7}" destId="{CC831682-8A71-41EB-9877-8814867388C3}" srcOrd="0" destOrd="0" presId="urn:microsoft.com/office/officeart/2005/8/layout/process5"/>
    <dgm:cxn modelId="{9E009964-CBEF-44A0-8850-73D367AC1A9F}" type="presOf" srcId="{0E09A7E2-B1BF-430E-ADA1-CA4259EDCD24}" destId="{039A4403-F531-4D5A-A160-61F7ED59D102}" srcOrd="0" destOrd="1" presId="urn:microsoft.com/office/officeart/2005/8/layout/process5"/>
    <dgm:cxn modelId="{15447C45-1675-46E6-BAF7-F815A9A102D9}" srcId="{2882BFB3-1202-4806-B4BC-4D85C1ED1E8B}" destId="{A998AEA8-4CE4-492F-8263-E43CAF8E0498}" srcOrd="1" destOrd="0" parTransId="{847F489B-AE5E-4CB4-9397-DB95E6572F3A}" sibTransId="{9934B488-0FE2-4DE5-B270-28C6593F3A6C}"/>
    <dgm:cxn modelId="{8ED66747-A64B-41E6-9877-4BFE7C714A91}" srcId="{00835AD3-B508-4338-9CAC-2130C19DDD4D}" destId="{0E09A7E2-B1BF-430E-ADA1-CA4259EDCD24}" srcOrd="0" destOrd="0" parTransId="{9FB98CD7-4319-4E3F-ABC2-2A1CB48636E3}" sibTransId="{03945778-560B-45CE-B7E6-B6860D009807}"/>
    <dgm:cxn modelId="{C01EA147-A976-4FA5-87A5-82EADBAD1B61}" type="presOf" srcId="{149055F8-7C18-4C25-B96C-B56E71392D06}" destId="{CC831682-8A71-41EB-9877-8814867388C3}" srcOrd="0" destOrd="1" presId="urn:microsoft.com/office/officeart/2005/8/layout/process5"/>
    <dgm:cxn modelId="{2B497969-9ACD-4516-833E-D534979C8E5E}" type="presOf" srcId="{A15C5D71-3A94-41F0-A03A-418995178297}" destId="{CC831682-8A71-41EB-9877-8814867388C3}" srcOrd="0" destOrd="3" presId="urn:microsoft.com/office/officeart/2005/8/layout/process5"/>
    <dgm:cxn modelId="{9257AD4C-4EEB-4FBE-B981-C5C8CFBDB5B4}" type="presOf" srcId="{1825FE4D-4E35-45F4-B04B-D643DA9B2700}" destId="{E80ED9AC-7712-458A-851B-4ED259CFB071}" srcOrd="0" destOrd="0" presId="urn:microsoft.com/office/officeart/2005/8/layout/process5"/>
    <dgm:cxn modelId="{49A3B24E-4136-46B3-9AAA-A27B830F50E8}" type="presOf" srcId="{547FB52F-A5BB-4567-ACDC-DE73917991C3}" destId="{CC831682-8A71-41EB-9877-8814867388C3}" srcOrd="0" destOrd="5" presId="urn:microsoft.com/office/officeart/2005/8/layout/process5"/>
    <dgm:cxn modelId="{B446A94F-066C-42B8-A9BD-3CC6AA5CEA49}" srcId="{C55E2899-7B14-41F8-A0FC-49CE9719719C}" destId="{00835AD3-B508-4338-9CAC-2130C19DDD4D}" srcOrd="3" destOrd="0" parTransId="{49F13353-8B2F-4E01-91EB-F8C6C3464352}" sibTransId="{FCC5EE97-3A0C-438A-9E3C-6739C6116C17}"/>
    <dgm:cxn modelId="{3B487F74-F6DE-42F0-A257-3DC5A6F4C753}" srcId="{37A89F43-6423-473F-8B41-BF3EECF8A1C7}" destId="{777596D6-8485-4A87-A148-3F0FAAF05FD6}" srcOrd="1" destOrd="0" parTransId="{B5213296-D327-4FBE-A362-744591654759}" sibTransId="{CC1FD391-A28A-42CC-BCE0-E6BD621DD676}"/>
    <dgm:cxn modelId="{AD97AD54-3C77-46AD-BC00-5F30FF11A1F9}" srcId="{C55E2899-7B14-41F8-A0FC-49CE9719719C}" destId="{4EA8E803-B75E-46BD-84A6-29116F4C9222}" srcOrd="2" destOrd="0" parTransId="{85A420F6-A62E-45C3-9E24-942159A77CA3}" sibTransId="{63DA610C-CEEA-4E9C-B5DF-4398359D399A}"/>
    <dgm:cxn modelId="{8024CA56-9657-471D-AD58-08E645C2850F}" type="presOf" srcId="{EFABE9AF-433C-4330-A643-3228B50DC173}" destId="{3C468609-BF08-4A0E-836B-31DB6A2EB966}" srcOrd="1" destOrd="0" presId="urn:microsoft.com/office/officeart/2005/8/layout/process5"/>
    <dgm:cxn modelId="{6EED4582-BA84-4757-A50C-B7BD1B54F551}" type="presOf" srcId="{A10F2E79-E82F-43E5-B372-A9A9DD3B8073}" destId="{CC831682-8A71-41EB-9877-8814867388C3}" srcOrd="0" destOrd="4" presId="urn:microsoft.com/office/officeart/2005/8/layout/process5"/>
    <dgm:cxn modelId="{13CBDE85-FA8A-49A3-9C86-E99E23750144}" type="presOf" srcId="{D3341AC8-B38A-4F14-B690-6EDCF4E58ECE}" destId="{A41CE161-4075-4098-82E8-CECDB1604BF2}" srcOrd="0" destOrd="4" presId="urn:microsoft.com/office/officeart/2005/8/layout/process5"/>
    <dgm:cxn modelId="{95FAD18D-BA69-432F-80B6-94620B074661}" srcId="{37A89F43-6423-473F-8B41-BF3EECF8A1C7}" destId="{149055F8-7C18-4C25-B96C-B56E71392D06}" srcOrd="0" destOrd="0" parTransId="{82A2E38A-A95B-46D1-99FC-BF4E9B7E71C9}" sibTransId="{B697FB44-52A7-4873-8874-6EA84C4076CD}"/>
    <dgm:cxn modelId="{D4494492-F8C1-4825-9AD9-9022FC69CB55}" srcId="{C55E2899-7B14-41F8-A0FC-49CE9719719C}" destId="{2882BFB3-1202-4806-B4BC-4D85C1ED1E8B}" srcOrd="1" destOrd="0" parTransId="{BF447882-40B4-4787-8164-9758710050D6}" sibTransId="{1825FE4D-4E35-45F4-B04B-D643DA9B2700}"/>
    <dgm:cxn modelId="{1D2A6F93-218A-4601-837E-B1A776F73FC6}" srcId="{00835AD3-B508-4338-9CAC-2130C19DDD4D}" destId="{488FC6F9-7F27-4836-9563-3E287B3BAFF1}" srcOrd="1" destOrd="0" parTransId="{77D1BB5C-3621-4496-A6F6-7777BCB27839}" sibTransId="{04A8212B-9BF3-4EF6-B877-3BDFE3417A2A}"/>
    <dgm:cxn modelId="{AB95B599-2749-40EA-B7B1-73C0E18A7239}" type="presOf" srcId="{00835AD3-B508-4338-9CAC-2130C19DDD4D}" destId="{039A4403-F531-4D5A-A160-61F7ED59D102}" srcOrd="0" destOrd="0" presId="urn:microsoft.com/office/officeart/2005/8/layout/process5"/>
    <dgm:cxn modelId="{795106A0-BE4D-4631-9EB1-4AECF43B03A5}" type="presOf" srcId="{EFABE9AF-433C-4330-A643-3228B50DC173}" destId="{8D4F4AF8-3F7F-417D-BD9B-2AC51761E042}" srcOrd="0" destOrd="0" presId="urn:microsoft.com/office/officeart/2005/8/layout/process5"/>
    <dgm:cxn modelId="{6ACAC2A4-692C-43B0-9FEE-5F048AEF2C49}" srcId="{37A89F43-6423-473F-8B41-BF3EECF8A1C7}" destId="{547FB52F-A5BB-4567-ACDC-DE73917991C3}" srcOrd="4" destOrd="0" parTransId="{C6FC5FC8-D536-4A78-8E74-61A710CAD916}" sibTransId="{731E1453-F4AA-4FE1-8CFD-0A5719251056}"/>
    <dgm:cxn modelId="{F7C4DAA9-B010-44F1-BD43-0EC729BAEB4D}" srcId="{2882BFB3-1202-4806-B4BC-4D85C1ED1E8B}" destId="{7A311241-CBE8-420E-A50D-2A90599F3697}" srcOrd="0" destOrd="0" parTransId="{307F04DC-30CA-4DF2-982D-2115EFBCFFD5}" sibTransId="{32AADD50-19CD-43D1-872A-05C09014A058}"/>
    <dgm:cxn modelId="{8CE1D6AF-F1BD-4848-81A0-3CCC138980AF}" srcId="{37A89F43-6423-473F-8B41-BF3EECF8A1C7}" destId="{A15C5D71-3A94-41F0-A03A-418995178297}" srcOrd="2" destOrd="0" parTransId="{A3DA92EB-A9B3-4A15-BF98-0F6CC15B7928}" sibTransId="{FAE0C1A0-403D-4D27-ADA9-720FE2F5223A}"/>
    <dgm:cxn modelId="{902567B1-8041-48A1-85D5-278384F5A04D}" type="presOf" srcId="{9C3DEDE8-F393-485F-B58B-CF4151255F3A}" destId="{039A4403-F531-4D5A-A160-61F7ED59D102}" srcOrd="0" destOrd="3" presId="urn:microsoft.com/office/officeart/2005/8/layout/process5"/>
    <dgm:cxn modelId="{CB9351C0-DD3E-4EC4-970C-D41BF1AD3FFF}" type="presOf" srcId="{1825FE4D-4E35-45F4-B04B-D643DA9B2700}" destId="{6D375908-B43D-4CE7-AE2F-F8FE9A954E47}" srcOrd="1" destOrd="0" presId="urn:microsoft.com/office/officeart/2005/8/layout/process5"/>
    <dgm:cxn modelId="{95CF90C3-A100-4240-9C17-8BBB044D5554}" srcId="{2882BFB3-1202-4806-B4BC-4D85C1ED1E8B}" destId="{536F5684-D489-4883-A026-AA7DACE5F7EF}" srcOrd="2" destOrd="0" parTransId="{773B36C8-9F48-41DC-B572-AC183ED95340}" sibTransId="{C1893CBF-45C8-4F8E-AA23-EC0B4FE108D8}"/>
    <dgm:cxn modelId="{DFDA2FC6-41C5-4D98-83A5-D51C9260A505}" type="presOf" srcId="{163FA2FC-0ECB-4178-9D83-0301AEB59904}" destId="{CC831682-8A71-41EB-9877-8814867388C3}" srcOrd="0" destOrd="6" presId="urn:microsoft.com/office/officeart/2005/8/layout/process5"/>
    <dgm:cxn modelId="{79EE6EC8-B2A8-411D-A68C-C4F60F667D9F}" srcId="{2882BFB3-1202-4806-B4BC-4D85C1ED1E8B}" destId="{D3341AC8-B38A-4F14-B690-6EDCF4E58ECE}" srcOrd="3" destOrd="0" parTransId="{1C222053-E48C-4FF0-8E29-D96D22FB6464}" sibTransId="{CCA8E828-FFAF-416D-96DD-6C969D98EE60}"/>
    <dgm:cxn modelId="{420FA1CA-81EF-4D92-9632-5C622EFD14B6}" type="presOf" srcId="{536F5684-D489-4883-A026-AA7DACE5F7EF}" destId="{A41CE161-4075-4098-82E8-CECDB1604BF2}" srcOrd="0" destOrd="3" presId="urn:microsoft.com/office/officeart/2005/8/layout/process5"/>
    <dgm:cxn modelId="{DD1EF6D1-E972-4B4B-B3EE-583FE39612A3}" type="presOf" srcId="{FCC5EE97-3A0C-438A-9E3C-6739C6116C17}" destId="{1C1C182E-0A8D-407C-9962-E00F4CA6ACB1}" srcOrd="1" destOrd="0" presId="urn:microsoft.com/office/officeart/2005/8/layout/process5"/>
    <dgm:cxn modelId="{3904A8DB-2E95-4072-BDCA-5EFF28CB66FB}" type="presOf" srcId="{7A311241-CBE8-420E-A50D-2A90599F3697}" destId="{A41CE161-4075-4098-82E8-CECDB1604BF2}" srcOrd="0" destOrd="1" presId="urn:microsoft.com/office/officeart/2005/8/layout/process5"/>
    <dgm:cxn modelId="{8B45E7E0-4004-4E7E-8566-7F404B0099BE}" type="presOf" srcId="{A998AEA8-4CE4-492F-8263-E43CAF8E0498}" destId="{A41CE161-4075-4098-82E8-CECDB1604BF2}" srcOrd="0" destOrd="2" presId="urn:microsoft.com/office/officeart/2005/8/layout/process5"/>
    <dgm:cxn modelId="{DAE639E4-D90E-409D-A592-2F9C7B318F31}" srcId="{37A89F43-6423-473F-8B41-BF3EECF8A1C7}" destId="{163FA2FC-0ECB-4178-9D83-0301AEB59904}" srcOrd="5" destOrd="0" parTransId="{856011C7-A192-4CCF-9304-918675D4C32E}" sibTransId="{5C9B73A9-B020-48BB-B962-79705BD96995}"/>
    <dgm:cxn modelId="{2C7B99F0-0091-4BFC-B19F-B56DC471E11A}" srcId="{00835AD3-B508-4338-9CAC-2130C19DDD4D}" destId="{6EAAF263-A3D0-444B-B74E-7CD556783FA7}" srcOrd="3" destOrd="0" parTransId="{22D35C7C-C10C-4C7C-B707-4A393B0D303A}" sibTransId="{5D8B8D3F-9D4E-494D-B01F-8AE340E86CE4}"/>
    <dgm:cxn modelId="{2D8B62F4-7B84-4033-B86E-DDB7E5D89855}" srcId="{37A89F43-6423-473F-8B41-BF3EECF8A1C7}" destId="{A10F2E79-E82F-43E5-B372-A9A9DD3B8073}" srcOrd="3" destOrd="0" parTransId="{C4E381D5-FECD-45C1-84AE-C864507EF9FF}" sibTransId="{AEEC2703-37A3-4286-9CB7-5C848F96336E}"/>
    <dgm:cxn modelId="{4D77E4F6-B27F-4ACB-9AE8-E64C36280D46}" srcId="{C55E2899-7B14-41F8-A0FC-49CE9719719C}" destId="{B01F57AE-F756-4C9E-824A-630381737976}" srcOrd="4" destOrd="0" parTransId="{74593013-AFFE-441E-B6C5-A658EBF621EC}" sibTransId="{39595624-34CE-4A46-94BF-255C02A26EFE}"/>
    <dgm:cxn modelId="{F739CAFD-F714-437A-9966-BF9969124CFB}" type="presOf" srcId="{4EA8E803-B75E-46BD-84A6-29116F4C9222}" destId="{B418C76E-1B40-4364-8F73-DDC18518084D}" srcOrd="0" destOrd="0" presId="urn:microsoft.com/office/officeart/2005/8/layout/process5"/>
    <dgm:cxn modelId="{B1DC68D1-D574-46CE-811C-A76A6560117B}" type="presParOf" srcId="{DA348A97-5658-458F-AE07-DBCBB4B9A8DC}" destId="{CC831682-8A71-41EB-9877-8814867388C3}" srcOrd="0" destOrd="0" presId="urn:microsoft.com/office/officeart/2005/8/layout/process5"/>
    <dgm:cxn modelId="{FBA8719B-5D9C-42E5-9335-9FFDAD6465C4}" type="presParOf" srcId="{DA348A97-5658-458F-AE07-DBCBB4B9A8DC}" destId="{8D4F4AF8-3F7F-417D-BD9B-2AC51761E042}" srcOrd="1" destOrd="0" presId="urn:microsoft.com/office/officeart/2005/8/layout/process5"/>
    <dgm:cxn modelId="{5BDF4975-D022-4AF8-A0D8-B88CB50A9841}" type="presParOf" srcId="{8D4F4AF8-3F7F-417D-BD9B-2AC51761E042}" destId="{3C468609-BF08-4A0E-836B-31DB6A2EB966}" srcOrd="0" destOrd="0" presId="urn:microsoft.com/office/officeart/2005/8/layout/process5"/>
    <dgm:cxn modelId="{2A26AF41-FE14-47D2-A09E-E5D825DFD4C9}" type="presParOf" srcId="{DA348A97-5658-458F-AE07-DBCBB4B9A8DC}" destId="{A41CE161-4075-4098-82E8-CECDB1604BF2}" srcOrd="2" destOrd="0" presId="urn:microsoft.com/office/officeart/2005/8/layout/process5"/>
    <dgm:cxn modelId="{B4AB81FC-493F-4FA6-B84B-3F325ECA69B8}" type="presParOf" srcId="{DA348A97-5658-458F-AE07-DBCBB4B9A8DC}" destId="{E80ED9AC-7712-458A-851B-4ED259CFB071}" srcOrd="3" destOrd="0" presId="urn:microsoft.com/office/officeart/2005/8/layout/process5"/>
    <dgm:cxn modelId="{5BD6C398-6EB5-45F3-9646-DCE7EB3BDBC9}" type="presParOf" srcId="{E80ED9AC-7712-458A-851B-4ED259CFB071}" destId="{6D375908-B43D-4CE7-AE2F-F8FE9A954E47}" srcOrd="0" destOrd="0" presId="urn:microsoft.com/office/officeart/2005/8/layout/process5"/>
    <dgm:cxn modelId="{A57EE386-154A-40EE-A54A-05F8D589E564}" type="presParOf" srcId="{DA348A97-5658-458F-AE07-DBCBB4B9A8DC}" destId="{B418C76E-1B40-4364-8F73-DDC18518084D}" srcOrd="4" destOrd="0" presId="urn:microsoft.com/office/officeart/2005/8/layout/process5"/>
    <dgm:cxn modelId="{94038DB4-D2EB-4D96-9967-A7FDB23F98E2}" type="presParOf" srcId="{DA348A97-5658-458F-AE07-DBCBB4B9A8DC}" destId="{9F365E32-5C25-46C9-B6A5-B32C334CE0CA}" srcOrd="5" destOrd="0" presId="urn:microsoft.com/office/officeart/2005/8/layout/process5"/>
    <dgm:cxn modelId="{DA07ECA0-B9D2-41A1-94E8-8E2B4763D823}" type="presParOf" srcId="{9F365E32-5C25-46C9-B6A5-B32C334CE0CA}" destId="{8309C708-187D-4B49-82C7-8B6DA9B00A9E}" srcOrd="0" destOrd="0" presId="urn:microsoft.com/office/officeart/2005/8/layout/process5"/>
    <dgm:cxn modelId="{463E7A20-4537-415F-9322-C9274F8481A4}" type="presParOf" srcId="{DA348A97-5658-458F-AE07-DBCBB4B9A8DC}" destId="{039A4403-F531-4D5A-A160-61F7ED59D102}" srcOrd="6" destOrd="0" presId="urn:microsoft.com/office/officeart/2005/8/layout/process5"/>
    <dgm:cxn modelId="{9B39BE8A-4267-4B42-8EDA-968EB95C5F0B}" type="presParOf" srcId="{DA348A97-5658-458F-AE07-DBCBB4B9A8DC}" destId="{A591A36C-B83C-4EE5-8DB4-6F09369F0402}" srcOrd="7" destOrd="0" presId="urn:microsoft.com/office/officeart/2005/8/layout/process5"/>
    <dgm:cxn modelId="{77ED78B2-21BA-48BA-8EC8-AA3405AC4201}" type="presParOf" srcId="{A591A36C-B83C-4EE5-8DB4-6F09369F0402}" destId="{1C1C182E-0A8D-407C-9962-E00F4CA6ACB1}" srcOrd="0" destOrd="0" presId="urn:microsoft.com/office/officeart/2005/8/layout/process5"/>
    <dgm:cxn modelId="{47F60313-A56D-4EA3-9011-5435B289DF51}" type="presParOf" srcId="{DA348A97-5658-458F-AE07-DBCBB4B9A8DC}" destId="{2E79C31B-290C-4D9A-A2B1-ACBE68A9ABD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780881" y="1331844"/>
          <a:ext cx="364774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3647746" y="494573"/>
              </a:lnTo>
              <a:lnTo>
                <a:pt x="364774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780881" y="1331844"/>
          <a:ext cx="98697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986976" y="494573"/>
              </a:lnTo>
              <a:lnTo>
                <a:pt x="98697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373998" y="1331844"/>
          <a:ext cx="1406883" cy="676017"/>
        </a:xfrm>
        <a:custGeom>
          <a:avLst/>
          <a:gdLst/>
          <a:ahLst/>
          <a:cxnLst/>
          <a:rect l="0" t="0" r="0" b="0"/>
          <a:pathLst>
            <a:path>
              <a:moveTo>
                <a:pt x="1406883" y="0"/>
              </a:moveTo>
              <a:lnTo>
                <a:pt x="140688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80138" y="1331844"/>
          <a:ext cx="3800743" cy="676017"/>
        </a:xfrm>
        <a:custGeom>
          <a:avLst/>
          <a:gdLst/>
          <a:ahLst/>
          <a:cxnLst/>
          <a:rect l="0" t="0" r="0" b="0"/>
          <a:pathLst>
            <a:path>
              <a:moveTo>
                <a:pt x="3800743" y="0"/>
              </a:moveTo>
              <a:lnTo>
                <a:pt x="380074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801575" y="88125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4019199" y="294868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4055626" y="331295"/>
        <a:ext cx="1885758" cy="1170864"/>
      </dsp:txXfrm>
    </dsp:sp>
    <dsp:sp modelId="{29355B93-58E7-40B9-A9A7-D71CE35F1DE0}">
      <dsp:nvSpPr>
        <dsp:cNvPr id="0" name=""/>
        <dsp:cNvSpPr/>
      </dsp:nvSpPr>
      <dsp:spPr>
        <a:xfrm>
          <a:off x="83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18455" y="2214604"/>
          <a:ext cx="1958612" cy="1243718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</a:t>
          </a:r>
          <a:r>
            <a:rPr lang="cs-CZ" sz="2000" b="1" kern="1200" dirty="0">
              <a:solidFill>
                <a:prstClr val="black"/>
              </a:solidFill>
              <a:highlight>
                <a:srgbClr val="337B86"/>
              </a:highlight>
              <a:latin typeface="Century Gothic" panose="020B0502020202020204"/>
              <a:ea typeface="+mn-ea"/>
              <a:cs typeface="+mn-cs"/>
            </a:rPr>
            <a:t>východiska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sp:txBody>
      <dsp:txXfrm>
        <a:off x="254882" y="2251031"/>
        <a:ext cx="1885758" cy="1170864"/>
      </dsp:txXfrm>
    </dsp:sp>
    <dsp:sp modelId="{E76B1160-7540-4995-B8F8-99003202A4F9}">
      <dsp:nvSpPr>
        <dsp:cNvPr id="0" name=""/>
        <dsp:cNvSpPr/>
      </dsp:nvSpPr>
      <dsp:spPr>
        <a:xfrm>
          <a:off x="239469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612315" y="2214604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648742" y="2251031"/>
        <a:ext cx="1885758" cy="1170864"/>
      </dsp:txXfrm>
    </dsp:sp>
    <dsp:sp modelId="{BB5D0DDC-D3AA-4C61-9CFE-D67EC012D759}">
      <dsp:nvSpPr>
        <dsp:cNvPr id="0" name=""/>
        <dsp:cNvSpPr/>
      </dsp:nvSpPr>
      <dsp:spPr>
        <a:xfrm>
          <a:off x="4788551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006175" y="2214604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sp:txBody>
      <dsp:txXfrm>
        <a:off x="5042602" y="2251031"/>
        <a:ext cx="1885758" cy="1170864"/>
      </dsp:txXfrm>
    </dsp:sp>
    <dsp:sp modelId="{5250D7C8-83DE-459B-BE9E-D9A61EBF57DB}">
      <dsp:nvSpPr>
        <dsp:cNvPr id="0" name=""/>
        <dsp:cNvSpPr/>
      </dsp:nvSpPr>
      <dsp:spPr>
        <a:xfrm>
          <a:off x="7182411" y="2007862"/>
          <a:ext cx="2492432" cy="1212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400035" y="2214604"/>
          <a:ext cx="2492432" cy="1212538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Předpoklady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(0-25 bodů)</a:t>
          </a:r>
          <a:endParaRPr lang="cs-CZ" sz="1800" b="0" kern="1200" dirty="0"/>
        </a:p>
      </dsp:txBody>
      <dsp:txXfrm>
        <a:off x="7435549" y="2250118"/>
        <a:ext cx="2421404" cy="1141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7E96-E458-4DFA-95DF-F440EEAC0DC2}">
      <dsp:nvSpPr>
        <dsp:cNvPr id="0" name=""/>
        <dsp:cNvSpPr/>
      </dsp:nvSpPr>
      <dsp:spPr>
        <a:xfrm>
          <a:off x="4778122" y="1157225"/>
          <a:ext cx="1372858" cy="76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30"/>
              </a:lnTo>
              <a:lnTo>
                <a:pt x="1372858" y="581630"/>
              </a:lnTo>
              <a:lnTo>
                <a:pt x="1372858" y="7660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2714090" y="1157225"/>
          <a:ext cx="2064031" cy="687271"/>
        </a:xfrm>
        <a:custGeom>
          <a:avLst/>
          <a:gdLst/>
          <a:ahLst/>
          <a:cxnLst/>
          <a:rect l="0" t="0" r="0" b="0"/>
          <a:pathLst>
            <a:path>
              <a:moveTo>
                <a:pt x="2064031" y="0"/>
              </a:moveTo>
              <a:lnTo>
                <a:pt x="2064031" y="502807"/>
              </a:lnTo>
              <a:lnTo>
                <a:pt x="0" y="502807"/>
              </a:lnTo>
              <a:lnTo>
                <a:pt x="0" y="6872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364614" y="-107199"/>
          <a:ext cx="2827014" cy="126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585861" y="102984"/>
          <a:ext cx="2827014" cy="12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Základní východiska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(0 – 10 bodů)</a:t>
          </a:r>
        </a:p>
      </dsp:txBody>
      <dsp:txXfrm>
        <a:off x="3622895" y="140018"/>
        <a:ext cx="2752946" cy="1190356"/>
      </dsp:txXfrm>
    </dsp:sp>
    <dsp:sp modelId="{29355B93-58E7-40B9-A9A7-D71CE35F1DE0}">
      <dsp:nvSpPr>
        <dsp:cNvPr id="0" name=""/>
        <dsp:cNvSpPr/>
      </dsp:nvSpPr>
      <dsp:spPr>
        <a:xfrm>
          <a:off x="1514390" y="1844497"/>
          <a:ext cx="2399400" cy="159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1735637" y="2054681"/>
          <a:ext cx="2399400" cy="1597195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1.1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Environmentální problém řešený projektem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(0 - 6 bodů)</a:t>
          </a:r>
        </a:p>
      </dsp:txBody>
      <dsp:txXfrm>
        <a:off x="1782417" y="2101461"/>
        <a:ext cx="2305840" cy="1503635"/>
      </dsp:txXfrm>
    </dsp:sp>
    <dsp:sp modelId="{E76B1160-7540-4995-B8F8-99003202A4F9}">
      <dsp:nvSpPr>
        <dsp:cNvPr id="0" name=""/>
        <dsp:cNvSpPr/>
      </dsp:nvSpPr>
      <dsp:spPr>
        <a:xfrm>
          <a:off x="4250291" y="1923320"/>
          <a:ext cx="3801378" cy="151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4471538" y="2133504"/>
          <a:ext cx="3801378" cy="1519332"/>
        </a:xfrm>
        <a:prstGeom prst="roundRect">
          <a:avLst>
            <a:gd name="adj" fmla="val 10000"/>
          </a:avLst>
        </a:prstGeom>
        <a:solidFill>
          <a:srgbClr val="337B86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1. 2 </a:t>
          </a:r>
          <a:r>
            <a:rPr lang="cs-CZ" sz="1800" b="0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Soulad cílů projektu s environmentální legislativou, strategickými dokumenty a s Programem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4 body)</a:t>
          </a:r>
          <a:endParaRPr lang="cs-CZ" sz="1800" b="1" kern="1200" dirty="0"/>
        </a:p>
      </dsp:txBody>
      <dsp:txXfrm>
        <a:off x="4516038" y="2178004"/>
        <a:ext cx="3712378" cy="1430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780881" y="1331844"/>
          <a:ext cx="364774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3647746" y="494573"/>
              </a:lnTo>
              <a:lnTo>
                <a:pt x="364774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780881" y="1331844"/>
          <a:ext cx="986976" cy="67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573"/>
              </a:lnTo>
              <a:lnTo>
                <a:pt x="986976" y="494573"/>
              </a:lnTo>
              <a:lnTo>
                <a:pt x="986976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373998" y="1331844"/>
          <a:ext cx="1406883" cy="676017"/>
        </a:xfrm>
        <a:custGeom>
          <a:avLst/>
          <a:gdLst/>
          <a:ahLst/>
          <a:cxnLst/>
          <a:rect l="0" t="0" r="0" b="0"/>
          <a:pathLst>
            <a:path>
              <a:moveTo>
                <a:pt x="1406883" y="0"/>
              </a:moveTo>
              <a:lnTo>
                <a:pt x="140688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80138" y="1331844"/>
          <a:ext cx="3800743" cy="676017"/>
        </a:xfrm>
        <a:custGeom>
          <a:avLst/>
          <a:gdLst/>
          <a:ahLst/>
          <a:cxnLst/>
          <a:rect l="0" t="0" r="0" b="0"/>
          <a:pathLst>
            <a:path>
              <a:moveTo>
                <a:pt x="3800743" y="0"/>
              </a:moveTo>
              <a:lnTo>
                <a:pt x="3800743" y="494573"/>
              </a:lnTo>
              <a:lnTo>
                <a:pt x="0" y="494573"/>
              </a:lnTo>
              <a:lnTo>
                <a:pt x="0" y="67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801575" y="88125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4019199" y="294868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4055626" y="331295"/>
        <a:ext cx="1885758" cy="1170864"/>
      </dsp:txXfrm>
    </dsp:sp>
    <dsp:sp modelId="{29355B93-58E7-40B9-A9A7-D71CE35F1DE0}">
      <dsp:nvSpPr>
        <dsp:cNvPr id="0" name=""/>
        <dsp:cNvSpPr/>
      </dsp:nvSpPr>
      <dsp:spPr>
        <a:xfrm>
          <a:off x="83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18455" y="2214604"/>
          <a:ext cx="1958612" cy="1243718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(0-10 bodů)</a:t>
          </a:r>
        </a:p>
      </dsp:txBody>
      <dsp:txXfrm>
        <a:off x="254882" y="2251031"/>
        <a:ext cx="1885758" cy="1170864"/>
      </dsp:txXfrm>
    </dsp:sp>
    <dsp:sp modelId="{E76B1160-7540-4995-B8F8-99003202A4F9}">
      <dsp:nvSpPr>
        <dsp:cNvPr id="0" name=""/>
        <dsp:cNvSpPr/>
      </dsp:nvSpPr>
      <dsp:spPr>
        <a:xfrm>
          <a:off x="2394692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612315" y="2214604"/>
          <a:ext cx="1958612" cy="1243718"/>
        </a:xfrm>
        <a:prstGeom prst="roundRect">
          <a:avLst>
            <a:gd name="adj" fmla="val 10000"/>
          </a:avLst>
        </a:prstGeom>
        <a:solidFill>
          <a:srgbClr val="337B86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</a:rPr>
            <a:t>(0-35 bodů)</a:t>
          </a:r>
          <a:endParaRPr lang="cs-CZ" sz="1800" b="1" kern="1200" dirty="0"/>
        </a:p>
      </dsp:txBody>
      <dsp:txXfrm>
        <a:off x="2648742" y="2251031"/>
        <a:ext cx="1885758" cy="1170864"/>
      </dsp:txXfrm>
    </dsp:sp>
    <dsp:sp modelId="{BB5D0DDC-D3AA-4C61-9CFE-D67EC012D759}">
      <dsp:nvSpPr>
        <dsp:cNvPr id="0" name=""/>
        <dsp:cNvSpPr/>
      </dsp:nvSpPr>
      <dsp:spPr>
        <a:xfrm>
          <a:off x="4788551" y="2007862"/>
          <a:ext cx="1958612" cy="1243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006175" y="2214604"/>
          <a:ext cx="1958612" cy="1243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sp:txBody>
      <dsp:txXfrm>
        <a:off x="5042602" y="2251031"/>
        <a:ext cx="1885758" cy="1170864"/>
      </dsp:txXfrm>
    </dsp:sp>
    <dsp:sp modelId="{5250D7C8-83DE-459B-BE9E-D9A61EBF57DB}">
      <dsp:nvSpPr>
        <dsp:cNvPr id="0" name=""/>
        <dsp:cNvSpPr/>
      </dsp:nvSpPr>
      <dsp:spPr>
        <a:xfrm>
          <a:off x="7182411" y="2007862"/>
          <a:ext cx="2492432" cy="1212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400035" y="2214604"/>
          <a:ext cx="2492432" cy="1212538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Předpoklady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(0-25 bodů)</a:t>
          </a:r>
          <a:endParaRPr lang="cs-CZ" sz="1800" b="0" kern="1200" dirty="0"/>
        </a:p>
      </dsp:txBody>
      <dsp:txXfrm>
        <a:off x="7435549" y="2250118"/>
        <a:ext cx="2421404" cy="1141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7E96-E458-4DFA-95DF-F440EEAC0DC2}">
      <dsp:nvSpPr>
        <dsp:cNvPr id="0" name=""/>
        <dsp:cNvSpPr/>
      </dsp:nvSpPr>
      <dsp:spPr>
        <a:xfrm>
          <a:off x="4778122" y="1157225"/>
          <a:ext cx="1372858" cy="76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30"/>
              </a:lnTo>
              <a:lnTo>
                <a:pt x="1372858" y="581630"/>
              </a:lnTo>
              <a:lnTo>
                <a:pt x="1372858" y="7660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2714090" y="1157225"/>
          <a:ext cx="2064031" cy="687271"/>
        </a:xfrm>
        <a:custGeom>
          <a:avLst/>
          <a:gdLst/>
          <a:ahLst/>
          <a:cxnLst/>
          <a:rect l="0" t="0" r="0" b="0"/>
          <a:pathLst>
            <a:path>
              <a:moveTo>
                <a:pt x="2064031" y="0"/>
              </a:moveTo>
              <a:lnTo>
                <a:pt x="2064031" y="502807"/>
              </a:lnTo>
              <a:lnTo>
                <a:pt x="0" y="502807"/>
              </a:lnTo>
              <a:lnTo>
                <a:pt x="0" y="6872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364614" y="-107199"/>
          <a:ext cx="2827014" cy="126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585861" y="102984"/>
          <a:ext cx="2827014" cy="12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Dopady projektu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(0 – 35 bodů)</a:t>
          </a:r>
        </a:p>
      </dsp:txBody>
      <dsp:txXfrm>
        <a:off x="3622895" y="140018"/>
        <a:ext cx="2752946" cy="1190356"/>
      </dsp:txXfrm>
    </dsp:sp>
    <dsp:sp modelId="{29355B93-58E7-40B9-A9A7-D71CE35F1DE0}">
      <dsp:nvSpPr>
        <dsp:cNvPr id="0" name=""/>
        <dsp:cNvSpPr/>
      </dsp:nvSpPr>
      <dsp:spPr>
        <a:xfrm>
          <a:off x="1514390" y="1844497"/>
          <a:ext cx="2399400" cy="159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1735637" y="2054681"/>
          <a:ext cx="2399400" cy="1597195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2.1 </a:t>
          </a:r>
          <a:r>
            <a:rPr lang="cs-CZ" sz="18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Cíle a dopady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(0 - 25 bodů)</a:t>
          </a:r>
        </a:p>
      </dsp:txBody>
      <dsp:txXfrm>
        <a:off x="1782417" y="2101461"/>
        <a:ext cx="2305840" cy="1503635"/>
      </dsp:txXfrm>
    </dsp:sp>
    <dsp:sp modelId="{E76B1160-7540-4995-B8F8-99003202A4F9}">
      <dsp:nvSpPr>
        <dsp:cNvPr id="0" name=""/>
        <dsp:cNvSpPr/>
      </dsp:nvSpPr>
      <dsp:spPr>
        <a:xfrm>
          <a:off x="4250291" y="1923320"/>
          <a:ext cx="3801378" cy="151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4471538" y="2133504"/>
          <a:ext cx="3801378" cy="1519332"/>
        </a:xfrm>
        <a:prstGeom prst="roundRect">
          <a:avLst>
            <a:gd name="adj" fmla="val 10000"/>
          </a:avLst>
        </a:prstGeom>
        <a:solidFill>
          <a:srgbClr val="337B86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0" kern="1200" dirty="0">
              <a:solidFill>
                <a:schemeClr val="bg1"/>
              </a:solidFill>
            </a:rPr>
            <a:t>2. 2 </a:t>
          </a:r>
          <a:r>
            <a:rPr lang="cs-CZ" sz="1800" b="0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Udržitelnost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b="1" kern="1200" dirty="0">
              <a:solidFill>
                <a:schemeClr val="bg1"/>
              </a:solidFill>
              <a:effectLst/>
              <a:ea typeface="Calibri" panose="020F0502020204030204" pitchFamily="34" charset="0"/>
            </a:rPr>
            <a:t>( 0 -  10 body)</a:t>
          </a:r>
          <a:endParaRPr lang="cs-CZ" sz="1800" b="1" kern="1200" dirty="0"/>
        </a:p>
      </dsp:txBody>
      <dsp:txXfrm>
        <a:off x="4516038" y="2178004"/>
        <a:ext cx="3712378" cy="1430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75666" y="1297026"/>
          <a:ext cx="3871172" cy="61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70"/>
              </a:lnTo>
              <a:lnTo>
                <a:pt x="3871172" y="446570"/>
              </a:lnTo>
              <a:lnTo>
                <a:pt x="3871172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75666" y="1297026"/>
          <a:ext cx="1114763" cy="61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70"/>
              </a:lnTo>
              <a:lnTo>
                <a:pt x="1114763" y="446570"/>
              </a:lnTo>
              <a:lnTo>
                <a:pt x="1114763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051440" y="1297026"/>
          <a:ext cx="1624226" cy="610402"/>
        </a:xfrm>
        <a:custGeom>
          <a:avLst/>
          <a:gdLst/>
          <a:ahLst/>
          <a:cxnLst/>
          <a:rect l="0" t="0" r="0" b="0"/>
          <a:pathLst>
            <a:path>
              <a:moveTo>
                <a:pt x="1624226" y="0"/>
              </a:moveTo>
              <a:lnTo>
                <a:pt x="1624226" y="446570"/>
              </a:lnTo>
              <a:lnTo>
                <a:pt x="0" y="446570"/>
              </a:lnTo>
              <a:lnTo>
                <a:pt x="0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889930" y="1297026"/>
          <a:ext cx="3785735" cy="610402"/>
        </a:xfrm>
        <a:custGeom>
          <a:avLst/>
          <a:gdLst/>
          <a:ahLst/>
          <a:cxnLst/>
          <a:rect l="0" t="0" r="0" b="0"/>
          <a:pathLst>
            <a:path>
              <a:moveTo>
                <a:pt x="3785735" y="0"/>
              </a:moveTo>
              <a:lnTo>
                <a:pt x="3785735" y="446570"/>
              </a:lnTo>
              <a:lnTo>
                <a:pt x="0" y="446570"/>
              </a:lnTo>
              <a:lnTo>
                <a:pt x="0" y="6104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791412" y="174023"/>
          <a:ext cx="1768507" cy="1123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987913" y="360699"/>
          <a:ext cx="1768507" cy="1123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4020805" y="393591"/>
        <a:ext cx="1702723" cy="1057218"/>
      </dsp:txXfrm>
    </dsp:sp>
    <dsp:sp modelId="{29355B93-58E7-40B9-A9A7-D71CE35F1DE0}">
      <dsp:nvSpPr>
        <dsp:cNvPr id="0" name=""/>
        <dsp:cNvSpPr/>
      </dsp:nvSpPr>
      <dsp:spPr>
        <a:xfrm>
          <a:off x="5676" y="1907428"/>
          <a:ext cx="1768507" cy="1123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02177" y="2094104"/>
          <a:ext cx="1768507" cy="1123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(0-10 bodů)</a:t>
          </a:r>
          <a:endParaRPr lang="cs-CZ" sz="1800" kern="1200" dirty="0"/>
        </a:p>
      </dsp:txBody>
      <dsp:txXfrm>
        <a:off x="235069" y="2126996"/>
        <a:ext cx="1702723" cy="1057218"/>
      </dsp:txXfrm>
    </dsp:sp>
    <dsp:sp modelId="{E76B1160-7540-4995-B8F8-99003202A4F9}">
      <dsp:nvSpPr>
        <dsp:cNvPr id="0" name=""/>
        <dsp:cNvSpPr/>
      </dsp:nvSpPr>
      <dsp:spPr>
        <a:xfrm>
          <a:off x="2167186" y="1907428"/>
          <a:ext cx="1768507" cy="1123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363687" y="2094104"/>
          <a:ext cx="1768507" cy="1123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396579" y="2126996"/>
        <a:ext cx="1702723" cy="1057218"/>
      </dsp:txXfrm>
    </dsp:sp>
    <dsp:sp modelId="{BB5D0DDC-D3AA-4C61-9CFE-D67EC012D759}">
      <dsp:nvSpPr>
        <dsp:cNvPr id="0" name=""/>
        <dsp:cNvSpPr/>
      </dsp:nvSpPr>
      <dsp:spPr>
        <a:xfrm>
          <a:off x="4328695" y="1907428"/>
          <a:ext cx="2923467" cy="1829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4525196" y="2094104"/>
          <a:ext cx="2923467" cy="1829516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Realizace</a:t>
          </a:r>
          <a:r>
            <a:rPr lang="cs-CZ" sz="18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bg1"/>
              </a:solidFill>
            </a:rPr>
            <a:t>(0-30 bodů)</a:t>
          </a:r>
          <a:endParaRPr lang="cs-CZ" sz="1800" kern="1200" dirty="0"/>
        </a:p>
      </dsp:txBody>
      <dsp:txXfrm>
        <a:off x="4578781" y="2147689"/>
        <a:ext cx="2816297" cy="1722346"/>
      </dsp:txXfrm>
    </dsp:sp>
    <dsp:sp modelId="{5250D7C8-83DE-459B-BE9E-D9A61EBF57DB}">
      <dsp:nvSpPr>
        <dsp:cNvPr id="0" name=""/>
        <dsp:cNvSpPr/>
      </dsp:nvSpPr>
      <dsp:spPr>
        <a:xfrm>
          <a:off x="7645164" y="1907428"/>
          <a:ext cx="1803347" cy="995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841665" y="2094104"/>
          <a:ext cx="1803347" cy="995081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Předpoklady (0-25 bodů)</a:t>
          </a:r>
        </a:p>
      </dsp:txBody>
      <dsp:txXfrm>
        <a:off x="7870810" y="2123249"/>
        <a:ext cx="1745057" cy="936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C9E61-D59D-4DCC-AC6E-EF4E6DC05FC0}">
      <dsp:nvSpPr>
        <dsp:cNvPr id="0" name=""/>
        <dsp:cNvSpPr/>
      </dsp:nvSpPr>
      <dsp:spPr>
        <a:xfrm>
          <a:off x="4632234" y="1327656"/>
          <a:ext cx="1650666" cy="78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150"/>
              </a:lnTo>
              <a:lnTo>
                <a:pt x="1650666" y="576150"/>
              </a:lnTo>
              <a:lnTo>
                <a:pt x="1650666" y="7875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3073804" y="1327656"/>
          <a:ext cx="1558430" cy="787521"/>
        </a:xfrm>
        <a:custGeom>
          <a:avLst/>
          <a:gdLst/>
          <a:ahLst/>
          <a:cxnLst/>
          <a:rect l="0" t="0" r="0" b="0"/>
          <a:pathLst>
            <a:path>
              <a:moveTo>
                <a:pt x="1558430" y="0"/>
              </a:moveTo>
              <a:lnTo>
                <a:pt x="1558430" y="576150"/>
              </a:lnTo>
              <a:lnTo>
                <a:pt x="0" y="576150"/>
              </a:lnTo>
              <a:lnTo>
                <a:pt x="0" y="7875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491398" y="-121204"/>
          <a:ext cx="2281671" cy="1448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744917" y="119638"/>
          <a:ext cx="2281671" cy="144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Realizace</a:t>
          </a:r>
          <a:br>
            <a:rPr lang="cs-CZ" sz="3200" b="1" kern="1200" dirty="0"/>
          </a:br>
          <a:r>
            <a:rPr lang="cs-CZ" sz="2200" b="1" kern="1200" dirty="0"/>
            <a:t>(až 30 bodů)</a:t>
          </a:r>
        </a:p>
      </dsp:txBody>
      <dsp:txXfrm>
        <a:off x="3787353" y="162074"/>
        <a:ext cx="2196799" cy="1363989"/>
      </dsp:txXfrm>
    </dsp:sp>
    <dsp:sp modelId="{BB5D0DDC-D3AA-4C61-9CFE-D67EC012D759}">
      <dsp:nvSpPr>
        <dsp:cNvPr id="0" name=""/>
        <dsp:cNvSpPr/>
      </dsp:nvSpPr>
      <dsp:spPr>
        <a:xfrm>
          <a:off x="1743007" y="2115178"/>
          <a:ext cx="2661593" cy="1834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1996526" y="2356021"/>
          <a:ext cx="2661593" cy="1834954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3.1 Popis způsobu řešení </a:t>
          </a:r>
          <a:b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</a:b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(plánované aktivity)</a:t>
          </a:r>
          <a:endParaRPr lang="cs-CZ" sz="2000" b="0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bg1"/>
              </a:solidFill>
            </a:rPr>
            <a:t>(0-25 bodů</a:t>
          </a:r>
          <a:r>
            <a:rPr lang="cs-CZ" sz="1800" kern="1200" dirty="0">
              <a:solidFill>
                <a:schemeClr val="bg1"/>
              </a:solidFill>
            </a:rPr>
            <a:t>)</a:t>
          </a:r>
          <a:endParaRPr lang="cs-CZ" sz="1800" kern="1200" dirty="0"/>
        </a:p>
      </dsp:txBody>
      <dsp:txXfrm>
        <a:off x="2050270" y="2409765"/>
        <a:ext cx="2554105" cy="1727466"/>
      </dsp:txXfrm>
    </dsp:sp>
    <dsp:sp modelId="{75445E8D-E02A-4A7A-9786-6532EF0FA025}">
      <dsp:nvSpPr>
        <dsp:cNvPr id="0" name=""/>
        <dsp:cNvSpPr/>
      </dsp:nvSpPr>
      <dsp:spPr>
        <a:xfrm>
          <a:off x="4911639" y="2115178"/>
          <a:ext cx="2742524" cy="1834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12983-D64F-4524-BD29-0B69EC8965A6}">
      <dsp:nvSpPr>
        <dsp:cNvPr id="0" name=""/>
        <dsp:cNvSpPr/>
      </dsp:nvSpPr>
      <dsp:spPr>
        <a:xfrm>
          <a:off x="5165158" y="2356021"/>
          <a:ext cx="2742524" cy="1834954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3.2 Zainteresované subjekty a cílové skupiny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</a:t>
          </a:r>
          <a:r>
            <a:rPr lang="cs-CZ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0-5 bodů</a:t>
          </a:r>
          <a:r>
            <a:rPr lang="cs-CZ" sz="2400" kern="1200" dirty="0">
              <a:solidFill>
                <a:schemeClr val="bg1"/>
              </a:solidFill>
            </a:rPr>
            <a:t>)</a:t>
          </a:r>
          <a:endParaRPr lang="cs-CZ" sz="2400" kern="1200" dirty="0"/>
        </a:p>
      </dsp:txBody>
      <dsp:txXfrm>
        <a:off x="5218902" y="2409765"/>
        <a:ext cx="2635036" cy="1727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62744" y="1444164"/>
          <a:ext cx="3578040" cy="66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22"/>
              </a:lnTo>
              <a:lnTo>
                <a:pt x="3578040" y="485122"/>
              </a:lnTo>
              <a:lnTo>
                <a:pt x="357804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62744" y="1444164"/>
          <a:ext cx="995396" cy="66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122"/>
              </a:lnTo>
              <a:lnTo>
                <a:pt x="995396" y="485122"/>
              </a:lnTo>
              <a:lnTo>
                <a:pt x="995396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310026" y="1444164"/>
          <a:ext cx="1352717" cy="663099"/>
        </a:xfrm>
        <a:custGeom>
          <a:avLst/>
          <a:gdLst/>
          <a:ahLst/>
          <a:cxnLst/>
          <a:rect l="0" t="0" r="0" b="0"/>
          <a:pathLst>
            <a:path>
              <a:moveTo>
                <a:pt x="1352717" y="0"/>
              </a:moveTo>
              <a:lnTo>
                <a:pt x="1352717" y="485122"/>
              </a:lnTo>
              <a:lnTo>
                <a:pt x="0" y="485122"/>
              </a:lnTo>
              <a:lnTo>
                <a:pt x="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61911" y="1444164"/>
          <a:ext cx="3700832" cy="663099"/>
        </a:xfrm>
        <a:custGeom>
          <a:avLst/>
          <a:gdLst/>
          <a:ahLst/>
          <a:cxnLst/>
          <a:rect l="0" t="0" r="0" b="0"/>
          <a:pathLst>
            <a:path>
              <a:moveTo>
                <a:pt x="3700832" y="0"/>
              </a:moveTo>
              <a:lnTo>
                <a:pt x="3700832" y="485122"/>
              </a:lnTo>
              <a:lnTo>
                <a:pt x="0" y="485122"/>
              </a:lnTo>
              <a:lnTo>
                <a:pt x="0" y="663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702152" y="224211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915617" y="427003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3951348" y="462734"/>
        <a:ext cx="1849722" cy="1148490"/>
      </dsp:txXfrm>
    </dsp:sp>
    <dsp:sp modelId="{29355B93-58E7-40B9-A9A7-D71CE35F1DE0}">
      <dsp:nvSpPr>
        <dsp:cNvPr id="0" name=""/>
        <dsp:cNvSpPr/>
      </dsp:nvSpPr>
      <dsp:spPr>
        <a:xfrm>
          <a:off x="1319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14784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(0-10 bodů)</a:t>
          </a:r>
          <a:endParaRPr lang="cs-CZ" sz="1800" kern="1200" dirty="0"/>
        </a:p>
      </dsp:txBody>
      <dsp:txXfrm>
        <a:off x="250515" y="2345786"/>
        <a:ext cx="1849722" cy="1148490"/>
      </dsp:txXfrm>
    </dsp:sp>
    <dsp:sp modelId="{E76B1160-7540-4995-B8F8-99003202A4F9}">
      <dsp:nvSpPr>
        <dsp:cNvPr id="0" name=""/>
        <dsp:cNvSpPr/>
      </dsp:nvSpPr>
      <dsp:spPr>
        <a:xfrm>
          <a:off x="2349434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562899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598630" y="2345786"/>
        <a:ext cx="1849722" cy="1148490"/>
      </dsp:txXfrm>
    </dsp:sp>
    <dsp:sp modelId="{BB5D0DDC-D3AA-4C61-9CFE-D67EC012D759}">
      <dsp:nvSpPr>
        <dsp:cNvPr id="0" name=""/>
        <dsp:cNvSpPr/>
      </dsp:nvSpPr>
      <dsp:spPr>
        <a:xfrm>
          <a:off x="4697548" y="2107263"/>
          <a:ext cx="1921184" cy="121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4911013" y="2310055"/>
          <a:ext cx="1921184" cy="121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bg1"/>
              </a:solidFill>
            </a:rPr>
            <a:t>(</a:t>
          </a:r>
          <a:r>
            <a:rPr lang="cs-CZ" sz="1800" kern="1200" dirty="0">
              <a:solidFill>
                <a:schemeClr val="bg1"/>
              </a:solidFill>
            </a:rPr>
            <a:t>0-30 bodů)</a:t>
          </a:r>
          <a:endParaRPr lang="cs-CZ" sz="1800" kern="1200" dirty="0"/>
        </a:p>
      </dsp:txBody>
      <dsp:txXfrm>
        <a:off x="4946744" y="2345786"/>
        <a:ext cx="1849722" cy="1148490"/>
      </dsp:txXfrm>
    </dsp:sp>
    <dsp:sp modelId="{5250D7C8-83DE-459B-BE9E-D9A61EBF57DB}">
      <dsp:nvSpPr>
        <dsp:cNvPr id="0" name=""/>
        <dsp:cNvSpPr/>
      </dsp:nvSpPr>
      <dsp:spPr>
        <a:xfrm>
          <a:off x="7045663" y="2107263"/>
          <a:ext cx="2390241" cy="1555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259128" y="2310055"/>
          <a:ext cx="2390241" cy="1555085"/>
        </a:xfrm>
        <a:prstGeom prst="roundRect">
          <a:avLst>
            <a:gd name="adj" fmla="val 10000"/>
          </a:avLst>
        </a:prstGeom>
        <a:solidFill>
          <a:srgbClr val="337B86">
            <a:alpha val="88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2600" b="1" kern="1200" dirty="0">
              <a:solidFill>
                <a:schemeClr val="bg1"/>
              </a:solidFill>
            </a:rPr>
            <a:t>Předpoklady (0-25 bodů)</a:t>
          </a:r>
          <a:endParaRPr lang="cs-CZ" sz="2600" b="1" kern="1200" dirty="0"/>
        </a:p>
      </dsp:txBody>
      <dsp:txXfrm>
        <a:off x="7304675" y="2355602"/>
        <a:ext cx="2299147" cy="1463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57180" y="1595131"/>
          <a:ext cx="3700467" cy="68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21"/>
              </a:lnTo>
              <a:lnTo>
                <a:pt x="3700467" y="501721"/>
              </a:lnTo>
              <a:lnTo>
                <a:pt x="3700467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57180" y="1595131"/>
          <a:ext cx="1196029" cy="68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21"/>
              </a:lnTo>
              <a:lnTo>
                <a:pt x="1196029" y="501721"/>
              </a:lnTo>
              <a:lnTo>
                <a:pt x="1196029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424751" y="1595131"/>
          <a:ext cx="1232429" cy="685788"/>
        </a:xfrm>
        <a:custGeom>
          <a:avLst/>
          <a:gdLst/>
          <a:ahLst/>
          <a:cxnLst/>
          <a:rect l="0" t="0" r="0" b="0"/>
          <a:pathLst>
            <a:path>
              <a:moveTo>
                <a:pt x="1232429" y="0"/>
              </a:moveTo>
              <a:lnTo>
                <a:pt x="1232429" y="501721"/>
              </a:lnTo>
              <a:lnTo>
                <a:pt x="0" y="501721"/>
              </a:lnTo>
              <a:lnTo>
                <a:pt x="0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996292" y="1595131"/>
          <a:ext cx="3660888" cy="685788"/>
        </a:xfrm>
        <a:custGeom>
          <a:avLst/>
          <a:gdLst/>
          <a:ahLst/>
          <a:cxnLst/>
          <a:rect l="0" t="0" r="0" b="0"/>
          <a:pathLst>
            <a:path>
              <a:moveTo>
                <a:pt x="3660888" y="0"/>
              </a:moveTo>
              <a:lnTo>
                <a:pt x="3660888" y="501721"/>
              </a:lnTo>
              <a:lnTo>
                <a:pt x="0" y="501721"/>
              </a:lnTo>
              <a:lnTo>
                <a:pt x="0" y="685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663720" y="333436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884489" y="543167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Předpoklady</a:t>
          </a:r>
        </a:p>
      </dsp:txBody>
      <dsp:txXfrm>
        <a:off x="3921443" y="580121"/>
        <a:ext cx="1913012" cy="1187786"/>
      </dsp:txXfrm>
    </dsp:sp>
    <dsp:sp modelId="{29355B93-58E7-40B9-A9A7-D71CE35F1DE0}">
      <dsp:nvSpPr>
        <dsp:cNvPr id="0" name=""/>
        <dsp:cNvSpPr/>
      </dsp:nvSpPr>
      <dsp:spPr>
        <a:xfrm>
          <a:off x="2832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23601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4.1.Švýcarsko-české partnerství</a:t>
          </a:r>
          <a:endParaRPr lang="cs-CZ" sz="1800" kern="1200" dirty="0"/>
        </a:p>
      </dsp:txBody>
      <dsp:txXfrm>
        <a:off x="260555" y="2527604"/>
        <a:ext cx="1913012" cy="1187786"/>
      </dsp:txXfrm>
    </dsp:sp>
    <dsp:sp modelId="{E76B1160-7540-4995-B8F8-99003202A4F9}">
      <dsp:nvSpPr>
        <dsp:cNvPr id="0" name=""/>
        <dsp:cNvSpPr/>
      </dsp:nvSpPr>
      <dsp:spPr>
        <a:xfrm>
          <a:off x="2431291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652060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4.2 Partnerská struktura a projektové řízení</a:t>
          </a:r>
          <a:endParaRPr lang="cs-CZ" sz="1800" kern="1200" dirty="0"/>
        </a:p>
      </dsp:txBody>
      <dsp:txXfrm>
        <a:off x="2689014" y="2527604"/>
        <a:ext cx="1913012" cy="1187786"/>
      </dsp:txXfrm>
    </dsp:sp>
    <dsp:sp modelId="{BB5D0DDC-D3AA-4C61-9CFE-D67EC012D759}">
      <dsp:nvSpPr>
        <dsp:cNvPr id="0" name=""/>
        <dsp:cNvSpPr/>
      </dsp:nvSpPr>
      <dsp:spPr>
        <a:xfrm>
          <a:off x="4859749" y="2280919"/>
          <a:ext cx="1986920" cy="12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080518" y="2490650"/>
          <a:ext cx="1986920" cy="126169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4.3 Analýza rizik</a:t>
          </a:r>
        </a:p>
      </dsp:txBody>
      <dsp:txXfrm>
        <a:off x="5117472" y="2527604"/>
        <a:ext cx="1913012" cy="1187786"/>
      </dsp:txXfrm>
    </dsp:sp>
    <dsp:sp modelId="{5250D7C8-83DE-459B-BE9E-D9A61EBF57DB}">
      <dsp:nvSpPr>
        <dsp:cNvPr id="0" name=""/>
        <dsp:cNvSpPr/>
      </dsp:nvSpPr>
      <dsp:spPr>
        <a:xfrm>
          <a:off x="7288208" y="2280919"/>
          <a:ext cx="2138880" cy="1252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508977" y="2490650"/>
          <a:ext cx="2138880" cy="125232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4.4 Rozpočet projektu</a:t>
          </a:r>
        </a:p>
      </dsp:txBody>
      <dsp:txXfrm>
        <a:off x="7545656" y="2527329"/>
        <a:ext cx="2065522" cy="11789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1682-8A71-41EB-9877-8814867388C3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Popis hlavních rizik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Realizační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Řízení projektu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Finanční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Časové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Povolení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Atd……</a:t>
          </a:r>
        </a:p>
      </dsp:txBody>
      <dsp:txXfrm>
        <a:off x="44665" y="1038705"/>
        <a:ext cx="2060143" cy="1206068"/>
      </dsp:txXfrm>
    </dsp:sp>
    <dsp:sp modelId="{8D4F4AF8-3F7F-417D-BD9B-2AC51761E042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330227" y="1482881"/>
        <a:ext cx="316861" cy="317716"/>
      </dsp:txXfrm>
    </dsp:sp>
    <dsp:sp modelId="{A41CE161-4075-4098-82E8-CECDB1604BF2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míry rizika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malá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menší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větší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velká</a:t>
          </a:r>
        </a:p>
      </dsp:txBody>
      <dsp:txXfrm>
        <a:off x="3033928" y="1038705"/>
        <a:ext cx="2060143" cy="1206068"/>
      </dsp:txXfrm>
    </dsp:sp>
    <dsp:sp modelId="{E80ED9AC-7712-458A-851B-4ED259CFB071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319490" y="1482881"/>
        <a:ext cx="316861" cy="317716"/>
      </dsp:txXfrm>
    </dsp:sp>
    <dsp:sp modelId="{B418C76E-1B40-4364-8F73-DDC18518084D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dopadu rizika na realizaci projektu</a:t>
          </a:r>
        </a:p>
      </dsp:txBody>
      <dsp:txXfrm>
        <a:off x="6023190" y="1038705"/>
        <a:ext cx="2060143" cy="1206068"/>
      </dsp:txXfrm>
    </dsp:sp>
    <dsp:sp modelId="{9F365E32-5C25-46C9-B6A5-B32C334CE0CA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6894404" y="2470192"/>
        <a:ext cx="317716" cy="316861"/>
      </dsp:txXfrm>
    </dsp:sp>
    <dsp:sp modelId="{039A4403-F531-4D5A-A160-61F7ED59D10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Stanovení pravděpodobnosti výskytu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malá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menší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spíše větší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velká</a:t>
          </a:r>
        </a:p>
      </dsp:txBody>
      <dsp:txXfrm>
        <a:off x="6023190" y="3173893"/>
        <a:ext cx="2060143" cy="1206068"/>
      </dsp:txXfrm>
    </dsp:sp>
    <dsp:sp modelId="{A591A36C-B83C-4EE5-8DB4-6F09369F0402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5480910" y="3618068"/>
        <a:ext cx="316861" cy="317716"/>
      </dsp:txXfrm>
    </dsp:sp>
    <dsp:sp modelId="{2E79C31B-290C-4D9A-A2B1-ACBE68A9ABDF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Nastavení vhodných opatření / návrh řešení</a:t>
          </a:r>
        </a:p>
      </dsp:txBody>
      <dsp:txXfrm>
        <a:off x="3033928" y="3173892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E3A8-1B86-4D9E-A509-C849EA4ABA2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AAE4-7016-47B2-A31D-221345C5E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54B2-C2C4-C167-037B-C7184872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80DFD9-90A3-9920-338E-DD0F6D77D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F4B669-12AE-FF4C-0862-EB6306E6E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A39489-D257-8CE7-E66D-2AC06DBD5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282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E0D59-30B7-3B9A-1A88-5D04F37F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CB82698-1DDA-71DD-E80B-B4E1B909B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87F3266-B372-8A6F-EDAF-E65019E15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FCE31D-D697-9C04-0D38-D00E08568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30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093AE-B63E-65C2-5C16-9A8B5B1CC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C9CCF89-CEAE-AA16-EF19-512E03F6C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88DC63-DDE9-A704-AD62-885A44115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1DA05B-6DEE-8AD5-FB0B-2E44D5869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05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E2B2-3990-301A-92BB-32B26FB7A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65B0C8-D731-248B-6066-66468F677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4196F2-DBC6-E5A9-FC87-5FE72BFA0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CF83B6-B907-581F-B745-92FA58C96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79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3ACD8-672B-E151-84B2-FC51E24CC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436F926-F13F-B5A4-7E4C-F6F0C3448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D09331-D857-A69B-443E-836EF11B1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B8E749-9B27-B2E6-FD0C-BCB944F62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53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E0512-18BD-01E7-05D5-7961135F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D08460-A843-1F93-DCE2-4B341D287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6D678BD-5FBD-D707-CD34-6A7083BE5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5E8019-B67E-9C21-21D8-C5CBEFCC4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257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DCC55-6C09-2391-5E69-685616720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AF5D7C-EA96-295C-856D-B9727462A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03BA9A-D90E-DA72-C548-6B2E4D0A4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A6753E-9345-4C63-75C3-7156C960E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499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5156-CB3A-530E-1EFD-46F7413EB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7772AB-E06C-3887-1969-954757F2A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EC71666-315C-E82A-825D-B5C19DFD1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D6474A-9326-B92D-65E9-910872956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76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0B08-D126-5FA0-A016-180477F7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B837876-52A9-0BEF-DD02-1E17AE000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3A9868-36F0-9930-B85D-047385AE4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021088-4DEA-8872-B82C-4433B8FF8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238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BE71-CC64-6708-3677-D9E04745F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974EC5-7C87-9173-6EE3-994433329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956B5D-E5E3-3073-000A-D76F1FC56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3C4784-C640-6AB4-E7C6-07DE90200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03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C3FC2-0FCE-E926-3C3C-09B0A864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2871C7-F228-FE19-F7C1-9F5C684A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278B50-226C-AA19-8F80-26A870BD4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79FDD4-6BCB-9B80-A1B1-6173B700A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31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19BDD-BC38-A78F-0F87-87F1407B4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1F5FC2-54DB-7FE7-1D03-C942F6711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88A4F4-B6F5-4973-F9D0-B01AF2C2A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453157-98F9-CDF3-17D8-74A811EA3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255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8E633-0027-BD98-8657-78BB08242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DC01E96-B667-15E8-1708-FDC48D772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3D2B9DB-0294-DDEE-B4A5-BC2EB03CA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F2A06C-3289-DABE-58EC-9074ADCCF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28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31117-B4C1-BCE5-5590-FF5F6F7B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20D003-6C0D-5989-BB62-68EA722E4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74B90B3-BD9F-9CE7-70EA-3F97EB59E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2C4386-9B81-8725-9E8A-66D208860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56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FB5B-0FA4-7D35-04F1-DCEA2CF0C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350C27-FB24-6BE7-0ADA-080A8C368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3F0A9B-CBD1-26FD-11F5-25FD3E6DD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B859D0-9412-66B0-B902-0F1311EE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94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3A4AA-D07F-8AA2-1604-8471D410E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AE3B13-76C2-72C8-8592-E88A7517B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48BA3BA-B1AB-5644-CB5D-B45FDB4F9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63F8BD-DC49-57C7-B1EB-39BA0A4DA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51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C6B1B-B4E5-8D01-5BB8-D242660C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EC9868-827F-CE8C-C36E-FB69307BB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6EFEA30-EDED-99CC-E955-0D62E4292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46D3BC-CBA5-1B27-0E81-04578A1AA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40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8AA81-42B6-F66F-8337-F07A7CA8E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B871DD7-A0F6-77DB-B0FD-C1EFB59F8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70C7FC-D632-04C1-1B76-A8DC0FC2F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5B42A5-BC2D-A025-A378-AB57AD5D6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477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FB5B-0FA4-7D35-04F1-DCEA2CF0C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350C27-FB24-6BE7-0ADA-080A8C368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3F0A9B-CBD1-26FD-11F5-25FD3E6DD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B859D0-9412-66B0-B902-0F1311EE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9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A05D-AFE5-B450-22AE-17955F964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825603-811F-D378-5B27-B06F797AB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55A572-2177-0909-78B4-917163249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BF1848-F210-72AF-2D5B-475BD111E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20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562D-7678-BBDA-10A1-97113A1FE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AF5DBE9-E416-71AF-EA5D-C922E1FA9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17845B-F23C-6105-4009-AE3912E87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1AFF23-50F3-F107-676E-1F55FE7A6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6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3B80E-881B-D2F8-C9EE-72BA2DF25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C785F1-CC83-9C18-861C-0CEE247F2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1ABCE1-DF8E-0129-6E38-CABC66C97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3411A0-DD41-B105-43EE-149CF4B06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565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5CFB8-C042-86D4-F917-0F325FAA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F2E547-61BB-F64E-FC68-D0E6E4788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91F46B-370D-5D33-DFDA-982791F92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C33314-716C-DCA7-523B-FAC430B64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DAAE4-7016-47B2-A31D-221345C5E81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59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98553-4D31-E5BA-7903-188E3445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0B8B5AB-919A-A612-F471-9F59D1AA3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5FB9E6-283A-6F2B-33E9-4AD1F7FF7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7CD925-BF00-AB10-DFCF-FE278C2F0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83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42C47-20DC-0AD6-877F-FCD35AEC5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E2E9FA1-9093-F043-DC4D-CF19F2DB9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F47176E-421D-6DE6-F7E0-21C74BE85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78CB6D-F6E2-EA82-8B75-A5E0F363E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5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B4A5F-84F2-64D9-6519-F964B11E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980F96-9705-3295-3081-4376454ED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D550007-9F6F-6A55-2D86-C81B14A8E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C3B827-970E-4B9A-9B9D-8071902F7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55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0A99-FAD4-B2C8-CF31-4EDCB70E7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C8C284-73D4-5AE3-2C16-F202C247D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FC8448-5AC6-631C-4EA6-699AC2C1A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2B1DD3-1AF4-02CA-B6C1-66C57E07B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46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43860-730D-D936-9B7C-53E639AC1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4D6629-4A59-7D5A-3B38-B3AA23928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B0201E-5150-4DE7-5DD7-D30D2F75F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7A5D89-5BD0-EF51-7A00-0DEE02E2B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0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5BB80-FB3C-E330-E327-AE6ADC2F6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1B3B3C8-B26F-1566-5D78-E29BE220D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51FCF4-30D0-74E4-009A-B0485863E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PROČ? Čemu a jak přírodě, resp. posílení biodiverzity prospěju? Musím popsat výchozí stav, ze kterého bude patrný environmentální problém dané lokality/ povodí nebo např. řešeného </a:t>
            </a:r>
            <a:r>
              <a:rPr lang="cs-CZ" dirty="0" err="1"/>
              <a:t>územíí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798A0A-F579-2E38-24C1-C88B4C272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73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CACFB-60ED-A94C-FF88-5B0768C6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6B0FF5-82B3-9148-6CEF-028F975AA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0C7F9C-6E2A-9D54-5E1B-6E2BAC347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B523C8-04EE-ACC6-2725-563B31E05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1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4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7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6C98-A4BD-4B7A-96BC-AEBD96CF8DF6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723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B35-3970-4DF6-BF0B-DFA7EAF6BAB6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A403-0CC2-4A85-8FA9-7C5323BB6905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37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D22E-FD68-4B25-BE6E-EC0CA7FCFDC5}" type="datetime1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01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DF20-B4B1-4139-A425-4580F21DB28C}" type="datetime1">
              <a:rPr lang="cs-CZ" smtClean="0"/>
              <a:t>10.06.2025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D2A-8AE5-4C82-A48E-8B3405385F96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090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EEC8-4885-4154-BBE9-40D281D2EA8D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83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3A73-988A-4BE6-BF73-8DC3E6253A0A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391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FC1F-96BB-43B4-A7F5-0957F4FDAAFF}" type="datetime1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73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0BF-8C3D-44FB-9922-B989302F6EA8}" type="datetime1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20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D40A-DC10-4D28-ABA7-53924FF16139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167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6549-29A3-4E7B-A653-0F8E3793C21C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9A97-93B6-47A0-868E-2BBC9B499785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48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F64C-1B39-4EE7-866A-6880DB1F02CF}" type="datetime1">
              <a:rPr lang="cs-CZ" smtClean="0"/>
              <a:t>10.06.2025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77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D4D-7E66-4982-81EC-583996454DC2}" type="datetime1">
              <a:rPr lang="cs-CZ" smtClean="0"/>
              <a:t>10.06.2025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19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D42F-8528-461E-95AD-406AA5B590BA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688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16BA-8FF0-4A0F-873F-69FD2AA8D568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43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36653-C7BE-4971-9C2D-1AE5EF021A36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795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notesSlide" Target="../notesSlides/notesSlide30.xml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.png"/><Relationship Id="rId9" Type="http://schemas.microsoft.com/office/2007/relationships/diagramDrawing" Target="../diagrams/drawing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96587F-59D2-4C56-A60C-E705DE3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1" y="1289099"/>
            <a:ext cx="4419734" cy="233697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Informační seminář pro předkladatele velkých projektů do 2. kola výzvy programu Udržitelný turismus a posílení biodiverzity</a:t>
            </a:r>
            <a:br>
              <a:rPr lang="cs-CZ" sz="2400" b="1" dirty="0">
                <a:solidFill>
                  <a:schemeClr val="tx1"/>
                </a:solidFill>
              </a:rPr>
            </a:br>
            <a:br>
              <a:rPr lang="cs-CZ" sz="2800" b="1" dirty="0"/>
            </a:br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/>
              <a:t>Ministerstvo životního prostředí</a:t>
            </a:r>
            <a:br>
              <a:rPr lang="cs-CZ" sz="2800" b="1" dirty="0"/>
            </a:br>
            <a:r>
              <a:rPr lang="cs-CZ" sz="2800" b="1" dirty="0"/>
              <a:t>10</a:t>
            </a:r>
            <a:r>
              <a:rPr lang="cs-CZ" sz="2400" b="1" dirty="0"/>
              <a:t>. června 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DE338D-ACAE-4AB8-BA49-4669F3A7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633"/>
            <a:ext cx="5449471" cy="118971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74880-BFD4-4C03-BE00-CB80236D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08" y="3762728"/>
            <a:ext cx="4955311" cy="19363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829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569F5-D28A-FCA6-09F1-43288DB6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0AA11-3E84-AB10-0608-7F471227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80" y="601933"/>
            <a:ext cx="9404723" cy="5505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SOULAD PROJEKTU S LEGISLATIVOU A CÍLI PROGRAMU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DEAE4-99D6-8858-EE84-A4B33FFD3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80" y="1854210"/>
            <a:ext cx="9893694" cy="379855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  <a:tabLst>
                <a:tab pos="2970530" algn="l"/>
              </a:tabLst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 SI DÁT POZOR – CO DOPLNIT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2970530" algn="l"/>
              </a:tabLst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Odkazy na konkrétní kapitoly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vybraných strategických dokumentech ve vztahu k řešení daného problému.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2970530" algn="l"/>
              </a:tabLst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Zdůvodnění, jak realizace projektu přispěje k naplnění cílů programu Udržitelný turismus a posílení biodiverzity 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konkrétními ukazateli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2970530" algn="l"/>
              </a:tabLst>
            </a:pPr>
            <a:endParaRPr lang="cs-CZ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endParaRPr lang="cs-CZ" b="1" i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EF41D02C-20CE-7589-BB76-18CF162B4339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121AEE-2184-44FD-DE64-55C35CB909CE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6D0C9F-3788-433D-46D2-9E90832BD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757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AE2BA-3BDA-09F1-8866-59E4C7BE2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6F44E-436B-930A-F40B-9AA5D9E2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HODNOTICÍ KRITÉRIUM č. 2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8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DA88FB4-4730-BA0D-D7EE-A0876EC4E0F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5C7284-E9A7-B940-D0E6-5C46CA850446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81536D20-C9ED-A0E7-B435-9C02488F1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96534"/>
              </p:ext>
            </p:extLst>
          </p:nvPr>
        </p:nvGraphicFramePr>
        <p:xfrm>
          <a:off x="1149350" y="1742922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4FF91B98-D8A4-C052-DB26-F6E2BCEE1A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812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795F7-BDD2-BE5F-EBE7-A00B0B1C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FBD98-436C-64B4-6627-DD8187DD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HODNOTICÍ KRITÉRIUM č. 2 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8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67782CAA-4571-B8BF-2DF4-CADBE269E80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DE1AD4-E07C-D8F7-FFC2-AA00CF473A7A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389999B1-A4E9-1949-CBFC-538993C5A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523587"/>
              </p:ext>
            </p:extLst>
          </p:nvPr>
        </p:nvGraphicFramePr>
        <p:xfrm>
          <a:off x="1149350" y="1728173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C140A256-D43B-27AA-A9B3-89E69F24D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053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7D6491-009C-DB24-9CE1-4D7DB7E4E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2E808-48CF-78A2-819F-01C15D7F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2.1 Cíle a dopady </a:t>
            </a:r>
            <a:r>
              <a:rPr lang="cs-CZ" sz="2800" b="1" dirty="0">
                <a:solidFill>
                  <a:srgbClr val="337B8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max. 25 bodů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A5DAF-B403-B8E2-C3F3-31FAEF66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893694" cy="365326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Jaký je </a:t>
            </a:r>
            <a:r>
              <a:rPr lang="cs-CZ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cíl projektu </a:t>
            </a: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jak </a:t>
            </a:r>
            <a:r>
              <a:rPr lang="cs-CZ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souvisí se sledovaným environmentálním problémem</a:t>
            </a: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cs-CZ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Žadatel popíše hlavní cíle projektu a navrhne příslušné </a:t>
            </a:r>
            <a:r>
              <a:rPr lang="cs-CZ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ukazatele pro měření pokroku při jejich dosahování.</a:t>
            </a:r>
            <a:endParaRPr lang="cs-CZ" sz="1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Žadatel určí, popíše </a:t>
            </a:r>
            <a:r>
              <a:rPr lang="cs-CZ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kvantifikuje hlavní dopady projektu </a:t>
            </a: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očekávané na konci realizace projektu ve vztahu k environmentálnímu problému(</a:t>
            </a:r>
            <a:r>
              <a:rPr lang="cs-CZ" sz="1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ům</a:t>
            </a: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jak je popsáno v bodě 1.1. Uvede konkrétní informace o dopadech, které se týkají výhradně jeho projektu. </a:t>
            </a:r>
            <a:endParaRPr lang="cs-CZ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Žadatel explicitně uvede, </a:t>
            </a:r>
            <a:r>
              <a:rPr lang="cs-CZ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 kterému z programových výstupů</a:t>
            </a:r>
            <a:r>
              <a:rPr lang="cs-CZ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(uvedených v tabulce výše) se jeho projekt váže a tuto vazbu zdůvodní.</a:t>
            </a:r>
            <a:endParaRPr lang="cs-CZ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FA116B6-CD7E-DD15-EC63-4D7235F6A93E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AFE706E-5B00-0F10-0BB3-DF838545E195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dirty="0">
                <a:solidFill>
                  <a:srgbClr val="C00000"/>
                </a:solidFill>
              </a:rPr>
            </a:b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BDF1E-0BBB-D56C-E28F-FC0905423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499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B7076-3976-C44B-B45F-D0F92A1F6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7980D-D6C8-EC48-8B28-E74DCB70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1" y="546448"/>
            <a:ext cx="9404723" cy="5505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CÍLE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DC571-0CD8-C8E5-8AD1-8F0FE0E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515533"/>
            <a:ext cx="9893694" cy="410336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  <a:tabLst>
                <a:tab pos="2970530" algn="l"/>
              </a:tabLst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 si dát pozor – co rozpracovat / doplnit: </a:t>
            </a:r>
          </a:p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chemeClr val="bg1"/>
                </a:solidFill>
              </a:rPr>
              <a:t>Zdůvodněte, proč jsou navržené cíle relevantní právě pro řešený problém.</a:t>
            </a:r>
          </a:p>
          <a:p>
            <a:pPr>
              <a:buFont typeface="+mj-lt"/>
              <a:buAutoNum type="arabicPeriod"/>
            </a:pPr>
            <a:endParaRPr lang="cs-CZ" sz="16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chemeClr val="bg1"/>
                </a:solidFill>
              </a:rPr>
              <a:t>Uveďte, jaké konkrétní pozitivní změny lze očekávat v území či cílové skupině.</a:t>
            </a:r>
          </a:p>
          <a:p>
            <a:pPr>
              <a:buFont typeface="+mj-lt"/>
              <a:buAutoNum type="arabicPeriod"/>
            </a:pPr>
            <a:endParaRPr lang="cs-CZ" sz="16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chemeClr val="bg1"/>
                </a:solidFill>
              </a:rPr>
              <a:t>Nastavte ukazatele pro měření pokroku projektu = dosahování cílů.</a:t>
            </a:r>
            <a:endParaRPr lang="cs-CZ" sz="16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1"/>
                </a:solidFill>
              </a:rPr>
              <a:t>Měřitelné ukazatele:</a:t>
            </a:r>
            <a:r>
              <a:rPr lang="cs-CZ" sz="1400" dirty="0">
                <a:solidFill>
                  <a:schemeClr val="bg1"/>
                </a:solidFill>
              </a:rPr>
              <a:t> Navrhněte konkrétní, srozumitelné a dosažitelné ukazatele pro sledování pokroku.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1"/>
                </a:solidFill>
              </a:rPr>
              <a:t>Metodologie měření:</a:t>
            </a:r>
            <a:r>
              <a:rPr lang="cs-CZ" sz="1400" dirty="0">
                <a:solidFill>
                  <a:schemeClr val="bg1"/>
                </a:solidFill>
              </a:rPr>
              <a:t> Popište, jak a jakými nástroji budete indikátory sledovat (např. monitoring, dotazníky, expertní posouzení).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2970530" algn="l"/>
              </a:tabLst>
            </a:pPr>
            <a:endParaRPr lang="cs-CZ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2970530" algn="l"/>
              </a:tabLst>
            </a:pPr>
            <a:endParaRPr lang="cs-CZ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endParaRPr lang="cs-CZ" b="1" i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276C0F6-68F3-999E-6510-5FC1BC44A8F2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6889B9-5BE4-A830-5F43-00A0A7A6E79B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1AF67C-15F1-8ADD-09B0-FF464398F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700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47226-49A4-227C-9232-9CCB3EAEB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2226-F3C9-9ABD-1FDC-6CC81F4E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899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DOPADY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3BB5C-24C4-3B03-4138-F2E26A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53" y="1401099"/>
            <a:ext cx="9893694" cy="3993878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Očekávané dopady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Identifikace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kvantifikace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hlavních dopadů projektu, které se očekávají na konci realizace, a to 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zejména ve vazbě na environmentální problém 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popsaný v části 1.1.</a:t>
            </a:r>
          </a:p>
          <a:p>
            <a:pPr marL="857250" lvl="2" indent="0" algn="just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Krátkodobé</a:t>
            </a: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Většinou přínos výsledků konkrétních aktivit </a:t>
            </a:r>
            <a:r>
              <a:rPr lang="cs-CZ" sz="1600" dirty="0">
                <a:solidFill>
                  <a:srgbClr val="337B8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(např. 1. 2 instalovaná infrastruktura; 1. 3 zvýšená informovanost.</a:t>
            </a:r>
          </a:p>
          <a:p>
            <a:pPr lvl="1" algn="just"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Dlouhodobé</a:t>
            </a: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Přínos těchto výsledků k řešení environmentálního cíle v dlouhodobém horizontu – dopad na biodiverzitu lokality </a:t>
            </a:r>
            <a:r>
              <a:rPr lang="cs-CZ" sz="1600" dirty="0">
                <a:solidFill>
                  <a:srgbClr val="337B8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(např. zlepšení stavu biotopu </a:t>
            </a:r>
            <a:r>
              <a:rPr lang="cs-CZ" sz="1600" i="1" dirty="0">
                <a:solidFill>
                  <a:srgbClr val="337B86"/>
                </a:solidFill>
              </a:rPr>
              <a:t>XY, jež je degradován</a:t>
            </a:r>
            <a:r>
              <a:rPr lang="cs-CZ" sz="1600" dirty="0">
                <a:solidFill>
                  <a:srgbClr val="337B8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vlivem nadměrné turistické zátěže </a:t>
            </a:r>
            <a:r>
              <a:rPr lang="cs-CZ" sz="1600" i="1" dirty="0">
                <a:solidFill>
                  <a:srgbClr val="337B86"/>
                </a:solidFill>
              </a:rPr>
              <a:t>o n% oproti současnému stavu). </a:t>
            </a:r>
            <a:r>
              <a:rPr lang="cs-CZ" sz="1600" i="1" dirty="0">
                <a:solidFill>
                  <a:schemeClr val="bg1"/>
                </a:solidFill>
              </a:rPr>
              <a:t>V</a:t>
            </a: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mnoha projektech půjde o předpoklad, jelikož daná opatření budou realizována až na sklonku projektu.</a:t>
            </a:r>
          </a:p>
          <a:p>
            <a:pPr lvl="1" algn="just"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Pozn. Lze doplnit i dopady </a:t>
            </a:r>
            <a:r>
              <a:rPr lang="cs-CZ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socio-ekonomické</a:t>
            </a:r>
            <a:r>
              <a:rPr lang="cs-CZ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ty budou požadovány zejména ve 2. kole výzvy.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3DDFC65-7CE5-ACCD-9DB5-A9665201DA2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3B2BAC-E7F7-85FE-2709-289D6C06C581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A1CB32-8DBA-C752-A1DC-A4191865A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473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816C7-4175-C796-245E-B40DEF77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63C60-9533-AEE2-44EE-08D63AEB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26" y="627554"/>
            <a:ext cx="9736754" cy="520262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Udržitelný turismus – programové indikátory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79FA2B1-1EAC-D4CA-E90C-6E2766D680A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9B0360-3222-EAD6-7CB3-E6FAD82F1501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AC9167-1D0B-5AAB-5E75-58B6A026E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13B6490-118C-A7D2-D91A-E524AEC16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1112"/>
              </p:ext>
            </p:extLst>
          </p:nvPr>
        </p:nvGraphicFramePr>
        <p:xfrm>
          <a:off x="703926" y="1769533"/>
          <a:ext cx="8947150" cy="4064000"/>
        </p:xfrm>
        <a:graphic>
          <a:graphicData uri="http://schemas.openxmlformats.org/drawingml/2006/table">
            <a:tbl>
              <a:tblPr firstRow="1" firstCol="1" bandRow="1"/>
              <a:tblGrid>
                <a:gridCol w="2004841">
                  <a:extLst>
                    <a:ext uri="{9D8B030D-6E8A-4147-A177-3AD203B41FA5}">
                      <a16:colId xmlns:a16="http://schemas.microsoft.com/office/drawing/2014/main" val="2625025211"/>
                    </a:ext>
                  </a:extLst>
                </a:gridCol>
                <a:gridCol w="3524220">
                  <a:extLst>
                    <a:ext uri="{9D8B030D-6E8A-4147-A177-3AD203B41FA5}">
                      <a16:colId xmlns:a16="http://schemas.microsoft.com/office/drawing/2014/main" val="2673125379"/>
                    </a:ext>
                  </a:extLst>
                </a:gridCol>
                <a:gridCol w="3418089">
                  <a:extLst>
                    <a:ext uri="{9D8B030D-6E8A-4147-A177-3AD203B41FA5}">
                      <a16:colId xmlns:a16="http://schemas.microsoft.com/office/drawing/2014/main" val="868353337"/>
                    </a:ext>
                  </a:extLst>
                </a:gridCol>
              </a:tblGrid>
              <a:tr h="391160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buNone/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Vymezení programových výstupů a výsledků, včetně jejich indikátorů, k jejichž plnění se žadatel realizací projektu zavazuje: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74403"/>
                  </a:ext>
                </a:extLst>
              </a:tr>
              <a:tr h="29382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Výstupy programu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Indikátory programových výstupů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Komentář -  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uveďte, 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 jakém očekávaném rozsahu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přispěje váš projekt k naplňování indikátorů 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programových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výstupů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73974"/>
                  </a:ext>
                </a:extLst>
              </a:tr>
              <a:tr h="146914"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UDRŽITELNÝ TURISMUS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32696"/>
                  </a:ext>
                </a:extLst>
              </a:tr>
              <a:tr h="1028395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SzPts val="900"/>
                        <a:buFont typeface="+mj-lt"/>
                        <a:buAutoNum type="arabicPeriod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Realizovaná opatření zaměřená na rozložení návštěvnosti zohledňující jak potřeby turistů a návštěvníků, tak především stav a limity dané lokality a potřeby místních obyvatel.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opatření zaměřených na rozložení návštěvnosti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nově vytvořených ekologicky šetrných dopravních řešení.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kilowatthodin ušetřených díky opatřením na zvýšení energetické účinnosti.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18941"/>
                  </a:ext>
                </a:extLst>
              </a:tr>
              <a:tr h="73456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SzPts val="900"/>
                        <a:buFont typeface="+mj-lt"/>
                        <a:buAutoNum type="arabicPeriod" startAt="2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Systémová řešení v oblasti udržitelného turismu zavedená/přijatá příslušnými orgány veřejné správy. 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vypracovaných a předložených systémových řešení v oblasti udržitelného turismu (např. Strategií).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vypracovaných a předložených systémových řešení návštěvnické infrastruktury v nově vznikajících velkoplošných chráněných územích.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75275"/>
                  </a:ext>
                </a:extLst>
              </a:tr>
              <a:tr h="44074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SzPts val="900"/>
                        <a:buFont typeface="+mj-lt"/>
                        <a:buAutoNum type="arabicPeriod" startAt="3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Realizovaná opatření zaměřená na sjednocení monitoringu návštěvnosti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SzPts val="900"/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nově vytvořených monitorovacích bodů (mikrovlnné, regulační a rezervační systémy).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78200"/>
                  </a:ext>
                </a:extLst>
              </a:tr>
              <a:tr h="1028395"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Bef>
                          <a:spcPts val="600"/>
                        </a:spcBef>
                        <a:buSzPts val="900"/>
                        <a:buFont typeface="+mj-lt"/>
                        <a:buAutoNum type="arabicPeriod" startAt="4"/>
                      </a:pPr>
                      <a:r>
                        <a:rPr lang="pl-PL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Informování široké veřejnosti a zvyšování odbornosti profesionálů o ochraně přírody v oblasti udržitelného turismu.</a:t>
                      </a:r>
                      <a:endParaRPr lang="cs-CZ" sz="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SzPts val="900"/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nově vytvořených zařízení návštěvnické infrastruktury.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SzPts val="900"/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individuálních návštěv nově vzniklých zařízení návštěvnické infrastruktury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SzPts val="900"/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uspořádaných osvětových akcí.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SzPts val="900"/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odborníků vyškolených v oblasti ochrany přírody a rozvoje udržitelného cestovního ruchu.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6" marR="67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00114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8510C1A5-E839-8B33-0614-71FF4049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246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5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41F56F-820D-0FEF-985C-966F70FD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1F512-D0C4-D01E-6C3C-412914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736754" cy="520262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Udržitelný turismus – programové indikátory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44CBC8-DA19-B556-7671-25A26A0264B1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1C7960-EDCB-4C40-3D24-F90BF9EA0D74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F379C3-2F59-5C1A-47BB-DFB53A1C9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186F35A0-4787-2981-FA25-995B4F3D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246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1C398B1-9B81-29BA-05E0-A2A95EBD6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66757"/>
              </p:ext>
            </p:extLst>
          </p:nvPr>
        </p:nvGraphicFramePr>
        <p:xfrm>
          <a:off x="646111" y="1557867"/>
          <a:ext cx="9102195" cy="336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151">
                  <a:extLst>
                    <a:ext uri="{9D8B030D-6E8A-4147-A177-3AD203B41FA5}">
                      <a16:colId xmlns:a16="http://schemas.microsoft.com/office/drawing/2014/main" val="2416690584"/>
                    </a:ext>
                  </a:extLst>
                </a:gridCol>
                <a:gridCol w="2588842">
                  <a:extLst>
                    <a:ext uri="{9D8B030D-6E8A-4147-A177-3AD203B41FA5}">
                      <a16:colId xmlns:a16="http://schemas.microsoft.com/office/drawing/2014/main" val="2598349032"/>
                    </a:ext>
                  </a:extLst>
                </a:gridCol>
                <a:gridCol w="4731202">
                  <a:extLst>
                    <a:ext uri="{9D8B030D-6E8A-4147-A177-3AD203B41FA5}">
                      <a16:colId xmlns:a16="http://schemas.microsoft.com/office/drawing/2014/main" val="3389591263"/>
                    </a:ext>
                  </a:extLst>
                </a:gridCol>
              </a:tblGrid>
              <a:tr h="51646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Střednědobé/ dlouhodobé výsledky programu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Indikátory střednědobých/ dlouhodobých výsledků programu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Komentář </a:t>
                      </a: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– uveďte, </a:t>
                      </a:r>
                      <a:r>
                        <a:rPr lang="cs-CZ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 jaké očekáváné míře</a:t>
                      </a: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přispěje realizace vašeho projektu k naplnění střednědobých/ dlouhodobých </a:t>
                      </a:r>
                      <a:r>
                        <a:rPr lang="cs-CZ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výsledků</a:t>
                      </a: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programu</a:t>
                      </a: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prostřednictvím v tabulce definovaných indikátorů. 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9821"/>
                  </a:ext>
                </a:extLst>
              </a:tr>
              <a:tr h="364067"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UDRŽITELNÝ TURISMUS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67757"/>
                  </a:ext>
                </a:extLst>
              </a:tr>
              <a:tr h="485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Intenzivní cestovní ruch monitorovaný a regulovaný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Počet (zasažených) druhů profitujících ze snížení zátěže způsobené overturismem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0793"/>
                  </a:ext>
                </a:extLst>
              </a:tr>
              <a:tr h="485650">
                <a:tc>
                  <a:txBody>
                    <a:bodyPr/>
                    <a:lstStyle/>
                    <a:p>
                      <a:pPr marL="20066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Rozloha území vykazující pozitivní změnu nebo trend v příznivém chování návštěvníků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63391"/>
                  </a:ext>
                </a:extLst>
              </a:tr>
              <a:tr h="485650">
                <a:tc>
                  <a:txBody>
                    <a:bodyPr/>
                    <a:lstStyle/>
                    <a:p>
                      <a:pPr marL="20066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Počet hektarů zachovaných, obnovených a/nebo udržitelně spravovaných ekosystémů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18017"/>
                  </a:ext>
                </a:extLst>
              </a:tr>
              <a:tr h="1026154">
                <a:tc>
                  <a:txBody>
                    <a:bodyPr/>
                    <a:lstStyle/>
                    <a:p>
                      <a:pPr marL="20066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Počet území s nově vytvořenou (sjednocenou) strategií nebo systémovým řešením udržitelného turismu v rámci rozsáhlých územních celků s vysokou přírodní hodnotou.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1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3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EDBBC1-85E9-3C6F-7185-D6886248F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B94CE-B2B0-FF3F-32A8-39AC4014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736754" cy="520262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Posílení biodiverzity – programové indikátory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3E3E607-5631-9616-950F-68EB959895D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7020C1-F212-110D-92C7-99938C02BDDE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8C435E-382C-E732-091D-8B374449E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4970A13-607B-1EF1-B17A-17159D715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8108"/>
              </p:ext>
            </p:extLst>
          </p:nvPr>
        </p:nvGraphicFramePr>
        <p:xfrm>
          <a:off x="629880" y="1239099"/>
          <a:ext cx="9530121" cy="3827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157">
                  <a:extLst>
                    <a:ext uri="{9D8B030D-6E8A-4147-A177-3AD203B41FA5}">
                      <a16:colId xmlns:a16="http://schemas.microsoft.com/office/drawing/2014/main" val="3124824219"/>
                    </a:ext>
                  </a:extLst>
                </a:gridCol>
                <a:gridCol w="3964363">
                  <a:extLst>
                    <a:ext uri="{9D8B030D-6E8A-4147-A177-3AD203B41FA5}">
                      <a16:colId xmlns:a16="http://schemas.microsoft.com/office/drawing/2014/main" val="3930591991"/>
                    </a:ext>
                  </a:extLst>
                </a:gridCol>
                <a:gridCol w="3149601">
                  <a:extLst>
                    <a:ext uri="{9D8B030D-6E8A-4147-A177-3AD203B41FA5}">
                      <a16:colId xmlns:a16="http://schemas.microsoft.com/office/drawing/2014/main" val="137251354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buNone/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Vymezení programových výstupů a výsledků, včetně jejich indikátorů, k jejichž plnění se žadatel realizací projektu zavazuje: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9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390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Výstupy programu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Indikátory programových výstupů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Komentář - 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uveďte,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jakém očekávaném rozsahu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přispěje váš projekt k naplňování indikátorů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programových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výstupů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07879"/>
                  </a:ext>
                </a:extLst>
              </a:tr>
              <a:tr h="80292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SzPts val="900"/>
                        <a:buFont typeface="+mj-lt"/>
                        <a:buAutoNum type="arabicPeriod"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Realizovaná konkrétní řešení pro defragmentaci vodních a suchozemských ekosystémů.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realizovaných opatření (opravené/vybudované rybí přechody, opravené/vybudované ekodukty a další technická zařízení a stavby určené k zajištění průchodnosti krajiny).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9918"/>
                  </a:ext>
                </a:extLst>
              </a:tr>
              <a:tr h="80292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SzPts val="900"/>
                        <a:buFont typeface="+mj-lt"/>
                        <a:buAutoNum type="arabicPeriod" startAt="2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Realizovaný monitoring přírodně cenných lokalit z hlediska defragmentace krajiny.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ekologicky cenných lokalit sledovaných v rámci defragmentace krajiny. 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sledovaných druhů ovlivněných defragmentací krajiny. 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90748"/>
                  </a:ext>
                </a:extLst>
              </a:tr>
              <a:tr h="133820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SzPts val="900"/>
                        <a:buFont typeface="+mj-lt"/>
                        <a:buAutoNum type="arabicPeriod" startAt="3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Zvýšení odbornosti profesionálů a povědomí laické veřejnosti o ochraně přírody v oblasti fragmentace krajiny.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uspořádaných školení a osvětových akcí zaměřených na snížení úbytku biologické rozmanitosti.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odborníků vyškolených v metodách snížení ztráty biologické rozmanitosti.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"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návštěvníků veřejných osvětových akcí.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9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28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DE4C1-5252-79C9-ED04-4734C798D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E3B27-5EF1-C54B-368A-466F9284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736754" cy="520262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Posílení biodiverzity – programové indikátory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E001E4C5-047B-69E1-1B4F-279820732AB4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D3B2A6-2554-3474-8E36-5636419FE4D3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FCB914-6266-A0E7-3D3E-75DAF8C7F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9484D2AB-DD46-FBE9-1068-B4B0F2D4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246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1592F56-5E3F-1D9E-F6DF-D9C8D67F9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5660"/>
              </p:ext>
            </p:extLst>
          </p:nvPr>
        </p:nvGraphicFramePr>
        <p:xfrm>
          <a:off x="730780" y="1234877"/>
          <a:ext cx="8947149" cy="4384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1794">
                  <a:extLst>
                    <a:ext uri="{9D8B030D-6E8A-4147-A177-3AD203B41FA5}">
                      <a16:colId xmlns:a16="http://schemas.microsoft.com/office/drawing/2014/main" val="3474176132"/>
                    </a:ext>
                  </a:extLst>
                </a:gridCol>
                <a:gridCol w="2544744">
                  <a:extLst>
                    <a:ext uri="{9D8B030D-6E8A-4147-A177-3AD203B41FA5}">
                      <a16:colId xmlns:a16="http://schemas.microsoft.com/office/drawing/2014/main" val="2569652867"/>
                    </a:ext>
                  </a:extLst>
                </a:gridCol>
                <a:gridCol w="4650611">
                  <a:extLst>
                    <a:ext uri="{9D8B030D-6E8A-4147-A177-3AD203B41FA5}">
                      <a16:colId xmlns:a16="http://schemas.microsoft.com/office/drawing/2014/main" val="4229678881"/>
                    </a:ext>
                  </a:extLst>
                </a:gridCol>
              </a:tblGrid>
              <a:tr h="6574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Střednědobé/ dlouhodobé výsledky programu 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Indikátory střednědobých/ dlouhodobých výsledků programu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Komentář 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– uveďte, 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 jaké očekáváné míře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přispěje realizace vašeho projektu k naplnění střednědobých/ dlouhodobých 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výsledků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programu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prostřednictvím v tabulce definovaných indikátorů.  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279276"/>
                  </a:ext>
                </a:extLst>
              </a:tr>
              <a:tr h="254236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POSÍLENÍ BIODIVERZITY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9989"/>
                  </a:ext>
                </a:extLst>
              </a:tr>
              <a:tr h="60571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Propustnost krajiny ve vztahu k cílovým druhům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Počet (zasažených) druhů profitujících ze zprůchodnění krajinných celků.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944964"/>
                  </a:ext>
                </a:extLst>
              </a:tr>
              <a:tr h="9555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Rozloha přírodně cenných celků které vykazují pozitivní změnu nebo trend v prostupnosti krajiny.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94832"/>
                  </a:ext>
                </a:extLst>
              </a:tr>
              <a:tr h="9555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Plocha realizovaného monitoringu vlivu fragmentace krajiny na populace vybraných druhů.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37611"/>
                  </a:ext>
                </a:extLst>
              </a:tr>
              <a:tr h="9555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Počet hektarů zachovaných, obnovených a/nebo udržitelně spravovaných ekosystémů.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51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F4C6FDC-4F28-5F6D-B4FF-14F35E45A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E066C41-CCD6-07CD-6C7C-473213D7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21BF639-5A57-2825-6CB9-EF59C727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5A8FA22-92AE-4221-AD7F-C3AC08B1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82" y="1218906"/>
            <a:ext cx="7434775" cy="263463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Příprava plné projektové žádosti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89AAEA-2991-4D63-BCFA-E85EF298D4B5}"/>
              </a:ext>
            </a:extLst>
          </p:cNvPr>
          <p:cNvSpPr txBox="1"/>
          <p:nvPr/>
        </p:nvSpPr>
        <p:spPr>
          <a:xfrm>
            <a:off x="629880" y="4593767"/>
            <a:ext cx="10597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Markéta Konečná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7B75C9A-4D87-F926-5695-10A0E2D04AA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E64717D-A6FB-DD87-9E93-451968F3733B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b="1" dirty="0">
                <a:solidFill>
                  <a:srgbClr val="C00000"/>
                </a:solidFill>
              </a:rPr>
            </a:br>
            <a:r>
              <a:rPr lang="cs-CZ" sz="1200" b="1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FE3AB32A-2327-1B83-7791-55B7A4EC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625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914F6-D216-08B0-CDEF-7BE7DDC1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8739C-A42D-24E7-F74E-E75D8030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2.2 Udržitelnost – </a:t>
            </a:r>
            <a:r>
              <a:rPr lang="cs-CZ" sz="2800" b="1" dirty="0">
                <a:solidFill>
                  <a:srgbClr val="337B8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cs-CZ" sz="2800" b="1" dirty="0">
                <a:solidFill>
                  <a:srgbClr val="337B8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x. 10 bodů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18A60-D120-3F8E-485E-8C826579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893694" cy="365326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Žadatel popíše udržitelnost projektu po skončení jeho realizace. 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bude zajištěn a </a:t>
            </a:r>
            <a:r>
              <a:rPr lang="cs-CZ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udržen dopad projektu </a:t>
            </a: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(environmentální, sociální a ekonomický)? Jaké úkoly bude žadatel v průběhu projektu plnit k zajištění jeho následné udržitelnosti </a:t>
            </a:r>
            <a:r>
              <a:rPr lang="cs-CZ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minimálně po dobu dalších pěti let </a:t>
            </a: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skončení projektu? Které části projektu by měly pokračovat nebo být zachovány? Jak toho bude dosaženo a jaké zdroje (konkrétně personální, finanční, technické a další) budou zapotřebí? Jak budou zajištěny potřebné budoucí finanční a personální kapacity?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BD328CB-0A5F-4C1F-CE46-993ED94D2CF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148236-8E3F-DE60-01BD-AB80DF1ECBF2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1.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21. 1.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397178-8804-4D17-1587-32DB5A019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219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8490E6-6CEA-DF53-9EEB-904FE83C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EBAB8-BB99-F269-7F9E-1965F075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4" y="478489"/>
            <a:ext cx="9404723" cy="5505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UDRŽITELNOST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43FDC-0C9A-EC25-AB67-456675B8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363133"/>
            <a:ext cx="9893694" cy="4255767"/>
          </a:xfrm>
        </p:spPr>
        <p:txBody>
          <a:bodyPr>
            <a:noAutofit/>
          </a:bodyPr>
          <a:lstStyle/>
          <a:p>
            <a:pPr>
              <a:buNone/>
            </a:pPr>
            <a:endParaRPr lang="pl-PL" sz="1800" b="1" i="1" kern="1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! Vyb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ve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,</a:t>
            </a:r>
            <a:r>
              <a:rPr lang="cs-CZ" sz="1800" spc="4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zař</a:t>
            </a:r>
            <a:r>
              <a:rPr lang="cs-CZ" sz="1800" spc="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ze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spc="4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neb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3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budo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vy</a:t>
            </a:r>
            <a:r>
              <a:rPr lang="cs-CZ" sz="1800" spc="4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říze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spc="3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za</a:t>
            </a:r>
            <a:r>
              <a:rPr lang="cs-CZ" sz="1800" spc="3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sp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uú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ča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ti</a:t>
            </a:r>
            <a:r>
              <a:rPr lang="cs-CZ" sz="1800" spc="4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ně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žních</a:t>
            </a:r>
            <a:r>
              <a:rPr lang="cs-CZ" sz="1800" spc="4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pro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tř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k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ů Programu švýcarsko-české spolupráce musí být provozovány a využívány v souladu s cíli</a:t>
            </a:r>
            <a:r>
              <a:rPr lang="cs-CZ" sz="1800" spc="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progr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,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ř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ádn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2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j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š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spc="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ržov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án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,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to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ob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b="1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b="1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á</a:t>
            </a:r>
            <a:r>
              <a:rPr lang="cs-CZ" sz="1800" b="1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b="1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b="1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ti</a:t>
            </a:r>
            <a:r>
              <a:rPr lang="cs-CZ" sz="1800" b="1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b="1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b="1" spc="-2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ukončen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b="1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pr</a:t>
            </a:r>
            <a:r>
              <a:rPr lang="cs-CZ" sz="1800" b="1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b="1" spc="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j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b="1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k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. </a:t>
            </a:r>
          </a:p>
          <a:p>
            <a:pPr>
              <a:buNone/>
            </a:pPr>
            <a:r>
              <a:rPr lang="cs-CZ" sz="1800" spc="-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! P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říze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, 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aven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, 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zr</a:t>
            </a:r>
            <a:r>
              <a:rPr lang="cs-CZ" sz="1800" spc="-1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ek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on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str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uo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va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é </a:t>
            </a:r>
            <a:r>
              <a:rPr lang="cs-CZ" sz="1800" spc="-3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neb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 </a:t>
            </a:r>
            <a:r>
              <a:rPr lang="cs-CZ" sz="1800" spc="-3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erni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zov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an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é </a:t>
            </a:r>
            <a:r>
              <a:rPr lang="cs-CZ" sz="1800" spc="-2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budo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vy 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nesmí</a:t>
            </a:r>
            <a:r>
              <a:rPr lang="cs-CZ" sz="1800" spc="-6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být</a:t>
            </a:r>
            <a:r>
              <a:rPr lang="cs-CZ" sz="1800" spc="-5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prodány,</a:t>
            </a:r>
            <a:r>
              <a:rPr lang="cs-CZ" sz="1800" spc="-6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pronajaty</a:t>
            </a:r>
            <a:r>
              <a:rPr lang="cs-CZ" sz="1800" spc="-6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nebo</a:t>
            </a:r>
            <a:r>
              <a:rPr lang="cs-CZ" sz="1800" spc="-6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dány</a:t>
            </a:r>
            <a:r>
              <a:rPr lang="cs-CZ" sz="1800" spc="-5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do</a:t>
            </a:r>
            <a:r>
              <a:rPr lang="cs-CZ" sz="1800" spc="-7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zástavy</a:t>
            </a:r>
            <a:r>
              <a:rPr lang="cs-CZ" sz="1800" spc="-6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b="1" spc="-5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dobu</a:t>
            </a:r>
            <a:r>
              <a:rPr lang="cs-CZ" sz="1800" b="1" spc="-6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nejméně</a:t>
            </a:r>
            <a:r>
              <a:rPr lang="cs-CZ" sz="1800" b="1" spc="-6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pěti</a:t>
            </a:r>
            <a:r>
              <a:rPr lang="cs-CZ" sz="1800" b="1" spc="-6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let</a:t>
            </a:r>
            <a:r>
              <a:rPr lang="cs-CZ" sz="1800" b="1" spc="-5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b="1" spc="-7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spc="-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ukončení</a:t>
            </a:r>
            <a:r>
              <a:rPr lang="cs-CZ" sz="1800" b="1" spc="-295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b="1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programu</a:t>
            </a: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.</a:t>
            </a:r>
          </a:p>
          <a:p>
            <a:pPr>
              <a:buNone/>
            </a:pPr>
            <a:endParaRPr lang="cs-CZ" sz="1800" dirty="0">
              <a:solidFill>
                <a:schemeClr val="bg1"/>
              </a:solidFill>
              <a:latin typeface="Arial MT"/>
              <a:ea typeface="Arial MT"/>
              <a:cs typeface="Arial MT"/>
            </a:endParaRPr>
          </a:p>
          <a:p>
            <a:pPr>
              <a:buNone/>
            </a:pPr>
            <a:r>
              <a:rPr lang="cs-CZ" sz="1800" dirty="0">
                <a:solidFill>
                  <a:schemeClr val="bg1"/>
                </a:solidFill>
                <a:effectLst/>
                <a:latin typeface="Arial MT"/>
                <a:ea typeface="Arial MT"/>
                <a:cs typeface="Arial MT"/>
              </a:rPr>
              <a:t>--- Možné ověřování této skutečnosti na místě po skončení realizace projektu !</a:t>
            </a:r>
          </a:p>
          <a:p>
            <a:pPr>
              <a:buNone/>
            </a:pPr>
            <a:endParaRPr lang="cs-CZ" sz="1800" dirty="0">
              <a:solidFill>
                <a:schemeClr val="bg1"/>
              </a:solidFill>
              <a:latin typeface="Arial MT"/>
              <a:ea typeface="Arial MT"/>
              <a:cs typeface="Arial MT"/>
            </a:endParaRPr>
          </a:p>
          <a:p>
            <a:pPr>
              <a:buNone/>
            </a:pPr>
            <a:r>
              <a:rPr lang="cs-CZ" sz="18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	Před ukončením projektu bude vyžadováno </a:t>
            </a:r>
            <a:r>
              <a:rPr lang="cs-CZ" sz="1800" b="1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zpracování plánu udržitelnosti </a:t>
            </a:r>
            <a:r>
              <a:rPr lang="cs-CZ" sz="18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včetně plánu pro vyhodnocování úspěšnosti a dopadů projektu po jeho skončení </a:t>
            </a:r>
            <a:r>
              <a:rPr lang="cs-CZ" sz="1800" b="1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--- zakomponujte do aktivit </a:t>
            </a:r>
            <a:r>
              <a:rPr lang="cs-CZ" sz="1800" b="1" dirty="0" err="1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projektu!</a:t>
            </a:r>
            <a:r>
              <a:rPr lang="cs-CZ" sz="1800" dirty="0" err="1">
                <a:effectLst/>
                <a:latin typeface="Arial MT"/>
                <a:ea typeface="Arial MT"/>
                <a:cs typeface="Arial MT"/>
              </a:rPr>
              <a:t>vyb</a:t>
            </a:r>
            <a:r>
              <a:rPr lang="cs-CZ" sz="1800" spc="-5" dirty="0" err="1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dirty="0" err="1">
                <a:effectLst/>
                <a:latin typeface="Arial MT"/>
                <a:ea typeface="Arial MT"/>
                <a:cs typeface="Arial MT"/>
              </a:rPr>
              <a:t>ve</a:t>
            </a:r>
            <a:r>
              <a:rPr lang="cs-CZ" sz="1800" spc="-20" dirty="0" err="1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spc="-10" dirty="0" err="1"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zař</a:t>
            </a:r>
            <a:r>
              <a:rPr lang="cs-CZ" sz="1800" spc="5" dirty="0"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ze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neb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budo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vy</a:t>
            </a:r>
            <a:r>
              <a:rPr lang="cs-CZ" sz="18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říze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spc="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za</a:t>
            </a:r>
            <a:r>
              <a:rPr lang="cs-CZ" sz="1800" spc="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sp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uú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ča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ti</a:t>
            </a:r>
            <a:r>
              <a:rPr lang="cs-CZ" sz="18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ně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žních</a:t>
            </a:r>
            <a:r>
              <a:rPr lang="cs-CZ" sz="18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pro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tř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k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ů Programu švýcarsko-české spolupráce budou provozovány a využívány v souladu s cíli</a:t>
            </a:r>
            <a:r>
              <a:rPr lang="cs-CZ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progr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ř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ádn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5" dirty="0">
                <a:effectLst/>
                <a:latin typeface="Arial MT"/>
                <a:ea typeface="Arial MT"/>
                <a:cs typeface="Arial MT"/>
              </a:rPr>
              <a:t>j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š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spc="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ržov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án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to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ob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á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ti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ukončen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pr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5" dirty="0">
                <a:effectLst/>
                <a:latin typeface="Arial MT"/>
                <a:ea typeface="Arial MT"/>
                <a:cs typeface="Arial MT"/>
              </a:rPr>
              <a:t>j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k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u.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ZP 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dá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e 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zaj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í, 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ab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y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říze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aven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zr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ek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on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str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va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é </a:t>
            </a:r>
            <a:r>
              <a:rPr lang="cs-CZ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neb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o </a:t>
            </a:r>
            <a:r>
              <a:rPr lang="cs-CZ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erni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zov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an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é 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budo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vy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nemohly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být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prodány,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pronajaty</a:t>
            </a:r>
            <a:r>
              <a:rPr lang="cs-CZ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nebo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dány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do</a:t>
            </a:r>
            <a:r>
              <a:rPr lang="cs-CZ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zástavy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dobu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nejméně</a:t>
            </a:r>
            <a:r>
              <a:rPr lang="cs-CZ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pěti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let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ukončení</a:t>
            </a:r>
            <a:r>
              <a:rPr lang="cs-CZ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programu.</a:t>
            </a:r>
          </a:p>
          <a:p>
            <a:pPr>
              <a:buNone/>
            </a:pPr>
            <a:endParaRPr lang="cs-CZ" sz="1800" dirty="0">
              <a:solidFill>
                <a:schemeClr val="bg1"/>
              </a:solidFill>
              <a:effectLst/>
              <a:latin typeface="Arial MT"/>
              <a:ea typeface="Arial MT"/>
              <a:cs typeface="Arial MT"/>
            </a:endParaRPr>
          </a:p>
          <a:p>
            <a:pPr>
              <a:buNone/>
            </a:pPr>
            <a:endParaRPr lang="cs-CZ" b="1" i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FF9F27B-F399-0E4B-0BBE-B4B59B2A8D4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A3ECB2-8BCF-BCF6-A220-3788826C5731}"/>
              </a:ext>
            </a:extLst>
          </p:cNvPr>
          <p:cNvSpPr txBox="1"/>
          <p:nvPr/>
        </p:nvSpPr>
        <p:spPr>
          <a:xfrm>
            <a:off x="629880" y="6002606"/>
            <a:ext cx="785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D12CDA-7458-8147-4D2B-BB77A8DF2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260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5411A-8862-F4DF-4916-216D8156B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C2291-D88D-82D4-D739-59986283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4" y="478489"/>
            <a:ext cx="9404723" cy="5505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UDRŽITELNOST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A4E10-ECE6-E7BC-5E0F-B846B31E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363133"/>
            <a:ext cx="9893694" cy="425576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cs-CZ" sz="12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Příjemce je po dobu udržitelnosti povinen:</a:t>
            </a:r>
            <a:endParaRPr lang="cs-CZ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514350" lvl="1" indent="0" algn="just">
              <a:lnSpc>
                <a:spcPct val="115000"/>
              </a:lnSpc>
              <a:buNone/>
            </a:pPr>
            <a:r>
              <a:rPr lang="cs-CZ" spc="-25" dirty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Po dobu udržitelnosti je konečný příjemce povinen:</a:t>
            </a:r>
            <a:endParaRPr lang="cs-CZ" spc="-25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NewRomanPSMT"/>
            </a:endParaRPr>
          </a:p>
          <a:p>
            <a:pPr marL="1143000" lvl="2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pc="-2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NewRomanPSMT"/>
              </a:rPr>
              <a:t>řádně vést účetní evidenci majetku pořízeného z dotace</a:t>
            </a:r>
            <a:endParaRPr lang="cs-CZ" spc="-25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pc="-2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NewRomanPSMT"/>
              </a:rPr>
              <a:t>udržet dosažené cíle a výstupy projektu v provozuschopném stavu, </a:t>
            </a:r>
            <a:endParaRPr lang="cs-CZ" spc="-25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pc="-2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NewRomanPSMT"/>
              </a:rPr>
              <a:t>dodržovat pravidla publicity, </a:t>
            </a:r>
            <a:endParaRPr lang="cs-CZ" spc="-25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pc="-2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NewRomanPSMT"/>
              </a:rPr>
              <a:t>uchovávat veškerou dokumentaci a účetní doklady související s realizací projektu, </a:t>
            </a:r>
            <a:endParaRPr lang="cs-CZ" spc="-25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pc="-2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NewRomanPSMT"/>
              </a:rPr>
              <a:t>veškerý pořízený majetek prokazatelně používat k účelu, ke kterému se zavázal v žádosti o podporu. </a:t>
            </a:r>
            <a:endParaRPr lang="cs-CZ" spc="-25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cs-CZ" sz="1600" dirty="0">
                <a:effectLst/>
                <a:ea typeface="Arial MT"/>
                <a:cs typeface="Arial MT"/>
              </a:rPr>
              <a:t>,</a:t>
            </a:r>
            <a:r>
              <a:rPr lang="cs-CZ" sz="1600" spc="45" dirty="0">
                <a:effectLst/>
                <a:ea typeface="Arial MT"/>
                <a:cs typeface="Arial MT"/>
              </a:rPr>
              <a:t> </a:t>
            </a:r>
            <a:r>
              <a:rPr lang="cs-CZ" sz="1600" dirty="0">
                <a:effectLst/>
                <a:ea typeface="Arial MT"/>
                <a:cs typeface="Arial MT"/>
              </a:rPr>
              <a:t>zař</a:t>
            </a:r>
            <a:r>
              <a:rPr lang="cs-CZ" sz="1600" spc="5" dirty="0">
                <a:effectLst/>
                <a:ea typeface="Arial MT"/>
                <a:cs typeface="Arial MT"/>
              </a:rPr>
              <a:t>í</a:t>
            </a:r>
            <a:r>
              <a:rPr lang="cs-CZ" sz="1600" dirty="0">
                <a:effectLst/>
                <a:ea typeface="Arial MT"/>
                <a:cs typeface="Arial MT"/>
              </a:rPr>
              <a:t>ze</a:t>
            </a:r>
            <a:r>
              <a:rPr lang="cs-CZ" sz="1600" spc="-10" dirty="0">
                <a:effectLst/>
                <a:ea typeface="Arial MT"/>
                <a:cs typeface="Arial MT"/>
              </a:rPr>
              <a:t>n</a:t>
            </a:r>
            <a:r>
              <a:rPr lang="cs-CZ" sz="1600" dirty="0">
                <a:effectLst/>
                <a:ea typeface="Arial MT"/>
                <a:cs typeface="Arial MT"/>
              </a:rPr>
              <a:t>í</a:t>
            </a:r>
            <a:r>
              <a:rPr lang="cs-CZ" sz="1600" spc="45" dirty="0">
                <a:effectLst/>
                <a:ea typeface="Arial MT"/>
                <a:cs typeface="Arial MT"/>
              </a:rPr>
              <a:t> </a:t>
            </a:r>
            <a:r>
              <a:rPr lang="cs-CZ" sz="1600" spc="-5" dirty="0">
                <a:effectLst/>
                <a:ea typeface="Arial MT"/>
                <a:cs typeface="Arial MT"/>
              </a:rPr>
              <a:t>neb</a:t>
            </a:r>
            <a:r>
              <a:rPr lang="cs-CZ" sz="1600" dirty="0">
                <a:effectLst/>
                <a:ea typeface="Arial MT"/>
                <a:cs typeface="Arial MT"/>
              </a:rPr>
              <a:t>o</a:t>
            </a:r>
            <a:r>
              <a:rPr lang="cs-CZ" sz="1600" spc="35" dirty="0">
                <a:effectLst/>
                <a:ea typeface="Arial MT"/>
                <a:cs typeface="Arial MT"/>
              </a:rPr>
              <a:t> </a:t>
            </a:r>
            <a:r>
              <a:rPr lang="cs-CZ" sz="1600" spc="-5" dirty="0">
                <a:effectLst/>
                <a:ea typeface="Arial MT"/>
                <a:cs typeface="Arial MT"/>
              </a:rPr>
              <a:t>budo</a:t>
            </a:r>
            <a:r>
              <a:rPr lang="cs-CZ" sz="1600" dirty="0">
                <a:effectLst/>
                <a:ea typeface="Arial MT"/>
                <a:cs typeface="Arial MT"/>
              </a:rPr>
              <a:t>vy</a:t>
            </a:r>
            <a:r>
              <a:rPr lang="cs-CZ" sz="1600" spc="40" dirty="0">
                <a:effectLst/>
                <a:ea typeface="Arial MT"/>
                <a:cs typeface="Arial MT"/>
              </a:rPr>
              <a:t> </a:t>
            </a:r>
            <a:r>
              <a:rPr lang="cs-CZ" sz="1600" spc="-5" dirty="0">
                <a:effectLst/>
                <a:ea typeface="Arial MT"/>
                <a:cs typeface="Arial MT"/>
              </a:rPr>
              <a:t>p</a:t>
            </a:r>
            <a:r>
              <a:rPr lang="cs-CZ" sz="1600" spc="-20" dirty="0">
                <a:effectLst/>
                <a:ea typeface="Arial MT"/>
                <a:cs typeface="Arial MT"/>
              </a:rPr>
              <a:t>o</a:t>
            </a:r>
            <a:r>
              <a:rPr lang="cs-CZ" sz="1600" dirty="0">
                <a:effectLst/>
                <a:ea typeface="Arial MT"/>
                <a:cs typeface="Arial MT"/>
              </a:rPr>
              <a:t>říze</a:t>
            </a:r>
            <a:r>
              <a:rPr lang="cs-CZ" sz="1600" spc="-5" dirty="0">
                <a:effectLst/>
                <a:ea typeface="Arial MT"/>
                <a:cs typeface="Arial MT"/>
              </a:rPr>
              <a:t>n</a:t>
            </a:r>
            <a:r>
              <a:rPr lang="cs-CZ" sz="1600" dirty="0">
                <a:effectLst/>
                <a:ea typeface="Arial MT"/>
                <a:cs typeface="Arial MT"/>
              </a:rPr>
              <a:t>é</a:t>
            </a:r>
            <a:r>
              <a:rPr lang="cs-CZ" sz="1600" spc="35" dirty="0">
                <a:effectLst/>
                <a:ea typeface="Arial MT"/>
                <a:cs typeface="Arial MT"/>
              </a:rPr>
              <a:t> </a:t>
            </a:r>
            <a:r>
              <a:rPr lang="cs-CZ" sz="1600" dirty="0">
                <a:effectLst/>
                <a:ea typeface="Arial MT"/>
                <a:cs typeface="Arial MT"/>
              </a:rPr>
              <a:t>za</a:t>
            </a:r>
            <a:r>
              <a:rPr lang="cs-CZ" sz="1600" spc="35" dirty="0">
                <a:effectLst/>
                <a:ea typeface="Arial MT"/>
                <a:cs typeface="Arial MT"/>
              </a:rPr>
              <a:t> </a:t>
            </a:r>
            <a:r>
              <a:rPr lang="cs-CZ" sz="1600" dirty="0">
                <a:effectLst/>
                <a:ea typeface="Arial MT"/>
                <a:cs typeface="Arial MT"/>
              </a:rPr>
              <a:t>sp</a:t>
            </a:r>
            <a:r>
              <a:rPr lang="cs-CZ" sz="1600" spc="-5" dirty="0">
                <a:effectLst/>
                <a:ea typeface="Arial MT"/>
                <a:cs typeface="Arial MT"/>
              </a:rPr>
              <a:t>o</a:t>
            </a:r>
            <a:r>
              <a:rPr lang="cs-CZ" sz="1600" spc="-10" dirty="0">
                <a:effectLst/>
                <a:ea typeface="Arial MT"/>
                <a:cs typeface="Arial MT"/>
              </a:rPr>
              <a:t>l</a:t>
            </a:r>
            <a:r>
              <a:rPr lang="cs-CZ" sz="1600" spc="-5" dirty="0">
                <a:effectLst/>
                <a:ea typeface="Arial MT"/>
                <a:cs typeface="Arial MT"/>
              </a:rPr>
              <a:t>uú</a:t>
            </a:r>
            <a:r>
              <a:rPr lang="cs-CZ" sz="1600" dirty="0">
                <a:effectLst/>
                <a:ea typeface="Arial MT"/>
                <a:cs typeface="Arial MT"/>
              </a:rPr>
              <a:t>ča</a:t>
            </a:r>
            <a:r>
              <a:rPr lang="cs-CZ" sz="1600" spc="-15" dirty="0">
                <a:effectLst/>
                <a:ea typeface="Arial MT"/>
                <a:cs typeface="Arial MT"/>
              </a:rPr>
              <a:t>s</a:t>
            </a:r>
            <a:r>
              <a:rPr lang="cs-CZ" sz="1600" dirty="0">
                <a:effectLst/>
                <a:ea typeface="Arial MT"/>
                <a:cs typeface="Arial MT"/>
              </a:rPr>
              <a:t>ti</a:t>
            </a:r>
            <a:r>
              <a:rPr lang="cs-CZ" sz="1600" spc="45" dirty="0">
                <a:effectLst/>
                <a:ea typeface="Arial MT"/>
                <a:cs typeface="Arial MT"/>
              </a:rPr>
              <a:t> </a:t>
            </a:r>
            <a:r>
              <a:rPr lang="cs-CZ" sz="1600" spc="-5" dirty="0">
                <a:effectLst/>
                <a:ea typeface="Arial MT"/>
                <a:cs typeface="Arial MT"/>
              </a:rPr>
              <a:t>p</a:t>
            </a:r>
            <a:r>
              <a:rPr lang="cs-CZ" sz="1600" spc="-20" dirty="0">
                <a:effectLst/>
                <a:ea typeface="Arial MT"/>
                <a:cs typeface="Arial MT"/>
              </a:rPr>
              <a:t>e</a:t>
            </a:r>
            <a:r>
              <a:rPr lang="cs-CZ" sz="1600" spc="-5" dirty="0">
                <a:effectLst/>
                <a:ea typeface="Arial MT"/>
                <a:cs typeface="Arial MT"/>
              </a:rPr>
              <a:t>ně</a:t>
            </a:r>
            <a:r>
              <a:rPr lang="cs-CZ" sz="1600" dirty="0">
                <a:effectLst/>
                <a:ea typeface="Arial MT"/>
                <a:cs typeface="Arial MT"/>
              </a:rPr>
              <a:t>žních</a:t>
            </a:r>
            <a:r>
              <a:rPr lang="cs-CZ" sz="1600" spc="40" dirty="0">
                <a:effectLst/>
                <a:ea typeface="Arial MT"/>
                <a:cs typeface="Arial MT"/>
              </a:rPr>
              <a:t> </a:t>
            </a:r>
            <a:r>
              <a:rPr lang="cs-CZ" sz="1600" spc="-5" dirty="0">
                <a:effectLst/>
                <a:ea typeface="Arial MT"/>
                <a:cs typeface="Arial MT"/>
              </a:rPr>
              <a:t>pro</a:t>
            </a:r>
            <a:r>
              <a:rPr lang="cs-CZ" sz="1600" spc="-15" dirty="0">
                <a:effectLst/>
                <a:ea typeface="Arial MT"/>
                <a:cs typeface="Arial MT"/>
              </a:rPr>
              <a:t>s</a:t>
            </a:r>
            <a:r>
              <a:rPr lang="cs-CZ" sz="1600" dirty="0">
                <a:effectLst/>
                <a:ea typeface="Arial MT"/>
                <a:cs typeface="Arial MT"/>
              </a:rPr>
              <a:t>tř</a:t>
            </a:r>
            <a:r>
              <a:rPr lang="cs-CZ" sz="1600" spc="-15" dirty="0">
                <a:effectLst/>
                <a:ea typeface="Arial MT"/>
                <a:cs typeface="Arial MT"/>
              </a:rPr>
              <a:t>e</a:t>
            </a:r>
            <a:r>
              <a:rPr lang="cs-CZ" sz="1600" spc="-5" dirty="0">
                <a:effectLst/>
                <a:ea typeface="Arial MT"/>
                <a:cs typeface="Arial MT"/>
              </a:rPr>
              <a:t>d</a:t>
            </a:r>
            <a:r>
              <a:rPr lang="cs-CZ" sz="1600" spc="-15" dirty="0">
                <a:effectLst/>
                <a:ea typeface="Arial MT"/>
                <a:cs typeface="Arial MT"/>
              </a:rPr>
              <a:t>k</a:t>
            </a:r>
            <a:r>
              <a:rPr lang="cs-CZ" sz="1600" dirty="0">
                <a:effectLst/>
                <a:ea typeface="Arial MT"/>
                <a:cs typeface="Arial MT"/>
              </a:rPr>
              <a:t>ů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Programu švýcarsko-české spolupráce budou provozovány a využívány v souladu s cíli</a:t>
            </a:r>
            <a:r>
              <a:rPr lang="cs-CZ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progr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ř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ádn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5" dirty="0">
                <a:effectLst/>
                <a:latin typeface="Arial MT"/>
                <a:ea typeface="Arial MT"/>
                <a:cs typeface="Arial MT"/>
              </a:rPr>
              <a:t>j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š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spc="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ržov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án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y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to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ob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u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á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ě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ti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ukončen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í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pr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5" dirty="0">
                <a:effectLst/>
                <a:latin typeface="Arial MT"/>
                <a:ea typeface="Arial MT"/>
                <a:cs typeface="Arial MT"/>
              </a:rPr>
              <a:t>j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k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u.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ZP 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dá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l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e 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zaj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í, 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ab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y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říze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s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t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aven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é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,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zr</a:t>
            </a:r>
            <a:r>
              <a:rPr lang="cs-CZ" sz="1800" spc="-15" dirty="0">
                <a:effectLst/>
                <a:latin typeface="Arial MT"/>
                <a:ea typeface="Arial MT"/>
                <a:cs typeface="Arial MT"/>
              </a:rPr>
              <a:t>ek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on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str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va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é </a:t>
            </a:r>
            <a:r>
              <a:rPr lang="cs-CZ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neb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o </a:t>
            </a:r>
            <a:r>
              <a:rPr lang="cs-CZ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m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d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erni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zov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an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é </a:t>
            </a:r>
            <a:r>
              <a:rPr lang="cs-CZ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budo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vy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nemohly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být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prodány,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10" dirty="0">
                <a:effectLst/>
                <a:latin typeface="Arial MT"/>
                <a:ea typeface="Arial MT"/>
                <a:cs typeface="Arial MT"/>
              </a:rPr>
              <a:t>pronajaty</a:t>
            </a:r>
            <a:r>
              <a:rPr lang="cs-CZ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nebo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dány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do</a:t>
            </a:r>
            <a:r>
              <a:rPr lang="cs-CZ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zástavy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dobu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nejméně</a:t>
            </a:r>
            <a:r>
              <a:rPr lang="cs-CZ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pěti</a:t>
            </a:r>
            <a:r>
              <a:rPr lang="cs-CZ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let</a:t>
            </a:r>
            <a:r>
              <a:rPr lang="cs-CZ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po</a:t>
            </a:r>
            <a:r>
              <a:rPr lang="cs-CZ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spc="-5" dirty="0">
                <a:effectLst/>
                <a:latin typeface="Arial MT"/>
                <a:ea typeface="Arial MT"/>
                <a:cs typeface="Arial MT"/>
              </a:rPr>
              <a:t>ukončení</a:t>
            </a:r>
            <a:r>
              <a:rPr lang="cs-CZ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cs-CZ" sz="1800" dirty="0">
                <a:effectLst/>
                <a:latin typeface="Arial MT"/>
                <a:ea typeface="Arial MT"/>
                <a:cs typeface="Arial MT"/>
              </a:rPr>
              <a:t>programu.</a:t>
            </a:r>
          </a:p>
          <a:p>
            <a:pPr>
              <a:buNone/>
            </a:pPr>
            <a:endParaRPr lang="cs-CZ" sz="1800" dirty="0">
              <a:solidFill>
                <a:schemeClr val="bg1"/>
              </a:solidFill>
              <a:effectLst/>
              <a:latin typeface="Arial MT"/>
              <a:ea typeface="Arial MT"/>
              <a:cs typeface="Arial MT"/>
            </a:endParaRPr>
          </a:p>
          <a:p>
            <a:pPr>
              <a:buNone/>
            </a:pPr>
            <a:endParaRPr lang="cs-CZ" b="1" i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073DF46-5CBA-9A2C-2C3F-5808A28A16B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98EA1A-DE59-AB31-EA83-359D9F658B85}"/>
              </a:ext>
            </a:extLst>
          </p:cNvPr>
          <p:cNvSpPr txBox="1"/>
          <p:nvPr/>
        </p:nvSpPr>
        <p:spPr>
          <a:xfrm>
            <a:off x="629880" y="6002606"/>
            <a:ext cx="785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D2A470-040C-CFA1-DEA4-945E4B1B3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5197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8A229-EFBD-F954-2865-12DFC3F4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D0A2A-1395-482F-AA50-A504BBB8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3 - REALIZACE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4A318E2-69B3-A9D6-A541-F29F97FC92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CDB0E72-C59C-0AAD-CCE4-3915B0523560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8895A89-D5AE-555E-A28D-DF944EC75E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174047-DAB0-2989-179F-1E89FD848A09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798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29638-59F6-9645-615F-EAF6766C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D4233-3678-A616-EB16-3B09E5F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3 - REALIZACE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10B785E-D896-61A9-01A9-947923A1F5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164EEE-9B69-81CB-C002-62DAA690274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04F29CC-0641-214F-24FB-1AFAE30DB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1E9C1-71DE-9F43-1534-663BC09E9AE2}"/>
              </a:ext>
            </a:extLst>
          </p:cNvPr>
          <p:cNvSpPr txBox="1"/>
          <p:nvPr/>
        </p:nvSpPr>
        <p:spPr>
          <a:xfrm>
            <a:off x="551053" y="6187089"/>
            <a:ext cx="10367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58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7393D-45CB-5AD8-3BC7-78F2C7ED8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76BAC-46D1-1C0B-051F-DF02AD52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1" y="613956"/>
            <a:ext cx="9404723" cy="5505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REALIZACE – AKTIVITY A HARMONOGRAM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87797-B0FA-5653-9D10-A9B346C6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363133"/>
            <a:ext cx="9893694" cy="4255767"/>
          </a:xfrm>
        </p:spPr>
        <p:txBody>
          <a:bodyPr>
            <a:noAutofit/>
          </a:bodyPr>
          <a:lstStyle/>
          <a:p>
            <a:pPr>
              <a:buNone/>
            </a:pPr>
            <a:endParaRPr lang="cs-CZ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800" b="1" dirty="0">
                <a:solidFill>
                  <a:schemeClr val="bg1"/>
                </a:solidFill>
              </a:rPr>
              <a:t>!DŮRAZ NA DETAIL, ČASOVOU POSLOUPNOST, PROVÁZÁNÍ S VÝSTUPY</a:t>
            </a:r>
            <a:r>
              <a:rPr lang="cs-CZ" sz="1800" b="1" dirty="0">
                <a:solidFill>
                  <a:schemeClr val="bg1"/>
                </a:solidFill>
              </a:rPr>
              <a:t>!</a:t>
            </a:r>
          </a:p>
          <a:p>
            <a:pPr>
              <a:buNone/>
            </a:pPr>
            <a:endParaRPr lang="cs-CZ" sz="1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1600" b="1" dirty="0">
                <a:solidFill>
                  <a:schemeClr val="bg1"/>
                </a:solidFill>
              </a:rPr>
              <a:t>Struktura každé aktivity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Co se bude dělat – </a:t>
            </a:r>
            <a:r>
              <a:rPr lang="cs-CZ" sz="1600" b="1" dirty="0">
                <a:solidFill>
                  <a:schemeClr val="bg1"/>
                </a:solidFill>
              </a:rPr>
              <a:t>popis činností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Kdo, kde a kdy aktivitu provede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Jaký výstup vznikne a </a:t>
            </a:r>
            <a:r>
              <a:rPr lang="cs-CZ" sz="1600" b="1" dirty="0">
                <a:solidFill>
                  <a:schemeClr val="bg1"/>
                </a:solidFill>
              </a:rPr>
              <a:t>jak bude doložen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i="1" dirty="0">
                <a:solidFill>
                  <a:schemeClr val="bg1"/>
                </a:solidFill>
              </a:rPr>
              <a:t>(např. monitoring, fotodokumentace, účastnické listy, srovnání před–po)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Zařaďte </a:t>
            </a:r>
            <a:r>
              <a:rPr lang="cs-CZ" sz="1600" b="1" dirty="0">
                <a:solidFill>
                  <a:schemeClr val="bg1"/>
                </a:solidFill>
              </a:rPr>
              <a:t>časový plán</a:t>
            </a:r>
            <a:r>
              <a:rPr lang="cs-CZ" sz="1600" dirty="0">
                <a:solidFill>
                  <a:schemeClr val="bg1"/>
                </a:solidFill>
              </a:rPr>
              <a:t> s hlavními milníky </a:t>
            </a:r>
          </a:p>
          <a:p>
            <a:pPr marL="342900" lvl="1" indent="-342900">
              <a:buNone/>
              <a:tabLst>
                <a:tab pos="914400" algn="l"/>
              </a:tabLst>
            </a:pPr>
            <a:endParaRPr lang="pl-PL" sz="1600" b="1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B12122E-8F57-3D60-2319-B3EDCDF926B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88ECED-22AA-4633-FCFD-24D48B3EC93D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25E15A-F068-5F35-0794-E32867CE7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482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4EF3F-DE65-3358-57C7-3DF41F7A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70CED-BF82-271F-5352-6419B824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4" y="478489"/>
            <a:ext cx="9404723" cy="5505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DOPORUČENÉ a POVINNÉ AKTIVITY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F7719-2E23-8942-92E3-88AC430B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363133"/>
            <a:ext cx="9893694" cy="4255767"/>
          </a:xfrm>
        </p:spPr>
        <p:txBody>
          <a:bodyPr>
            <a:noAutofit/>
          </a:bodyPr>
          <a:lstStyle/>
          <a:p>
            <a:r>
              <a:rPr lang="pl-PL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Řízení</a:t>
            </a:r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monitoring pokroku a dopadů projektu</a:t>
            </a:r>
          </a:p>
          <a:p>
            <a:r>
              <a:rPr lang="pl-PL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Komunikační aktivity </a:t>
            </a:r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 práci s cílovými skupinami</a:t>
            </a:r>
            <a:endParaRPr lang="pl-PL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Medializace projektu – povinná </a:t>
            </a:r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součást realizačních aktivit.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100"/>
              <a:buFont typeface="Wingdings" panose="05000000000000000000" pitchFamily="2" charset="2"/>
              <a:buChar char="§"/>
              <a:tabLst>
                <a:tab pos="582295" algn="l"/>
              </a:tabLst>
            </a:pP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Webové</a:t>
            </a:r>
            <a:r>
              <a:rPr lang="cs-CZ" sz="1200" b="1" spc="3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stránky</a:t>
            </a:r>
            <a:r>
              <a:rPr lang="cs-CZ" sz="1200" b="1" spc="2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/</a:t>
            </a:r>
            <a:r>
              <a:rPr lang="cs-CZ" sz="1200" b="1" spc="2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sociální</a:t>
            </a:r>
            <a:r>
              <a:rPr lang="cs-CZ" sz="1200" b="1" spc="3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sítě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100"/>
              <a:buFont typeface="Wingdings" panose="05000000000000000000" pitchFamily="2" charset="2"/>
              <a:buChar char="§"/>
              <a:tabLst>
                <a:tab pos="582295" algn="l"/>
              </a:tabLst>
            </a:pP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Informační akce:</a:t>
            </a:r>
            <a:r>
              <a:rPr lang="cs-CZ" sz="1200" b="1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 průběhu realizace projektu povinnosti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uspořádal</a:t>
            </a:r>
            <a:r>
              <a:rPr lang="cs-CZ" sz="1200" spc="-3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 </a:t>
            </a:r>
            <a:r>
              <a:rPr lang="cs-CZ" sz="1200" spc="-35" dirty="0">
                <a:solidFill>
                  <a:schemeClr val="bg1"/>
                </a:solidFill>
                <a:ea typeface="Symbol" panose="05050102010706020507" pitchFamily="18" charset="2"/>
                <a:cs typeface="Symbol" panose="05050102010706020507" pitchFamily="18" charset="2"/>
              </a:rPr>
              <a:t>min. 1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informační</a:t>
            </a:r>
            <a:r>
              <a:rPr lang="cs-CZ" sz="1200" spc="-2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akci</a:t>
            </a:r>
            <a:r>
              <a:rPr lang="cs-CZ" sz="1200" spc="-2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pro</a:t>
            </a:r>
            <a:r>
              <a:rPr lang="cs-CZ" sz="1200" spc="-3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veřejnost.</a:t>
            </a:r>
          </a:p>
          <a:p>
            <a:pPr marR="262890" lvl="1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100"/>
              <a:buFont typeface="Wingdings" panose="05000000000000000000" pitchFamily="2" charset="2"/>
              <a:buChar char="§"/>
              <a:tabLst>
                <a:tab pos="582295" algn="l"/>
              </a:tabLst>
            </a:pP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Informační materiály: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informační materiály (brožury, bannery, letáky,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billboard, pamětní deska apod.) vyplývající z </a:t>
            </a:r>
            <a:r>
              <a:rPr lang="cs-CZ" sz="1200" i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Komunikačního a informačního manuálu.</a:t>
            </a:r>
          </a:p>
          <a:p>
            <a:pPr marR="262890" lvl="1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100"/>
              <a:buFont typeface="Wingdings" panose="05000000000000000000" pitchFamily="2" charset="2"/>
              <a:buChar char="§"/>
              <a:tabLst>
                <a:tab pos="582295" algn="l"/>
              </a:tabLst>
            </a:pP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Správné použí</a:t>
            </a:r>
            <a:r>
              <a:rPr lang="cs-CZ" sz="1200" dirty="0">
                <a:solidFill>
                  <a:schemeClr val="bg1"/>
                </a:solidFill>
                <a:ea typeface="Symbol" panose="05050102010706020507" pitchFamily="18" charset="2"/>
                <a:cs typeface="Symbol" panose="05050102010706020507" pitchFamily="18" charset="2"/>
              </a:rPr>
              <a:t>vání </a:t>
            </a:r>
            <a:r>
              <a:rPr lang="cs-CZ" sz="1200" b="1" dirty="0">
                <a:solidFill>
                  <a:schemeClr val="bg1"/>
                </a:solidFill>
                <a:ea typeface="Symbol" panose="05050102010706020507" pitchFamily="18" charset="2"/>
                <a:cs typeface="Symbol" panose="05050102010706020507" pitchFamily="18" charset="2"/>
              </a:rPr>
              <a:t>loga.</a:t>
            </a:r>
          </a:p>
          <a:p>
            <a:pPr marR="262890" lvl="1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100"/>
              <a:buFont typeface="Wingdings" panose="05000000000000000000" pitchFamily="2" charset="2"/>
              <a:buChar char="§"/>
              <a:tabLst>
                <a:tab pos="582295" algn="l"/>
              </a:tabLst>
            </a:pP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Příklady</a:t>
            </a:r>
            <a:r>
              <a:rPr lang="cs-CZ" sz="1200" b="1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dobré</a:t>
            </a:r>
            <a:r>
              <a:rPr lang="cs-CZ" sz="1200" b="1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b="1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praxe:</a:t>
            </a:r>
            <a:r>
              <a:rPr lang="cs-CZ" sz="1200" b="1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Arial MT"/>
              </a:rPr>
              <a:t> </a:t>
            </a:r>
            <a:r>
              <a:rPr lang="cs-CZ" sz="1200" spc="5" dirty="0">
                <a:solidFill>
                  <a:schemeClr val="bg1"/>
                </a:solidFill>
                <a:ea typeface="Symbol" panose="05050102010706020507" pitchFamily="18" charset="2"/>
                <a:cs typeface="Arial MT"/>
              </a:rPr>
              <a:t>vytvoření</a:t>
            </a:r>
            <a:r>
              <a:rPr lang="cs-CZ" sz="1200" spc="1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textu</a:t>
            </a:r>
            <a:r>
              <a:rPr lang="cs-CZ" sz="1200" spc="10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o projektu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coby</a:t>
            </a:r>
            <a:r>
              <a:rPr lang="cs-CZ" sz="1200" spc="1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příkladu</a:t>
            </a:r>
            <a:r>
              <a:rPr lang="cs-CZ" sz="1200" spc="1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dobré</a:t>
            </a:r>
            <a:r>
              <a:rPr lang="cs-CZ" sz="1200" spc="10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praxe.</a:t>
            </a:r>
            <a:r>
              <a:rPr lang="cs-CZ" sz="1200" spc="10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Může</a:t>
            </a:r>
            <a:r>
              <a:rPr lang="cs-CZ" sz="1200" spc="10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se</a:t>
            </a:r>
            <a:r>
              <a:rPr lang="cs-CZ" sz="1200" spc="10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jednat</a:t>
            </a:r>
            <a:r>
              <a:rPr lang="cs-CZ" sz="1200" spc="1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spc="-4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popis</a:t>
            </a:r>
            <a:r>
              <a:rPr lang="cs-CZ" sz="1200" spc="1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některé</a:t>
            </a:r>
            <a:r>
              <a:rPr lang="cs-CZ" sz="1200" spc="-28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z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aktiv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i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</a:t>
            </a:r>
            <a:r>
              <a:rPr lang="cs-CZ" sz="1200" spc="5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j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e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k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cs-CZ" sz="1200" spc="5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shrn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tí</a:t>
            </a:r>
            <a:r>
              <a:rPr lang="cs-CZ" sz="1200" spc="5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st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up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</a:t>
            </a:r>
            <a:r>
              <a:rPr lang="cs-CZ" sz="1200" spc="5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cs-CZ" sz="1200" spc="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ří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su</a:t>
            </a:r>
            <a:r>
              <a:rPr lang="cs-CZ" sz="1200" spc="5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j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e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kt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cs-CZ" sz="1200" spc="5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zkuš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eno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ti</a:t>
            </a:r>
            <a:r>
              <a:rPr lang="cs-CZ" sz="1200" spc="5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pa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ne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stv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í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m a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. T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ent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 </a:t>
            </a:r>
            <a:r>
              <a:rPr lang="cs-CZ" sz="1200" spc="-2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řík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l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 </a:t>
            </a:r>
            <a:r>
              <a:rPr lang="cs-CZ" sz="1200" spc="-4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dobr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é </a:t>
            </a:r>
            <a:r>
              <a:rPr lang="cs-CZ" sz="1200" spc="-4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xe </a:t>
            </a:r>
            <a:r>
              <a:rPr lang="cs-CZ" sz="1200" spc="-3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m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ů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že </a:t>
            </a:r>
            <a:r>
              <a:rPr lang="cs-CZ" sz="1200" spc="-3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b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ý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 </a:t>
            </a:r>
            <a:r>
              <a:rPr lang="cs-CZ" sz="1200" spc="-3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zpraco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á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 </a:t>
            </a:r>
            <a:r>
              <a:rPr lang="cs-CZ" sz="1200" spc="-4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f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rm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 </a:t>
            </a:r>
            <a:r>
              <a:rPr lang="cs-CZ" sz="1200" spc="-4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č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l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án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ku </a:t>
            </a:r>
            <a:r>
              <a:rPr lang="cs-CZ" sz="1200" spc="-4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/ </a:t>
            </a:r>
            <a:r>
              <a:rPr lang="cs-CZ" sz="1200" spc="-3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2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i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sko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é </a:t>
            </a:r>
            <a:r>
              <a:rPr lang="cs-CZ" sz="1200" spc="-3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zprá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y </a:t>
            </a:r>
            <a:r>
              <a:rPr lang="cs-CZ" sz="1200" spc="-4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/ roz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h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ov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ru  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ub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li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kov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á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  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   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w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ebov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ý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ch   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tr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án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k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ách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  </a:t>
            </a:r>
            <a:r>
              <a:rPr lang="cs-CZ" sz="1200" spc="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i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sku  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neb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  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stř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edn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i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c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tv</a:t>
            </a:r>
            <a:r>
              <a:rPr lang="cs-CZ" sz="1200" spc="-2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í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m vybraných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sociálních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sítí.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V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ýstup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by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měla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rovněž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doprovázet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obrazová</a:t>
            </a:r>
            <a:r>
              <a:rPr lang="cs-CZ" sz="1200" spc="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kument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ce</a:t>
            </a:r>
            <a:r>
              <a:rPr lang="cs-CZ" sz="1200" spc="-8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(f</a:t>
            </a:r>
            <a:r>
              <a:rPr lang="cs-CZ" sz="1200" spc="-1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to,</a:t>
            </a:r>
            <a:r>
              <a:rPr lang="cs-CZ" sz="1200" spc="-7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i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e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spc="-8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</a:t>
            </a:r>
            <a:r>
              <a:rPr lang="cs-CZ" sz="1200" spc="-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</a:t>
            </a:r>
            <a:r>
              <a:rPr lang="cs-CZ" sz="1200" spc="-1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r>
              <a:rPr lang="cs-CZ" sz="1200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).</a:t>
            </a:r>
            <a:r>
              <a:rPr lang="cs-CZ" sz="1200" spc="-75" dirty="0">
                <a:solidFill>
                  <a:schemeClr val="bg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endParaRPr lang="cs-CZ" sz="1200" dirty="0">
              <a:solidFill>
                <a:schemeClr val="bg1"/>
              </a:solidFill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8055137-1DEB-BCC7-4546-6E06B56C9B0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F2D363-00C8-6899-4867-5C8D44B65615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3DF062-9706-A15C-C5C4-C234F9BB4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5463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1F923-3633-9392-0B40-59968841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F128C-DC7B-2367-F949-AF1B261F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26533"/>
            <a:ext cx="9407367" cy="537990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STAKEHOLDEŘI A CÍLOVÉ SKUPINY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CF518-02C7-6507-BB17-DD6509D5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363133"/>
            <a:ext cx="9893694" cy="425576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Identifikace hlavních zainteresovaných subjektů --- </a:t>
            </a:r>
            <a:r>
              <a:rPr lang="pl-PL" sz="1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Dobrovzdání / podpůrná prohlášení stakeholderů</a:t>
            </a:r>
          </a:p>
          <a:p>
            <a:pPr lvl="1"/>
            <a:r>
              <a:rPr lang="pl-PL" sz="1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Popis vlivu a zájmu</a:t>
            </a:r>
            <a:r>
              <a:rPr lang="pl-PL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Detailní popis toho, jak se každý zainteresovaný subjekt může do projektu zapojit, jak jej může ovlivnit (včetně možných přínosů a problémů) nebo jaký má zájem na jeho výsledcích.</a:t>
            </a:r>
            <a:endParaRPr lang="cs-CZ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>
              <a:buFont typeface="+mj-lt"/>
              <a:buAutoNum type="arabicPeriod" startAt="2"/>
            </a:pPr>
            <a:r>
              <a:rPr lang="pl-PL" sz="1600" b="1" dirty="0">
                <a:solidFill>
                  <a:schemeClr val="bg1"/>
                </a:solidFill>
              </a:rPr>
              <a:t>Identifikace a zapojení cílových skupin</a:t>
            </a:r>
          </a:p>
          <a:p>
            <a:pPr lvl="1"/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Seznam cílových skupin.</a:t>
            </a:r>
          </a:p>
          <a:p>
            <a:pPr lvl="1"/>
            <a:r>
              <a:rPr lang="pl-PL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Zdůvodnění </a:t>
            </a: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výběru a jejich zapojení.</a:t>
            </a:r>
          </a:p>
          <a:p>
            <a:pPr lvl="1"/>
            <a:r>
              <a:rPr lang="pl-PL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Jaké výhody přinese realizace projektu cílovým skupinám a jak budou takové přínosy měřeny. </a:t>
            </a:r>
            <a:endParaRPr lang="cs-CZ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3"/>
            </a:pPr>
            <a:r>
              <a:rPr lang="pl-PL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Seznam zúčastněných stran ze Švýcarska vyjma švýcarských partnerů</a:t>
            </a:r>
            <a:endParaRPr lang="cs-CZ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92B3EB-B416-A262-3AEF-AC774D110ED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A8A5D4-69CB-BC7A-B705-9E1E977AE7C0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BB0825-20AC-D767-922A-CEBC2E276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878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29638-59F6-9645-615F-EAF6766C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D4233-3678-A616-EB16-3B09E5F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10B785E-D896-61A9-01A9-947923A1F5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4164EEE-9B69-81CB-C002-62DAA690274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04F29CC-0641-214F-24FB-1AFAE30DB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1E9C1-71DE-9F43-1534-663BC09E9AE2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394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Informační seminář k výzvě k Programu udržitelný turismus a posílení biodiverzity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1F66E1-9661-A215-FF3A-79C789A1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67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7030F-C272-ABF1-0CDE-6FD45820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FAB4F-F1AE-AAB0-CB1A-D1784047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DC7C778-51F3-C0EA-B4A0-D39BA6D80B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7490" y="1389241"/>
          <a:ext cx="9650690" cy="419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04F45CD-71AB-689F-8102-A6D92762669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6EB9F5B-2079-3D59-AD69-A04C50A0D3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0FC6E9-1D1B-1B62-3845-1162A4441A6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394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Informační seminář k výzvě k Programu udržitelný turismus a posílení biodiverzity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B8260B-0D01-C860-6505-1B28A76C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7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37C49-348C-7787-5942-6214A6E9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5F711-90CD-F0B7-0C1D-514E0C63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9099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OBECNÉ PRINCIPY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7E7A3-AD72-A1FC-0011-484A7B2D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269403"/>
            <a:ext cx="9893694" cy="434949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r>
              <a:rPr lang="cs-CZ" b="1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Očekává se DOPODROBNA ROZPRACOVANÝ plán realizace, VČETNĚ (NE JEN) vypořádání komentářů od hodnotitelů! – bez omezení znaků (neplatí pro abstrakt). Popisy nutno zpřesnit, podložit daty, kvantifikovat.</a:t>
            </a:r>
            <a:endParaRPr lang="cs-CZ" kern="100" dirty="0">
              <a:solidFill>
                <a:srgbClr val="337B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Všechny významné změny </a:t>
            </a:r>
            <a:r>
              <a:rPr lang="cs-CZ" b="1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oproti konceptu musí být zmíněny v příslušných kapitolách – zásadní změny i v abstraktu (např. změna názvu projektu, úprava partnerské struktury apod.).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ZAMĚŘENÍ - CÍL - DOPADY projektu musí zůstat NEZMĚNĚNY oproti konceptu!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Vypořádání PODMÍNEK uvedených v dopise musí být uvedeno v PŘÍLOZE č.4 projektu.</a:t>
            </a:r>
            <a:endParaRPr lang="cs-CZ" kern="100" dirty="0">
              <a:solidFill>
                <a:srgbClr val="337B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b="1" i="1" kern="100" dirty="0">
                <a:solidFill>
                  <a:srgbClr val="337B86"/>
                </a:solidFill>
                <a:cs typeface="Times New Roman" panose="02020603050405020304" pitchFamily="18" charset="0"/>
              </a:rPr>
              <a:t>Žádosti se hodnotí bez ohledu na výsledek z 1. kola.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6227777-5107-2359-A7CF-F97015536CB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72A754-A68B-332A-1F3C-DC327C129798}"/>
              </a:ext>
            </a:extLst>
          </p:cNvPr>
          <p:cNvSpPr txBox="1"/>
          <p:nvPr/>
        </p:nvSpPr>
        <p:spPr>
          <a:xfrm>
            <a:off x="629880" y="6002606"/>
            <a:ext cx="785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9839AD-8EB4-E8BE-2556-1178C440A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9806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10466-6823-8160-35C2-23FC2B75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D1614-4A5E-DF1F-ECBF-AF3807F0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26533"/>
            <a:ext cx="9407367" cy="537990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PŘEDPOKLADY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58A74-B3E6-0CE4-6B58-55ACFCCE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846" y="1164523"/>
            <a:ext cx="9893694" cy="425576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Švýcarsko-česká spolupráce – jaký je stav, </a:t>
            </a:r>
            <a:r>
              <a:rPr lang="cs-CZ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Prohlášení švýcarského partnera</a:t>
            </a:r>
            <a:endParaRPr lang="pl-PL" sz="16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>
              <a:buFont typeface="+mj-lt"/>
              <a:buAutoNum type="arabicPeriod" startAt="2"/>
            </a:pPr>
            <a:r>
              <a:rPr lang="pl-PL" sz="1600" b="1" dirty="0">
                <a:solidFill>
                  <a:schemeClr val="bg1"/>
                </a:solidFill>
              </a:rPr>
              <a:t>Partnerská struktura a řízení projektu</a:t>
            </a:r>
          </a:p>
          <a:p>
            <a:pPr lvl="1"/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Neopomenout popsat, jakým způsobem budou mezi sebou komunikovat partneři</a:t>
            </a:r>
          </a:p>
          <a:p>
            <a:pPr lvl="1"/>
            <a:r>
              <a:rPr lang="pl-PL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Řidící výbor </a:t>
            </a:r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způsob jeho fungování</a:t>
            </a:r>
          </a:p>
          <a:p>
            <a:pPr lvl="1"/>
            <a:r>
              <a:rPr lang="pl-PL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Prohlášení partnera</a:t>
            </a:r>
          </a:p>
          <a:p>
            <a:pPr>
              <a:buFont typeface="+mj-lt"/>
              <a:buAutoNum type="arabicPeriod" startAt="3"/>
            </a:pPr>
            <a:r>
              <a:rPr lang="cs-CZ" sz="1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Analýza r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izik</a:t>
            </a:r>
          </a:p>
          <a:p>
            <a:pPr lvl="1"/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Podrobný plán opatření pro zmírnění každého rizika, včetně přidělených odpovědností a časového harmonogramu.</a:t>
            </a:r>
            <a:endParaRPr lang="cs-CZ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3"/>
            </a:pPr>
            <a:r>
              <a:rPr lang="cs-CZ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Rozpočet</a:t>
            </a:r>
          </a:p>
          <a:p>
            <a:pPr lvl="1"/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Efektivita: Jak jsou výdaje řízeny a jaké jsou kontrolní mechanismy pro zajištění efektivního využití zdrojů.</a:t>
            </a:r>
          </a:p>
          <a:p>
            <a:pPr lvl="1"/>
            <a:r>
              <a:rPr lang="pl-PL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Finanční plánování</a:t>
            </a:r>
            <a:r>
              <a:rPr lang="pl-PL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Jaký je plán pro monitorování a řízení rozpočtu během realizace projektu.</a:t>
            </a:r>
            <a:endParaRPr lang="cs-CZ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endParaRPr lang="pl-PL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C11D464-33B5-19B4-CE5B-8979E6823892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CD250B-04ED-A3F6-439F-B15C6786868A}"/>
              </a:ext>
            </a:extLst>
          </p:cNvPr>
          <p:cNvSpPr txBox="1"/>
          <p:nvPr/>
        </p:nvSpPr>
        <p:spPr>
          <a:xfrm>
            <a:off x="762000" y="6001260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24B5C9-1A3D-5D7A-A687-129BFADD8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1163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D52D0-0CE2-FAA3-F877-FD3EC992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0E460D7-4188-D463-DAC1-4E07525590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0AF5A00-F926-762F-1B0B-074CD1271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pattFill prst="pct5">
                  <a:fgClr>
                    <a:prstClr val="white"/>
                  </a:fgClr>
                  <a:bgClr>
                    <a:prstClr val="black"/>
                  </a:bgClr>
                </a:patt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C575B536-3E69-B5CD-1230-71DE7E61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8681A4E-1BCA-3682-84A1-4E8EC8A7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4456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KRITÉRIUM č. 4 - PŘEDPOKLADY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89998-F6D9-097D-C90C-F5E7D9EBB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4" y="1537978"/>
            <a:ext cx="8587442" cy="4168205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4.3 Analýza rizik </a:t>
            </a:r>
            <a:r>
              <a:rPr lang="cs-CZ" sz="2400" dirty="0">
                <a:solidFill>
                  <a:schemeClr val="bg1"/>
                </a:solidFill>
              </a:rPr>
              <a:t>(5 bodů)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1606B42-2BEB-91F0-A57D-D0C2643A2D4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D1DF62FC-657F-4784-264C-22691D938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F0CA881-0F01-A933-139F-ACEDBAF96C2F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394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Informační seminář k výzvě k Programu udržitelný turismus a posílení biodiverzity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94200D-2BA9-0386-FC8B-C167FC7C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7B478-FF35-4A81-B1C3-70C1332AEA55}" type="slidenum"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E410BF-B62D-760D-013D-603867D99520}"/>
              </a:ext>
            </a:extLst>
          </p:cNvPr>
          <p:cNvGraphicFramePr/>
          <p:nvPr/>
        </p:nvGraphicFramePr>
        <p:xfrm>
          <a:off x="1103314" y="12052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9611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125F8-8C2D-0C19-0B81-5FB379EA4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625733E7-6365-EE37-186D-485F518F60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D87CE9D-89F4-B09F-7E09-CB8C29B5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E6763098-3448-8B98-AD9F-93186A282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DE05B22-508E-3A01-0299-9C46D1458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82" y="1218906"/>
            <a:ext cx="7434775" cy="263463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Děkuji Vám za pozornost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A472E2-8287-D995-E804-A3CD6122F24C}"/>
              </a:ext>
            </a:extLst>
          </p:cNvPr>
          <p:cNvSpPr txBox="1"/>
          <p:nvPr/>
        </p:nvSpPr>
        <p:spPr>
          <a:xfrm>
            <a:off x="629880" y="4593767"/>
            <a:ext cx="10597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Markéta Konečná, tel. 267 122 366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0B2DEF0-E2FA-96B3-BB26-9F790951FC4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75D3E7B-F37D-B6A3-0EFC-A199E6DA9AFC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197D52D5-A991-D9A3-ACF1-4C3334F8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193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C1B87-8D72-01EC-4DA5-22A1B42A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B9DAD-28F8-1497-BB8A-FDDF0F6E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9099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DOPORUČENÍ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992FF-F31E-F95C-DB5A-C2F1EA41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269403"/>
            <a:ext cx="9893694" cy="434949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r>
              <a:rPr lang="cs-CZ" b="1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Připravujete realizační plán – jak si jej připravíte, tak se Vám bude realizovat.</a:t>
            </a:r>
            <a:endParaRPr lang="cs-CZ" kern="100" dirty="0">
              <a:solidFill>
                <a:srgbClr val="337B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Pište</a:t>
            </a:r>
            <a:r>
              <a:rPr lang="cs-CZ" b="1" i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srozumitelně a přiměřeně podrobně .</a:t>
            </a:r>
            <a:endParaRPr lang="cs-CZ" b="1" i="1" kern="100" dirty="0">
              <a:solidFill>
                <a:srgbClr val="337B8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kern="100" dirty="0">
                <a:solidFill>
                  <a:srgbClr val="337B8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Dodržujte logickou návaznost projektu: PROBLÉM – PŘÍČINA – CÍL - ŘEŠENÍ –  VÝSLEDKY – DOPADY – INDIKÁTORY.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r>
              <a:rPr lang="cs-CZ" b="1" i="1" kern="100" dirty="0">
                <a:solidFill>
                  <a:srgbClr val="337B86"/>
                </a:solidFill>
                <a:cs typeface="Times New Roman" panose="02020603050405020304" pitchFamily="18" charset="0"/>
              </a:rPr>
              <a:t>Pozor na rozpory v žádosti! </a:t>
            </a:r>
            <a:r>
              <a:rPr lang="cs-CZ" dirty="0">
                <a:solidFill>
                  <a:schemeClr val="bg1"/>
                </a:solidFill>
              </a:rPr>
              <a:t>Častá chyba - jiný rozpočet v přílohách než v žádosti, jiný termín v harmonogramu než v textu, odlišný počet cílových osob v různých částech, jiné číselné údaje v tabulce s indikátory a jinde v textu žádosti.</a:t>
            </a:r>
            <a:endParaRPr lang="cs-CZ" b="1" i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r>
              <a:rPr lang="cs-CZ" b="1" i="1" kern="100" dirty="0">
                <a:solidFill>
                  <a:srgbClr val="337B86"/>
                </a:solidFill>
                <a:cs typeface="Times New Roman" panose="02020603050405020304" pitchFamily="18" charset="0"/>
              </a:rPr>
              <a:t>Co je psáno, to je dáno – nepředpokládejte, že hodnotitel „přece ví“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C2B7DF7-8E29-1AD7-8A61-2B7B59CB25E0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981B56-EEC5-8C3F-EE15-955226C41EEC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0B7EE8-7F96-2385-CD71-7C420A6BD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060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91F514-3E4C-3A8E-393E-3260D5A43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672C3-DC9D-2A34-07A3-9978CF21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HODNOTICÍ KRITÉRIUM č. 1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6D606EC-0A63-724C-673E-D21081836DA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B63045-8B0A-42D9-4EEE-4B5319038041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B17B95DC-8991-A368-0F65-DDA35569F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343897"/>
              </p:ext>
            </p:extLst>
          </p:nvPr>
        </p:nvGraphicFramePr>
        <p:xfrm>
          <a:off x="1000075" y="1602581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C9D44C9-7AE3-28D1-5F14-5D84736DD2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752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60B5D-C0D2-4BF4-4DDB-61BF67C5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AD427-138E-0870-1B00-EB8A3E20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HODNOTICÍ KRITÉRIUM č. 1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8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22CC3BC-8D2B-6533-AEF9-997430D3810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D1236C-D76E-74A4-6468-36597E607B9B}"/>
              </a:ext>
            </a:extLst>
          </p:cNvPr>
          <p:cNvSpPr txBox="1"/>
          <p:nvPr/>
        </p:nvSpPr>
        <p:spPr>
          <a:xfrm>
            <a:off x="629880" y="6002606"/>
            <a:ext cx="785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2F4E8675-8C3C-CF11-B611-B4DD125A4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99738"/>
              </p:ext>
            </p:extLst>
          </p:nvPr>
        </p:nvGraphicFramePr>
        <p:xfrm>
          <a:off x="911584" y="1728173"/>
          <a:ext cx="9893300" cy="365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7401FD2-9408-5557-08F7-CE670E8D09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166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DEDFF-BC85-F3CC-2772-B7396D58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FA60C-2A7E-D79C-328D-A0986353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28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1.1 Environmentální problém řešený projektem </a:t>
            </a:r>
            <a:r>
              <a:rPr lang="cs-CZ" sz="2800" b="1" kern="100" dirty="0">
                <a:solidFill>
                  <a:srgbClr val="337B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max. 6 bodů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0E0AC-A640-25C6-89B5-67B334D3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893694" cy="365326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cs-CZ" sz="1800" i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Žadatel jasně popíše </a:t>
            </a:r>
            <a:r>
              <a:rPr lang="cs-CZ" sz="18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environmentální problém</a:t>
            </a: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na který se jeho projekt zaměřuje, a definuje jeho </a:t>
            </a:r>
            <a:r>
              <a:rPr lang="cs-CZ" sz="18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hlavní příčiny /v případě UT se musí vztahovat na faktory vztahující se k UT, v případě BIO se musí vztahovat na faktory přispívající k fragmentaci krajiny/</a:t>
            </a: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Popíše </a:t>
            </a:r>
            <a:r>
              <a:rPr lang="cs-CZ" sz="18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výchozí situaci</a:t>
            </a: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včetně měřitelných údajů. Definuje </a:t>
            </a:r>
            <a:r>
              <a:rPr lang="cs-CZ" sz="18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územní rozsah</a:t>
            </a: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projektu a územní úroveň, na které je projekt řešen.</a:t>
            </a:r>
            <a:endParaRPr lang="cs-CZ" sz="18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Žadatel vysvětlí </a:t>
            </a:r>
            <a:r>
              <a:rPr lang="cs-CZ" sz="1800" b="1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nezbytnost projektu</a:t>
            </a:r>
            <a:r>
              <a:rPr lang="cs-CZ" sz="1800" i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z hlediska jeho očekávaného přínosu pro životní prostředí a klima.</a:t>
            </a:r>
            <a:endParaRPr lang="cs-CZ" sz="18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A71C490-ED62-86C3-3857-D4BD7A7051C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9232AE-171A-7A04-E32F-674566224285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dirty="0">
                <a:solidFill>
                  <a:srgbClr val="C00000"/>
                </a:solidFill>
              </a:rPr>
            </a:br>
            <a:endParaRPr lang="cs-CZ" sz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C27CF8-6141-5E35-44E4-2B5C2718D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800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4CA2A0-5822-A6B2-ED6F-58D6D7A71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29A7A-1797-04B0-DFA6-0A1ABB98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637254"/>
            <a:ext cx="9404723" cy="550567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  <a:ea typeface="+mn-ea"/>
                <a:cs typeface="+mn-cs"/>
              </a:rPr>
              <a:t>ENVIRONMENTÁLNÍ PROBLÉM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704FB-3F0D-00CC-EF35-6169FDF7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46" y="1397001"/>
            <a:ext cx="9893694" cy="4221899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600"/>
              </a:spcBef>
              <a:buNone/>
              <a:tabLst>
                <a:tab pos="2970530" algn="l"/>
              </a:tabLs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</a:rPr>
              <a:t>NA CO SI DÁT POZOR - CO DOPLNIT 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  <a:tabLst>
                <a:tab pos="2970530" algn="l"/>
              </a:tabLs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</a:rPr>
              <a:t>Vymezit území</a:t>
            </a: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</a:rPr>
              <a:t>:</a:t>
            </a: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území, na kterém budou realizovány projektové aktivity 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cs-CZ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území zasažené dopady identifikovaného problému na ekosystémy a biodiverzitu (možné širší dopadové území projektu)</a:t>
            </a: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cs-CZ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zemí, na kterém prob</a:t>
            </a:r>
            <a:r>
              <a:rPr lang="cs-CZ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íhají komplementární aktivity a které se vzájemně ovlivňují / doplňují (možný synergický efekt)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ekosystémy a biodiverzitu dotčeného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+mj-lt"/>
              <a:buAutoNum type="arabicPeriod"/>
              <a:tabLst>
                <a:tab pos="2970530" algn="l"/>
              </a:tabLs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</a:rPr>
              <a:t>Popsat stav území z hlediska</a:t>
            </a: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</a:rPr>
              <a:t>: </a:t>
            </a: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pl-PL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biogeografických charakteristik tohoto území (např. druhové složení, typy biotopů).</a:t>
            </a:r>
            <a:endParaRPr lang="cs-CZ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(potenciálního) ohrožení / neudržitelnosti současného stavu a příčin tohoto stavu</a:t>
            </a: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důsledků neřešeného problému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  <a:tabLst>
                <a:tab pos="2970530" algn="l"/>
              </a:tabLs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</a:rPr>
              <a:t>Kvantifikace a podpora daty</a:t>
            </a:r>
            <a:endParaRPr lang="cs-CZ" sz="14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Statistické údaje, podpůrná data, příp. grafy (např. změny v populaci klíčových druhů, indexy biodiverzity, vývoj návštěvnosti území atd.).</a:t>
            </a:r>
            <a:endParaRPr lang="cs-CZ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tabLst>
                <a:tab pos="2970530" algn="l"/>
              </a:tabLst>
            </a:pPr>
            <a:r>
              <a:rPr lang="cs-CZ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 připojit také jako samostatnou přílohu.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70530" algn="l"/>
              </a:tabLst>
            </a:pPr>
            <a:endParaRPr lang="cs-CZ" b="1" i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662F5AC8-E300-0B5A-D5D2-2F2F4DCE8204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65404C-8EB9-0110-20C6-895C4A658922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7C180C-B053-D201-44C3-1D036BC1F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185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9437A-12B7-857C-C6F7-A1CA49972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52FE4-9A8A-1867-2CE9-2D32EDAD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1.2 </a:t>
            </a:r>
            <a:r>
              <a:rPr lang="cs-CZ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Soulad cílů projektu s environmentální legislativou, strategickými dokumenty a s Programem – </a:t>
            </a:r>
            <a:r>
              <a:rPr lang="cs-CZ" sz="2800" b="1" dirty="0">
                <a:solidFill>
                  <a:srgbClr val="337B86"/>
                </a:solidFill>
                <a:effectLst/>
                <a:ea typeface="Calibri" panose="020F0502020204030204" pitchFamily="34" charset="0"/>
              </a:rPr>
              <a:t>max. 4 body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78B8E-3BE6-65B8-C157-52393CD3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625214"/>
            <a:ext cx="9893694" cy="308096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cs-CZ" sz="1800" i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5941060" algn="r"/>
              </a:tabLst>
            </a:pP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Žadatel popíše, k jakým </a:t>
            </a:r>
            <a:r>
              <a:rPr lang="cs-CZ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vnitrostátním</a:t>
            </a: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právním předpisům a vnitrostátním politikám v oblasti životního prostředí a klimatu se váže environmentální problém a jakým způsobem přispěje jeho řešení k naplnění cílů Programu (specifikovaného ve Výzvě). 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5941060" algn="r"/>
              </a:tabLst>
            </a:pP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Žadatel zde podrobně popíše, jakým způsobem prostřednictvím cílů projektu přispěje k </a:t>
            </a:r>
            <a:r>
              <a:rPr lang="cs-CZ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naplnění cíle Programu</a:t>
            </a: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5941060" algn="r"/>
              </a:tabLst>
            </a:pP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Žadatel uvede všechny relevantní </a:t>
            </a:r>
            <a:r>
              <a:rPr lang="cs-CZ" sz="18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strategické a legislativní dokumenty</a:t>
            </a: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(strategie, plány, rámce atd.) související s cíli projektu a popíše, jak spolu souvisejí, a doloží je odkazem na konkrétní text (kapitolu, odstavec atd.) v dokumentech.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4F58474-1BFF-95F6-374C-32F68AF3CE7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3C043C-F665-D562-8F17-4BD670F6AAC1}"/>
              </a:ext>
            </a:extLst>
          </p:cNvPr>
          <p:cNvSpPr txBox="1"/>
          <p:nvPr/>
        </p:nvSpPr>
        <p:spPr>
          <a:xfrm>
            <a:off x="629880" y="6002606"/>
            <a:ext cx="78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velkých projektů do 2. kola výzvy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endParaRPr lang="cs-CZ" sz="1200" dirty="0">
              <a:solidFill>
                <a:srgbClr val="C00000"/>
              </a:solidFill>
              <a:latin typeface="+mj-lt"/>
            </a:endParaRPr>
          </a:p>
          <a:p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386175-1E10-8307-E038-F59A6BCBE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6151136"/>
            <a:ext cx="2128902" cy="464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5978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3691</TotalTime>
  <Words>3749</Words>
  <Application>Microsoft Office PowerPoint</Application>
  <PresentationFormat>Širokoúhlá obrazovka</PresentationFormat>
  <Paragraphs>390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5" baseType="lpstr">
      <vt:lpstr>Aptos</vt:lpstr>
      <vt:lpstr>Arial</vt:lpstr>
      <vt:lpstr>Arial MT</vt:lpstr>
      <vt:lpstr>Calibri</vt:lpstr>
      <vt:lpstr>Century Gothic</vt:lpstr>
      <vt:lpstr>Courier New</vt:lpstr>
      <vt:lpstr>Symbol</vt:lpstr>
      <vt:lpstr>Times New Roman</vt:lpstr>
      <vt:lpstr>TimesNewRomanPSMT</vt:lpstr>
      <vt:lpstr>Wingdings</vt:lpstr>
      <vt:lpstr>Wingdings 3</vt:lpstr>
      <vt:lpstr>Ion</vt:lpstr>
      <vt:lpstr>1_Ion</vt:lpstr>
      <vt:lpstr>Informační seminář pro předkladatele velkých projektů do 2. kola výzvy programu Udržitelný turismus a posílení biodiverzity    Ministerstvo životního prostředí 10. června 2025</vt:lpstr>
      <vt:lpstr>Příprava plné projektové žádosti  </vt:lpstr>
      <vt:lpstr>OBECNÉ PRINCIPY  </vt:lpstr>
      <vt:lpstr>DOPORUČENÍ  </vt:lpstr>
      <vt:lpstr> HODNOTICÍ KRITÉRIUM č. 1</vt:lpstr>
      <vt:lpstr> HODNOTICÍ KRITÉRIUM č. 1 </vt:lpstr>
      <vt:lpstr> 1.1 Environmentální problém řešený projektem – max. 6 bodů </vt:lpstr>
      <vt:lpstr>ENVIRONMENTÁLNÍ PROBLÉM  </vt:lpstr>
      <vt:lpstr>1.2 Soulad cílů projektu s environmentální legislativou, strategickými dokumenty a s Programem – max. 4 body</vt:lpstr>
      <vt:lpstr>SOULAD PROJEKTU S LEGISLATIVOU A CÍLI PROGRAMU  </vt:lpstr>
      <vt:lpstr> HODNOTICÍ KRITÉRIUM č. 2 </vt:lpstr>
      <vt:lpstr> HODNOTICÍ KRITÉRIUM č. 2  </vt:lpstr>
      <vt:lpstr>  2.1 Cíle a dopady – max. 25 bodů </vt:lpstr>
      <vt:lpstr>CÍLE  </vt:lpstr>
      <vt:lpstr>DOPADY PROJEKTU</vt:lpstr>
      <vt:lpstr>Udržitelný turismus – programové indikátory</vt:lpstr>
      <vt:lpstr>Udržitelný turismus – programové indikátory</vt:lpstr>
      <vt:lpstr>Posílení biodiverzity – programové indikátory</vt:lpstr>
      <vt:lpstr>Posílení biodiverzity – programové indikátory</vt:lpstr>
      <vt:lpstr>  2.2 Udržitelnost – max. 10 bodů </vt:lpstr>
      <vt:lpstr>UDRŽITELNOST  </vt:lpstr>
      <vt:lpstr>UDRŽITELNOST  </vt:lpstr>
      <vt:lpstr> HODNOTICÍ KRITÉRIUM č. 3 - REALIZACE </vt:lpstr>
      <vt:lpstr> HODNOTICÍ KRITÉRIUM č. 3 - REALIZACE </vt:lpstr>
      <vt:lpstr>REALIZACE – AKTIVITY A HARMONOGRAM  </vt:lpstr>
      <vt:lpstr>DOPORUČENÉ a POVINNÉ AKTIVITY</vt:lpstr>
      <vt:lpstr>STAKEHOLDEŘI A CÍLOVÉ SKUPINY</vt:lpstr>
      <vt:lpstr> HODNOTICÍ KRITÉRIUM č. 4 - PŘEDPOKLADY  </vt:lpstr>
      <vt:lpstr> HODNOTICÍ KRITÉRIUM č. 4 - PŘEDPOKLADY  </vt:lpstr>
      <vt:lpstr>PŘEDPOKLADY</vt:lpstr>
      <vt:lpstr> HODNOTICÍ KRITÉRIUM č. 4 - PŘEDPOKLADY  </vt:lpstr>
      <vt:lpstr>Děkuji Vám za pozornost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stůl v rámci přípravy nastavení  Druhého příspěvku Programu švýcarsko-české spolupráce  v oblasti udržitelného turismu</dc:title>
  <dc:creator>Svobodová Anna</dc:creator>
  <cp:lastModifiedBy>Markéta Konečná</cp:lastModifiedBy>
  <cp:revision>157</cp:revision>
  <cp:lastPrinted>2025-06-10T07:43:24Z</cp:lastPrinted>
  <dcterms:created xsi:type="dcterms:W3CDTF">2023-02-14T13:13:02Z</dcterms:created>
  <dcterms:modified xsi:type="dcterms:W3CDTF">2025-06-10T07:43:31Z</dcterms:modified>
</cp:coreProperties>
</file>