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chart31.xml" ContentType="application/vnd.openxmlformats-officedocument.drawingml.chart+xml"/>
  <Override PartName="/ppt/charts/chart32.xml" ContentType="application/vnd.openxmlformats-officedocument.drawingml.chart+xml"/>
  <Override PartName="/ppt/charts/chart33.xml" ContentType="application/vnd.openxmlformats-officedocument.drawingml.chart+xml"/>
  <Override PartName="/ppt/charts/chart34.xml" ContentType="application/vnd.openxmlformats-officedocument.drawingml.chart+xml"/>
  <Override PartName="/ppt/charts/chart35.xml" ContentType="application/vnd.openxmlformats-officedocument.drawingml.chart+xml"/>
  <Override PartName="/ppt/charts/chart36.xml" ContentType="application/vnd.openxmlformats-officedocument.drawingml.chart+xml"/>
  <Override PartName="/ppt/charts/chart37.xml" ContentType="application/vnd.openxmlformats-officedocument.drawingml.chart+xml"/>
  <Override PartName="/ppt/notesSlides/notesSlide1.xml" ContentType="application/vnd.openxmlformats-officedocument.presentationml.notesSlide+xml"/>
  <Override PartName="/ppt/charts/chart38.xml" ContentType="application/vnd.openxmlformats-officedocument.drawingml.chart+xml"/>
  <Override PartName="/ppt/charts/chart39.xml" ContentType="application/vnd.openxmlformats-officedocument.drawingml.chart+xml"/>
  <Override PartName="/ppt/charts/chart40.xml" ContentType="application/vnd.openxmlformats-officedocument.drawingml.chart+xml"/>
  <Override PartName="/ppt/charts/chart41.xml" ContentType="application/vnd.openxmlformats-officedocument.drawingml.chart+xml"/>
  <Override PartName="/ppt/charts/chart42.xml" ContentType="application/vnd.openxmlformats-officedocument.drawingml.chart+xml"/>
  <Override PartName="/ppt/charts/chart43.xml" ContentType="application/vnd.openxmlformats-officedocument.drawingml.chart+xml"/>
  <Override PartName="/ppt/charts/chart44.xml" ContentType="application/vnd.openxmlformats-officedocument.drawingml.chart+xml"/>
  <Override PartName="/ppt/charts/chart45.xml" ContentType="application/vnd.openxmlformats-officedocument.drawingml.chart+xml"/>
  <Override PartName="/ppt/charts/chart46.xml" ContentType="application/vnd.openxmlformats-officedocument.drawingml.chart+xml"/>
  <Override PartName="/ppt/charts/chart47.xml" ContentType="application/vnd.openxmlformats-officedocument.drawingml.chart+xml"/>
  <Override PartName="/ppt/charts/chart48.xml" ContentType="application/vnd.openxmlformats-officedocument.drawingml.chart+xml"/>
  <Override PartName="/ppt/charts/chart49.xml" ContentType="application/vnd.openxmlformats-officedocument.drawingml.chart+xml"/>
  <Override PartName="/ppt/charts/chart50.xml" ContentType="application/vnd.openxmlformats-officedocument.drawingml.chart+xml"/>
  <Override PartName="/ppt/charts/chart51.xml" ContentType="application/vnd.openxmlformats-officedocument.drawingml.chart+xml"/>
  <Override PartName="/ppt/charts/chart52.xml" ContentType="application/vnd.openxmlformats-officedocument.drawingml.chart+xml"/>
  <Override PartName="/ppt/charts/chart53.xml" ContentType="application/vnd.openxmlformats-officedocument.drawingml.chart+xml"/>
  <Override PartName="/ppt/charts/chart54.xml" ContentType="application/vnd.openxmlformats-officedocument.drawingml.chart+xml"/>
  <Override PartName="/ppt/charts/chart55.xml" ContentType="application/vnd.openxmlformats-officedocument.drawingml.chart+xml"/>
  <Override PartName="/ppt/charts/chart56.xml" ContentType="application/vnd.openxmlformats-officedocument.drawingml.chart+xml"/>
  <Override PartName="/ppt/charts/chart57.xml" ContentType="application/vnd.openxmlformats-officedocument.drawingml.chart+xml"/>
  <Override PartName="/ppt/charts/chart58.xml" ContentType="application/vnd.openxmlformats-officedocument.drawingml.chart+xml"/>
  <Override PartName="/ppt/charts/chart59.xml" ContentType="application/vnd.openxmlformats-officedocument.drawingml.chart+xml"/>
  <Override PartName="/ppt/charts/chart60.xml" ContentType="application/vnd.openxmlformats-officedocument.drawingml.chart+xml"/>
  <Override PartName="/ppt/charts/chart61.xml" ContentType="application/vnd.openxmlformats-officedocument.drawingml.chart+xml"/>
  <Override PartName="/ppt/charts/chart62.xml" ContentType="application/vnd.openxmlformats-officedocument.drawingml.chart+xml"/>
  <Override PartName="/ppt/charts/chart63.xml" ContentType="application/vnd.openxmlformats-officedocument.drawingml.chart+xml"/>
  <Override PartName="/ppt/charts/chart64.xml" ContentType="application/vnd.openxmlformats-officedocument.drawingml.chart+xml"/>
  <Override PartName="/ppt/charts/chart6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6"/>
  </p:notesMasterIdLst>
  <p:handoutMasterIdLst>
    <p:handoutMasterId r:id="rId77"/>
  </p:handoutMasterIdLst>
  <p:sldIdLst>
    <p:sldId id="2832" r:id="rId2"/>
    <p:sldId id="2345" r:id="rId3"/>
    <p:sldId id="3212" r:id="rId4"/>
    <p:sldId id="3359" r:id="rId5"/>
    <p:sldId id="3278" r:id="rId6"/>
    <p:sldId id="3382" r:id="rId7"/>
    <p:sldId id="3381" r:id="rId8"/>
    <p:sldId id="3372" r:id="rId9"/>
    <p:sldId id="3373" r:id="rId10"/>
    <p:sldId id="3313" r:id="rId11"/>
    <p:sldId id="3379" r:id="rId12"/>
    <p:sldId id="3375" r:id="rId13"/>
    <p:sldId id="3376" r:id="rId14"/>
    <p:sldId id="3259" r:id="rId15"/>
    <p:sldId id="3266" r:id="rId16"/>
    <p:sldId id="3320" r:id="rId17"/>
    <p:sldId id="3285" r:id="rId18"/>
    <p:sldId id="3318" r:id="rId19"/>
    <p:sldId id="3319" r:id="rId20"/>
    <p:sldId id="3317" r:id="rId21"/>
    <p:sldId id="3286" r:id="rId22"/>
    <p:sldId id="3321" r:id="rId23"/>
    <p:sldId id="3229" r:id="rId24"/>
    <p:sldId id="3322" r:id="rId25"/>
    <p:sldId id="3323" r:id="rId26"/>
    <p:sldId id="3324" r:id="rId27"/>
    <p:sldId id="3325" r:id="rId28"/>
    <p:sldId id="3289" r:id="rId29"/>
    <p:sldId id="3326" r:id="rId30"/>
    <p:sldId id="3327" r:id="rId31"/>
    <p:sldId id="3328" r:id="rId32"/>
    <p:sldId id="3329" r:id="rId33"/>
    <p:sldId id="3331" r:id="rId34"/>
    <p:sldId id="3332" r:id="rId35"/>
    <p:sldId id="3333" r:id="rId36"/>
    <p:sldId id="3334" r:id="rId37"/>
    <p:sldId id="3335" r:id="rId38"/>
    <p:sldId id="3336" r:id="rId39"/>
    <p:sldId id="3337" r:id="rId40"/>
    <p:sldId id="3340" r:id="rId41"/>
    <p:sldId id="3339" r:id="rId42"/>
    <p:sldId id="3341" r:id="rId43"/>
    <p:sldId id="3342" r:id="rId44"/>
    <p:sldId id="3344" r:id="rId45"/>
    <p:sldId id="3345" r:id="rId46"/>
    <p:sldId id="3346" r:id="rId47"/>
    <p:sldId id="3350" r:id="rId48"/>
    <p:sldId id="3352" r:id="rId49"/>
    <p:sldId id="3353" r:id="rId50"/>
    <p:sldId id="3355" r:id="rId51"/>
    <p:sldId id="3357" r:id="rId52"/>
    <p:sldId id="3274" r:id="rId53"/>
    <p:sldId id="3330" r:id="rId54"/>
    <p:sldId id="3377" r:id="rId55"/>
    <p:sldId id="3361" r:id="rId56"/>
    <p:sldId id="3362" r:id="rId57"/>
    <p:sldId id="3363" r:id="rId58"/>
    <p:sldId id="3364" r:id="rId59"/>
    <p:sldId id="3365" r:id="rId60"/>
    <p:sldId id="3366" r:id="rId61"/>
    <p:sldId id="3367" r:id="rId62"/>
    <p:sldId id="3343" r:id="rId63"/>
    <p:sldId id="3383" r:id="rId64"/>
    <p:sldId id="3369" r:id="rId65"/>
    <p:sldId id="3349" r:id="rId66"/>
    <p:sldId id="3347" r:id="rId67"/>
    <p:sldId id="3348" r:id="rId68"/>
    <p:sldId id="3370" r:id="rId69"/>
    <p:sldId id="3351" r:id="rId70"/>
    <p:sldId id="3378" r:id="rId71"/>
    <p:sldId id="3384" r:id="rId72"/>
    <p:sldId id="3385" r:id="rId73"/>
    <p:sldId id="3386" r:id="rId74"/>
    <p:sldId id="1613" r:id="rId75"/>
  </p:sldIdLst>
  <p:sldSz cx="9144000" cy="6858000" type="screen4x3"/>
  <p:notesSz cx="6888163" cy="10020300"/>
  <p:custDataLst>
    <p:tags r:id="rId78"/>
  </p:custDataLst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 CE" pitchFamily="34" charset="-18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 CE" pitchFamily="34" charset="-18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 CE" pitchFamily="34" charset="-18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 CE" pitchFamily="34" charset="-18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 CE" pitchFamily="34" charset="-18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Narrow CE" pitchFamily="34" charset="-18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Narrow CE" pitchFamily="34" charset="-18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Narrow CE" pitchFamily="34" charset="-18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Narrow CE" pitchFamily="34" charset="-18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5647" userDrawn="1">
          <p15:clr>
            <a:srgbClr val="A4A3A4"/>
          </p15:clr>
        </p15:guide>
        <p15:guide id="3" orient="horz" pos="79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ilip ROZSÍVAL" initials="FR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E8FF"/>
    <a:srgbClr val="BFBFBF"/>
    <a:srgbClr val="FFE3E3"/>
    <a:srgbClr val="C6E6A2"/>
    <a:srgbClr val="83B816"/>
    <a:srgbClr val="477104"/>
    <a:srgbClr val="7DB50C"/>
    <a:srgbClr val="FFBDBD"/>
    <a:srgbClr val="E6E6E6"/>
    <a:srgbClr val="83B8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254" autoAdjust="0"/>
    <p:restoredTop sz="96433" autoAdjust="0"/>
  </p:normalViewPr>
  <p:slideViewPr>
    <p:cSldViewPr>
      <p:cViewPr>
        <p:scale>
          <a:sx n="110" d="100"/>
          <a:sy n="110" d="100"/>
        </p:scale>
        <p:origin x="2154" y="1188"/>
      </p:cViewPr>
      <p:guideLst>
        <p:guide pos="5647"/>
        <p:guide orient="horz" pos="79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328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commentAuthors" Target="commentAuthor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ags" Target="tags/tag1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9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0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1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2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3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4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5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6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7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8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9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0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1.xlsx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2.xlsx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3.xlsx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4.xlsx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5.xlsx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6.xlsx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7.xlsx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8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9.xlsx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0.xlsx"/></Relationships>
</file>

<file path=ppt/charts/_rels/chart4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1.xlsx"/></Relationships>
</file>

<file path=ppt/charts/_rels/chart4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2.xlsx"/></Relationships>
</file>

<file path=ppt/charts/_rels/chart4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3.xlsx"/></Relationships>
</file>

<file path=ppt/charts/_rels/chart4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4.xlsx"/></Relationships>
</file>

<file path=ppt/charts/_rels/chart4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5.xlsx"/></Relationships>
</file>

<file path=ppt/charts/_rels/chart4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6.xlsx"/></Relationships>
</file>

<file path=ppt/charts/_rels/chart4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7.xlsx"/></Relationships>
</file>

<file path=ppt/charts/_rels/chart4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8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9.xlsx"/></Relationships>
</file>

<file path=ppt/charts/_rels/chart5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0.xlsx"/></Relationships>
</file>

<file path=ppt/charts/_rels/chart5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1.xlsx"/></Relationships>
</file>

<file path=ppt/charts/_rels/chart5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2.xlsx"/></Relationships>
</file>

<file path=ppt/charts/_rels/chart5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3.xlsx"/></Relationships>
</file>

<file path=ppt/charts/_rels/chart5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4.xlsx"/></Relationships>
</file>

<file path=ppt/charts/_rels/chart5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5.xlsx"/></Relationships>
</file>

<file path=ppt/charts/_rels/chart5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6.xlsx"/></Relationships>
</file>

<file path=ppt/charts/_rels/chart5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7.xlsx"/></Relationships>
</file>

<file path=ppt/charts/_rels/chart5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8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9.xlsx"/></Relationships>
</file>

<file path=ppt/charts/_rels/chart6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0.xlsx"/></Relationships>
</file>

<file path=ppt/charts/_rels/chart6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1.xlsx"/></Relationships>
</file>

<file path=ppt/charts/_rels/chart6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2.xlsx"/></Relationships>
</file>

<file path=ppt/charts/_rels/chart6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3.xlsx"/></Relationships>
</file>

<file path=ppt/charts/_rels/chart6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4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385586134991052"/>
          <c:y val="0.19230618496152119"/>
          <c:w val="0.17874953278382152"/>
          <c:h val="0.33400111194328169"/>
        </c:manualLayout>
      </c:layout>
      <c:doughnutChart>
        <c:varyColors val="1"/>
        <c:ser>
          <c:idx val="3"/>
          <c:order val="0"/>
          <c:spPr>
            <a:ln w="6077">
              <a:solidFill>
                <a:schemeClr val="bg1"/>
              </a:solidFill>
              <a:prstDash val="solid"/>
            </a:ln>
          </c:spPr>
          <c:dPt>
            <c:idx val="0"/>
            <c:bubble3D val="0"/>
            <c:spPr>
              <a:solidFill>
                <a:srgbClr val="C6E6A2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1B53-40BE-A625-28449B592ED7}"/>
              </c:ext>
            </c:extLst>
          </c:dPt>
          <c:dPt>
            <c:idx val="1"/>
            <c:bubble3D val="0"/>
            <c:spPr>
              <a:solidFill>
                <a:srgbClr val="00B0F0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1B53-40BE-A625-28449B592ED7}"/>
              </c:ext>
            </c:extLst>
          </c:dPt>
          <c:dPt>
            <c:idx val="2"/>
            <c:bubble3D val="0"/>
            <c:spPr>
              <a:solidFill>
                <a:schemeClr val="bg1">
                  <a:lumMod val="85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1B53-40BE-A625-28449B592ED7}"/>
              </c:ext>
            </c:extLst>
          </c:dPt>
          <c:dPt>
            <c:idx val="3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1B53-40BE-A625-28449B592ED7}"/>
              </c:ext>
            </c:extLst>
          </c:dPt>
          <c:dPt>
            <c:idx val="4"/>
            <c:bubble3D val="0"/>
            <c:spPr>
              <a:solidFill>
                <a:schemeClr val="bg1">
                  <a:lumMod val="85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9-1B53-40BE-A625-28449B592ED7}"/>
              </c:ext>
            </c:extLst>
          </c:dPt>
          <c:dPt>
            <c:idx val="5"/>
            <c:bubble3D val="0"/>
            <c:spPr>
              <a:solidFill>
                <a:srgbClr val="666699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B-1B53-40BE-A625-28449B592ED7}"/>
              </c:ext>
            </c:extLst>
          </c:dPt>
          <c:dPt>
            <c:idx val="6"/>
            <c:bubble3D val="0"/>
            <c:spPr>
              <a:solidFill>
                <a:srgbClr val="C0C0C0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D-1B53-40BE-A625-28449B592ED7}"/>
              </c:ext>
            </c:extLst>
          </c:dPt>
          <c:dPt>
            <c:idx val="7"/>
            <c:bubble3D val="0"/>
            <c:spPr>
              <a:solidFill>
                <a:srgbClr val="99CC0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F-1B53-40BE-A625-28449B592ED7}"/>
              </c:ext>
            </c:extLst>
          </c:dPt>
          <c:dPt>
            <c:idx val="8"/>
            <c:bubble3D val="0"/>
            <c:spPr>
              <a:solidFill>
                <a:srgbClr val="00800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1-1B53-40BE-A625-28449B592ED7}"/>
              </c:ext>
            </c:extLst>
          </c:dPt>
          <c:dPt>
            <c:idx val="9"/>
            <c:bubble3D val="0"/>
            <c:spPr>
              <a:solidFill>
                <a:srgbClr val="80008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3-1B53-40BE-A625-28449B592ED7}"/>
              </c:ext>
            </c:extLst>
          </c:dPt>
          <c:dLbls>
            <c:dLbl>
              <c:idx val="0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1B53-40BE-A625-28449B592ED7}"/>
                </c:ext>
              </c:extLst>
            </c:dLbl>
            <c:dLbl>
              <c:idx val="1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1B53-40BE-A625-28449B592ED7}"/>
                </c:ext>
              </c:extLst>
            </c:dLbl>
            <c:dLbl>
              <c:idx val="2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1B53-40BE-A625-28449B592ED7}"/>
                </c:ext>
              </c:extLst>
            </c:dLbl>
            <c:dLbl>
              <c:idx val="6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D-1B53-40BE-A625-28449B592ED7}"/>
                </c:ext>
              </c:extLst>
            </c:dLbl>
            <c:dLbl>
              <c:idx val="7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F-1B53-40BE-A625-28449B592ED7}"/>
                </c:ext>
              </c:extLst>
            </c:dLbl>
            <c:dLbl>
              <c:idx val="9"/>
              <c:numFmt formatCode="0.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3-1B53-40BE-A625-28449B592ED7}"/>
                </c:ext>
              </c:extLst>
            </c:dLbl>
            <c:numFmt formatCode="0" sourceLinked="0"/>
            <c:spPr>
              <a:noFill/>
              <a:ln w="12154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0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politický představitel obce (např. starosta, místostarosta nebo jiný volený člen vedení obce//města)</c:v>
                </c:pt>
                <c:pt idx="1">
                  <c:v>vedoucí odboru životního prostředí (nebo jiný odborný pracovník), do jehož agendy spadá i oblast nakládání s odpady</c:v>
                </c:pt>
                <c:pt idx="2">
                  <c:v>někdo jiný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90.925641499999998</c:v>
                </c:pt>
                <c:pt idx="1">
                  <c:v>5.2551562010000001</c:v>
                </c:pt>
                <c:pt idx="2">
                  <c:v>3.8192022959999998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1B53-40BE-A625-28449B592ED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60"/>
      </c:doughnutChart>
      <c:spPr>
        <a:noFill/>
        <a:ln w="12154">
          <a:noFill/>
        </a:ln>
      </c:spPr>
    </c:plotArea>
    <c:legend>
      <c:legendPos val="r"/>
      <c:layout>
        <c:manualLayout>
          <c:xMode val="edge"/>
          <c:yMode val="edge"/>
          <c:x val="5.0656214524839718E-2"/>
          <c:y val="0.57666394852302638"/>
          <c:w val="0.39737893170369865"/>
          <c:h val="0.41813608142430359"/>
        </c:manualLayout>
      </c:layout>
      <c:overlay val="0"/>
      <c:spPr>
        <a:noFill/>
        <a:ln w="12154">
          <a:noFill/>
        </a:ln>
      </c:spPr>
      <c:txPr>
        <a:bodyPr/>
        <a:lstStyle/>
        <a:p>
          <a:pPr>
            <a:defRPr sz="900" b="0" i="0" u="none" strike="noStrike" baseline="0">
              <a:solidFill>
                <a:srgbClr val="000000"/>
              </a:solidFill>
              <a:latin typeface="+mn-lt"/>
              <a:ea typeface="Arial Narrow"/>
              <a:cs typeface="Arial" panose="020B0604020202020204" pitchFamily="34" charset="0"/>
            </a:defRPr>
          </a:pPr>
          <a:endParaRPr lang="cs-CZ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285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5025401726430101"/>
          <c:y val="4.6731949582561695E-2"/>
          <c:w val="0.21018254764786332"/>
          <c:h val="0.92139831219343882"/>
        </c:manualLayout>
      </c:layout>
      <c:barChart>
        <c:barDir val="bar"/>
        <c:grouping val="clustered"/>
        <c:varyColors val="0"/>
        <c:ser>
          <c:idx val="3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rgbClr val="7DB50C"/>
            </a:solidFill>
            <a:ln w="19550">
              <a:noFill/>
            </a:ln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86DA-4EA7-A1FD-49C974A942BC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86DA-4EA7-A1FD-49C974A942BC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86DA-4EA7-A1FD-49C974A942BC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86DA-4EA7-A1FD-49C974A942BC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86DA-4EA7-A1FD-49C974A942BC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86DA-4EA7-A1FD-49C974A942BC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86DA-4EA7-A1FD-49C974A942BC}"/>
              </c:ext>
            </c:extLst>
          </c:dPt>
          <c:dPt>
            <c:idx val="1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86DA-4EA7-A1FD-49C974A942BC}"/>
              </c:ext>
            </c:extLst>
          </c:dPt>
          <c:dPt>
            <c:idx val="16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19550">
                <a:noFill/>
              </a:ln>
            </c:spPr>
            <c:extLst>
              <c:ext xmlns:c16="http://schemas.microsoft.com/office/drawing/2014/chart" uri="{C3380CC4-5D6E-409C-BE32-E72D297353CC}">
                <c16:uniqueId val="{00000010-86DA-4EA7-A1FD-49C974A942BC}"/>
              </c:ext>
            </c:extLst>
          </c:dPt>
          <c:dPt>
            <c:idx val="19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 w="19550">
                <a:noFill/>
              </a:ln>
            </c:spPr>
            <c:extLst>
              <c:ext xmlns:c16="http://schemas.microsoft.com/office/drawing/2014/chart" uri="{C3380CC4-5D6E-409C-BE32-E72D297353CC}">
                <c16:uniqueId val="{00000009-86DA-4EA7-A1FD-49C974A942BC}"/>
              </c:ext>
            </c:extLst>
          </c:dPt>
          <c:dPt>
            <c:idx val="20"/>
            <c:invertIfNegative val="0"/>
            <c:bubble3D val="0"/>
            <c:spPr>
              <a:solidFill>
                <a:srgbClr val="CEE5B7"/>
              </a:solidFill>
              <a:ln w="19550">
                <a:noFill/>
              </a:ln>
            </c:spPr>
            <c:extLst>
              <c:ext xmlns:c16="http://schemas.microsoft.com/office/drawing/2014/chart" uri="{C3380CC4-5D6E-409C-BE32-E72D297353CC}">
                <c16:uniqueId val="{0000000B-86DA-4EA7-A1FD-49C974A942BC}"/>
              </c:ext>
            </c:extLst>
          </c:dPt>
          <c:dPt>
            <c:idx val="2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19550">
                <a:noFill/>
              </a:ln>
            </c:spPr>
            <c:extLst>
              <c:ext xmlns:c16="http://schemas.microsoft.com/office/drawing/2014/chart" uri="{C3380CC4-5D6E-409C-BE32-E72D297353CC}">
                <c16:uniqueId val="{0000000D-86DA-4EA7-A1FD-49C974A942BC}"/>
              </c:ext>
            </c:extLst>
          </c:dPt>
          <c:dLbls>
            <c:numFmt formatCode="0" sourceLinked="0"/>
            <c:spPr>
              <a:noFill/>
              <a:ln w="19550">
                <a:noFill/>
              </a:ln>
            </c:spPr>
            <c:txPr>
              <a:bodyPr/>
              <a:lstStyle/>
              <a:p>
                <a:pPr>
                  <a:defRPr sz="1050" b="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Sheet1!$A$2:$A$18</c:f>
              <c:strCache>
                <c:ptCount val="17"/>
                <c:pt idx="0">
                  <c:v>oděvy, textil</c:v>
                </c:pt>
                <c:pt idx="1">
                  <c:v>tuky, oleje</c:v>
                </c:pt>
                <c:pt idx="2">
                  <c:v>železo, kovy</c:v>
                </c:pt>
                <c:pt idx="3">
                  <c:v>elektroodpad</c:v>
                </c:pt>
                <c:pt idx="4">
                  <c:v>dřevo</c:v>
                </c:pt>
                <c:pt idx="5">
                  <c:v>bioodpad</c:v>
                </c:pt>
                <c:pt idx="6">
                  <c:v>baterie</c:v>
                </c:pt>
                <c:pt idx="7">
                  <c:v>velkoobjemový odpad</c:v>
                </c:pt>
                <c:pt idx="8">
                  <c:v>plechové nádoby, plechovky</c:v>
                </c:pt>
                <c:pt idx="9">
                  <c:v>stavební suť, odpad</c:v>
                </c:pt>
                <c:pt idx="10">
                  <c:v>pneumatiky</c:v>
                </c:pt>
                <c:pt idx="11">
                  <c:v>nebezpečný odpad</c:v>
                </c:pt>
                <c:pt idx="12">
                  <c:v>tetra pack</c:v>
                </c:pt>
                <c:pt idx="13">
                  <c:v>hliník</c:v>
                </c:pt>
                <c:pt idx="14">
                  <c:v>žárovky</c:v>
                </c:pt>
                <c:pt idx="15">
                  <c:v>cartrige</c:v>
                </c:pt>
                <c:pt idx="16">
                  <c:v>jiné (s četností &lt; 2 %)</c:v>
                </c:pt>
              </c:strCache>
            </c:strRef>
          </c:cat>
          <c:val>
            <c:numRef>
              <c:f>Sheet1!$B$2:$B$18</c:f>
              <c:numCache>
                <c:formatCode>0.0</c:formatCode>
                <c:ptCount val="17"/>
                <c:pt idx="0">
                  <c:v>57.1780782035</c:v>
                </c:pt>
                <c:pt idx="1">
                  <c:v>19.945885324670002</c:v>
                </c:pt>
                <c:pt idx="2">
                  <c:v>18.168791290840002</c:v>
                </c:pt>
                <c:pt idx="3">
                  <c:v>15.088127018390001</c:v>
                </c:pt>
                <c:pt idx="4">
                  <c:v>10.98785017826</c:v>
                </c:pt>
                <c:pt idx="5">
                  <c:v>10.56411847379</c:v>
                </c:pt>
                <c:pt idx="6">
                  <c:v>7.5604724976490001</c:v>
                </c:pt>
                <c:pt idx="7">
                  <c:v>6.1161317544860001</c:v>
                </c:pt>
                <c:pt idx="8">
                  <c:v>5.8137741295150001</c:v>
                </c:pt>
                <c:pt idx="9">
                  <c:v>5.5229993620590001</c:v>
                </c:pt>
                <c:pt idx="10">
                  <c:v>5.330670759078</c:v>
                </c:pt>
                <c:pt idx="11">
                  <c:v>4.892127920199</c:v>
                </c:pt>
                <c:pt idx="12">
                  <c:v>2.7582175177449999</c:v>
                </c:pt>
                <c:pt idx="13">
                  <c:v>2.4662919768510001</c:v>
                </c:pt>
                <c:pt idx="14">
                  <c:v>2.0928995712659999</c:v>
                </c:pt>
                <c:pt idx="15">
                  <c:v>2.0505716915569998</c:v>
                </c:pt>
                <c:pt idx="16">
                  <c:v>11.34630124982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86DA-4EA7-A1FD-49C974A942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0"/>
        <c:axId val="186030520"/>
        <c:axId val="186030912"/>
      </c:barChart>
      <c:catAx>
        <c:axId val="18603052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4888">
            <a:noFill/>
          </a:ln>
        </c:spPr>
        <c:txPr>
          <a:bodyPr rot="0" vert="horz"/>
          <a:lstStyle/>
          <a:p>
            <a:pPr>
              <a:defRPr sz="950" b="0"/>
            </a:pPr>
            <a:endParaRPr lang="cs-CZ"/>
          </a:p>
        </c:txPr>
        <c:crossAx val="186030912"/>
        <c:crosses val="autoZero"/>
        <c:auto val="1"/>
        <c:lblAlgn val="ctr"/>
        <c:lblOffset val="100"/>
        <c:noMultiLvlLbl val="0"/>
      </c:catAx>
      <c:valAx>
        <c:axId val="186030912"/>
        <c:scaling>
          <c:orientation val="minMax"/>
          <c:max val="60"/>
          <c:min val="0"/>
        </c:scaling>
        <c:delete val="1"/>
        <c:axPos val="b"/>
        <c:numFmt formatCode="0.0" sourceLinked="1"/>
        <c:majorTickMark val="out"/>
        <c:minorTickMark val="none"/>
        <c:tickLblPos val="nextTo"/>
        <c:crossAx val="186030520"/>
        <c:crosses val="max"/>
        <c:crossBetween val="between"/>
        <c:majorUnit val="0.1"/>
        <c:minorUnit val="0.1"/>
      </c:valAx>
      <c:spPr>
        <a:noFill/>
        <a:ln w="19550">
          <a:noFill/>
        </a:ln>
      </c:spPr>
    </c:plotArea>
    <c:plotVisOnly val="1"/>
    <c:dispBlanksAs val="gap"/>
    <c:showDLblsOverMax val="0"/>
  </c:chart>
  <c:spPr>
    <a:noFill/>
    <a:ln w="6350">
      <a:noFill/>
    </a:ln>
  </c:spPr>
  <c:txPr>
    <a:bodyPr/>
    <a:lstStyle/>
    <a:p>
      <a:pPr>
        <a:defRPr sz="10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0374225106804231E-2"/>
          <c:y val="5.5002468911985077E-2"/>
          <c:w val="0.40032153557316957"/>
          <c:h val="0.41638319899430598"/>
        </c:manualLayout>
      </c:layout>
      <c:doughnutChart>
        <c:varyColors val="1"/>
        <c:ser>
          <c:idx val="3"/>
          <c:order val="0"/>
          <c:spPr>
            <a:ln w="6077">
              <a:solidFill>
                <a:schemeClr val="bg1"/>
              </a:solidFill>
              <a:prstDash val="solid"/>
            </a:ln>
          </c:spPr>
          <c:dPt>
            <c:idx val="0"/>
            <c:bubble3D val="0"/>
            <c:spPr>
              <a:solidFill>
                <a:srgbClr val="83B817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DCB6-4F3B-A210-CCC212BCA5B0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DCB6-4F3B-A210-CCC212BCA5B0}"/>
              </c:ext>
            </c:extLst>
          </c:dPt>
          <c:dPt>
            <c:idx val="2"/>
            <c:bubble3D val="0"/>
            <c:spPr>
              <a:solidFill>
                <a:srgbClr val="BAEB57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DCB6-4F3B-A210-CCC212BCA5B0}"/>
              </c:ext>
            </c:extLst>
          </c:dPt>
          <c:dPt>
            <c:idx val="3"/>
            <c:bubble3D val="0"/>
            <c:spPr>
              <a:solidFill>
                <a:srgbClr val="E3F3D1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DCB6-4F3B-A210-CCC212BCA5B0}"/>
              </c:ext>
            </c:extLst>
          </c:dPt>
          <c:dPt>
            <c:idx val="4"/>
            <c:bubble3D val="0"/>
            <c:spPr>
              <a:solidFill>
                <a:schemeClr val="bg1">
                  <a:lumMod val="85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9-DCB6-4F3B-A210-CCC212BCA5B0}"/>
              </c:ext>
            </c:extLst>
          </c:dPt>
          <c:dPt>
            <c:idx val="5"/>
            <c:bubble3D val="0"/>
            <c:spPr>
              <a:solidFill>
                <a:srgbClr val="666699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B-DCB6-4F3B-A210-CCC212BCA5B0}"/>
              </c:ext>
            </c:extLst>
          </c:dPt>
          <c:dPt>
            <c:idx val="6"/>
            <c:bubble3D val="0"/>
            <c:spPr>
              <a:solidFill>
                <a:srgbClr val="C0C0C0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D-DCB6-4F3B-A210-CCC212BCA5B0}"/>
              </c:ext>
            </c:extLst>
          </c:dPt>
          <c:dPt>
            <c:idx val="7"/>
            <c:bubble3D val="0"/>
            <c:spPr>
              <a:solidFill>
                <a:srgbClr val="99CC0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F-DCB6-4F3B-A210-CCC212BCA5B0}"/>
              </c:ext>
            </c:extLst>
          </c:dPt>
          <c:dPt>
            <c:idx val="8"/>
            <c:bubble3D val="0"/>
            <c:spPr>
              <a:solidFill>
                <a:srgbClr val="00800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1-DCB6-4F3B-A210-CCC212BCA5B0}"/>
              </c:ext>
            </c:extLst>
          </c:dPt>
          <c:dPt>
            <c:idx val="9"/>
            <c:bubble3D val="0"/>
            <c:spPr>
              <a:solidFill>
                <a:srgbClr val="80008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3-DCB6-4F3B-A210-CCC212BCA5B0}"/>
              </c:ext>
            </c:extLst>
          </c:dPt>
          <c:dLbls>
            <c:dLbl>
              <c:idx val="0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DCB6-4F3B-A210-CCC212BCA5B0}"/>
                </c:ext>
              </c:extLst>
            </c:dLbl>
            <c:dLbl>
              <c:idx val="1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DCB6-4F3B-A210-CCC212BCA5B0}"/>
                </c:ext>
              </c:extLst>
            </c:dLbl>
            <c:dLbl>
              <c:idx val="2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DCB6-4F3B-A210-CCC212BCA5B0}"/>
                </c:ext>
              </c:extLst>
            </c:dLbl>
            <c:dLbl>
              <c:idx val="6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D-DCB6-4F3B-A210-CCC212BCA5B0}"/>
                </c:ext>
              </c:extLst>
            </c:dLbl>
            <c:dLbl>
              <c:idx val="7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F-DCB6-4F3B-A210-CCC212BCA5B0}"/>
                </c:ext>
              </c:extLst>
            </c:dLbl>
            <c:dLbl>
              <c:idx val="9"/>
              <c:numFmt formatCode="0.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3-DCB6-4F3B-A210-CCC212BCA5B0}"/>
                </c:ext>
              </c:extLst>
            </c:dLbl>
            <c:numFmt formatCode="0" sourceLinked="0"/>
            <c:spPr>
              <a:noFill/>
              <a:ln w="12154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0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ano</c:v>
                </c:pt>
                <c:pt idx="1">
                  <c:v>ne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36.398986924029998</c:v>
                </c:pt>
                <c:pt idx="1">
                  <c:v>63.601013075970002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DCB6-4F3B-A210-CCC212BCA5B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60"/>
      </c:doughnutChart>
      <c:spPr>
        <a:noFill/>
        <a:ln w="12154">
          <a:noFill/>
        </a:ln>
      </c:spPr>
    </c:plotArea>
    <c:legend>
      <c:legendPos val="r"/>
      <c:layout>
        <c:manualLayout>
          <c:xMode val="edge"/>
          <c:yMode val="edge"/>
          <c:x val="0.44786777979533821"/>
          <c:y val="0.12328411143407375"/>
          <c:w val="0.10839833348332689"/>
          <c:h val="0.1918900491620914"/>
        </c:manualLayout>
      </c:layout>
      <c:overlay val="0"/>
      <c:spPr>
        <a:noFill/>
        <a:ln w="12154">
          <a:noFill/>
        </a:ln>
      </c:spPr>
      <c:txPr>
        <a:bodyPr/>
        <a:lstStyle/>
        <a:p>
          <a:pPr>
            <a:defRPr sz="1000" b="0" i="0" u="none" strike="noStrike" baseline="0">
              <a:solidFill>
                <a:srgbClr val="000000"/>
              </a:solidFill>
              <a:latin typeface="+mn-lt"/>
              <a:ea typeface="Arial Narrow"/>
              <a:cs typeface="Arial" panose="020B0604020202020204" pitchFamily="34" charset="0"/>
            </a:defRPr>
          </a:pPr>
          <a:endParaRPr lang="cs-CZ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285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22636890093783"/>
          <c:y val="0.24280245790339347"/>
          <c:w val="0.43104751502623073"/>
          <c:h val="0.58390754172324433"/>
        </c:manualLayout>
      </c:layout>
      <c:barChart>
        <c:barDir val="bar"/>
        <c:grouping val="percentStacked"/>
        <c:varyColors val="0"/>
        <c:ser>
          <c:idx val="4"/>
          <c:order val="0"/>
          <c:tx>
            <c:strRef>
              <c:f>Sheet1!$B$1</c:f>
              <c:strCache>
                <c:ptCount val="1"/>
                <c:pt idx="0">
                  <c:v>ano</c:v>
                </c:pt>
              </c:strCache>
            </c:strRef>
          </c:tx>
          <c:spPr>
            <a:solidFill>
              <a:srgbClr val="83B816"/>
            </a:solidFill>
            <a:ln w="22066">
              <a:noFill/>
            </a:ln>
          </c:spPr>
          <c:invertIfNegative val="0"/>
          <c:dLbls>
            <c:dLbl>
              <c:idx val="2"/>
              <c:numFmt formatCode="0" sourceLinked="0"/>
              <c:spPr>
                <a:noFill/>
                <a:ln w="22066">
                  <a:noFill/>
                </a:ln>
              </c:spPr>
              <c:txPr>
                <a:bodyPr/>
                <a:lstStyle/>
                <a:p>
                  <a:pPr>
                    <a:defRPr sz="1050" b="0" i="0" u="none" strike="noStrike" baseline="0">
                      <a:solidFill>
                        <a:schemeClr val="tx1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625-4065-AD04-F284B7F6953C}"/>
                </c:ext>
              </c:extLst>
            </c:dLbl>
            <c:dLbl>
              <c:idx val="3"/>
              <c:numFmt formatCode="0" sourceLinked="0"/>
              <c:spPr>
                <a:noFill/>
                <a:ln w="22066">
                  <a:noFill/>
                </a:ln>
              </c:spPr>
              <c:txPr>
                <a:bodyPr/>
                <a:lstStyle/>
                <a:p>
                  <a:pPr>
                    <a:defRPr sz="1050" b="0" i="0" u="none" strike="noStrike" baseline="0">
                      <a:solidFill>
                        <a:schemeClr val="tx1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625-4065-AD04-F284B7F6953C}"/>
                </c:ext>
              </c:extLst>
            </c:dLbl>
            <c:numFmt formatCode="0" sourceLinked="0"/>
            <c:spPr>
              <a:noFill/>
              <a:ln w="22066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50" b="0" i="0" u="none" strike="noStrike" baseline="0">
                    <a:solidFill>
                      <a:schemeClr val="tx1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Sheet1!$A$2:$A$8</c:f>
              <c:strCache>
                <c:ptCount val="7"/>
                <c:pt idx="0">
                  <c:v>plast</c:v>
                </c:pt>
                <c:pt idx="1">
                  <c:v>papír</c:v>
                </c:pt>
                <c:pt idx="2">
                  <c:v>bio odpad</c:v>
                </c:pt>
                <c:pt idx="3">
                  <c:v>sklo</c:v>
                </c:pt>
                <c:pt idx="4">
                  <c:v>jedlé oleje ve speciálních nádobách</c:v>
                </c:pt>
                <c:pt idx="5">
                  <c:v>polystyreny / styrodury / EPS</c:v>
                </c:pt>
                <c:pt idx="6">
                  <c:v>gastro odpad</c:v>
                </c:pt>
              </c:strCache>
            </c:strRef>
          </c:cat>
          <c:val>
            <c:numRef>
              <c:f>Sheet1!$B$2:$B$8</c:f>
              <c:numCache>
                <c:formatCode>0.0</c:formatCode>
                <c:ptCount val="7"/>
                <c:pt idx="0">
                  <c:v>70.385060072589994</c:v>
                </c:pt>
                <c:pt idx="1">
                  <c:v>65.603474701020005</c:v>
                </c:pt>
                <c:pt idx="2">
                  <c:v>61.489983516069998</c:v>
                </c:pt>
                <c:pt idx="3">
                  <c:v>53.875369997699998</c:v>
                </c:pt>
                <c:pt idx="4">
                  <c:v>49.159216864939999</c:v>
                </c:pt>
                <c:pt idx="5">
                  <c:v>12.932692025330001</c:v>
                </c:pt>
                <c:pt idx="6">
                  <c:v>5.6410570397580004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625-4065-AD04-F284B7F6953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ne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  <a:ln w="22066">
              <a:noFill/>
            </a:ln>
          </c:spPr>
          <c:invertIfNegative val="0"/>
          <c:dLbls>
            <c:dLbl>
              <c:idx val="8"/>
              <c:numFmt formatCode="0" sourceLinked="0"/>
              <c:spPr>
                <a:noFill/>
                <a:ln w="22066">
                  <a:noFill/>
                </a:ln>
              </c:spPr>
              <c:txPr>
                <a:bodyPr/>
                <a:lstStyle/>
                <a:p>
                  <a:pPr>
                    <a:defRPr sz="105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E625-4065-AD04-F284B7F6953C}"/>
                </c:ext>
              </c:extLst>
            </c:dLbl>
            <c:numFmt formatCode="0" sourceLinked="0"/>
            <c:spPr>
              <a:noFill/>
              <a:ln w="22066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50" b="0" i="0" u="none" strike="noStrike" baseline="0">
                    <a:solidFill>
                      <a:srgbClr val="000000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Sheet1!$A$2:$A$8</c:f>
              <c:strCache>
                <c:ptCount val="7"/>
                <c:pt idx="0">
                  <c:v>plast</c:v>
                </c:pt>
                <c:pt idx="1">
                  <c:v>papír</c:v>
                </c:pt>
                <c:pt idx="2">
                  <c:v>bio odpad</c:v>
                </c:pt>
                <c:pt idx="3">
                  <c:v>sklo</c:v>
                </c:pt>
                <c:pt idx="4">
                  <c:v>jedlé oleje ve speciálních nádobách</c:v>
                </c:pt>
                <c:pt idx="5">
                  <c:v>polystyreny / styrodury / EPS</c:v>
                </c:pt>
                <c:pt idx="6">
                  <c:v>gastro odpad</c:v>
                </c:pt>
              </c:strCache>
            </c:strRef>
          </c:cat>
          <c:val>
            <c:numRef>
              <c:f>Sheet1!$C$2:$C$8</c:f>
              <c:numCache>
                <c:formatCode>0.0</c:formatCode>
                <c:ptCount val="7"/>
                <c:pt idx="0">
                  <c:v>29.614939927409999</c:v>
                </c:pt>
                <c:pt idx="1">
                  <c:v>34.396525298980002</c:v>
                </c:pt>
                <c:pt idx="2">
                  <c:v>38.510016483930002</c:v>
                </c:pt>
                <c:pt idx="3">
                  <c:v>46.124630002300002</c:v>
                </c:pt>
                <c:pt idx="4">
                  <c:v>50.840783135060001</c:v>
                </c:pt>
                <c:pt idx="5">
                  <c:v>87.067307974670001</c:v>
                </c:pt>
                <c:pt idx="6">
                  <c:v>94.35894296024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625-4065-AD04-F284B7F6953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0"/>
        <c:overlap val="100"/>
        <c:axId val="264563664"/>
        <c:axId val="264564448"/>
      </c:barChart>
      <c:catAx>
        <c:axId val="26456366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5517">
            <a:noFill/>
          </a:ln>
        </c:spPr>
        <c:txPr>
          <a:bodyPr rot="0" vert="horz"/>
          <a:lstStyle/>
          <a:p>
            <a:pPr>
              <a:defRPr sz="1050" b="0" i="0" u="none" strike="noStrike" baseline="0">
                <a:solidFill>
                  <a:srgbClr val="000000"/>
                </a:solidFill>
                <a:latin typeface="+mn-lt"/>
                <a:ea typeface="Arial"/>
                <a:cs typeface="Arial"/>
              </a:defRPr>
            </a:pPr>
            <a:endParaRPr lang="cs-CZ"/>
          </a:p>
        </c:txPr>
        <c:crossAx val="26456444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64564448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264563664"/>
        <c:crosses val="autoZero"/>
        <c:crossBetween val="between"/>
      </c:valAx>
      <c:spPr>
        <a:noFill/>
        <a:ln w="22066">
          <a:noFill/>
        </a:ln>
      </c:spPr>
    </c:plotArea>
    <c:legend>
      <c:legendPos val="t"/>
      <c:layout>
        <c:manualLayout>
          <c:xMode val="edge"/>
          <c:yMode val="edge"/>
          <c:x val="0.56910665583851583"/>
          <c:y val="0.17556036768701519"/>
          <c:w val="0.24276602074140985"/>
          <c:h val="5.3229437067808499E-2"/>
        </c:manualLayout>
      </c:layout>
      <c:overlay val="0"/>
      <c:spPr>
        <a:noFill/>
        <a:ln w="22066">
          <a:noFill/>
        </a:ln>
      </c:spPr>
      <c:txPr>
        <a:bodyPr/>
        <a:lstStyle/>
        <a:p>
          <a:pPr>
            <a:defRPr sz="1050" b="0" i="0" u="none" strike="noStrike" baseline="0">
              <a:solidFill>
                <a:srgbClr val="000000"/>
              </a:solidFill>
              <a:latin typeface="+mn-lt"/>
              <a:ea typeface="Arial"/>
              <a:cs typeface="Arial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3996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0374225106804231E-2"/>
          <c:y val="5.5002468911985077E-2"/>
          <c:w val="0.40032153557316957"/>
          <c:h val="0.41638319899430598"/>
        </c:manualLayout>
      </c:layout>
      <c:doughnutChart>
        <c:varyColors val="1"/>
        <c:ser>
          <c:idx val="3"/>
          <c:order val="0"/>
          <c:spPr>
            <a:ln w="6077">
              <a:solidFill>
                <a:schemeClr val="bg1"/>
              </a:solidFill>
              <a:prstDash val="solid"/>
            </a:ln>
          </c:spPr>
          <c:dPt>
            <c:idx val="0"/>
            <c:bubble3D val="0"/>
            <c:spPr>
              <a:solidFill>
                <a:srgbClr val="83B816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DBCA-4965-92F6-28D9C9EBF3C4}"/>
              </c:ext>
            </c:extLst>
          </c:dPt>
          <c:dPt>
            <c:idx val="1"/>
            <c:bubble3D val="0"/>
            <c:spPr>
              <a:solidFill>
                <a:srgbClr val="C6E6A2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DBCA-4965-92F6-28D9C9EBF3C4}"/>
              </c:ext>
            </c:extLst>
          </c:dPt>
          <c:dPt>
            <c:idx val="2"/>
            <c:bubble3D val="0"/>
            <c:spPr>
              <a:solidFill>
                <a:srgbClr val="A7E8FF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DBCA-4965-92F6-28D9C9EBF3C4}"/>
              </c:ext>
            </c:extLst>
          </c:dPt>
          <c:dPt>
            <c:idx val="3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DBCA-4965-92F6-28D9C9EBF3C4}"/>
              </c:ext>
            </c:extLst>
          </c:dPt>
          <c:dPt>
            <c:idx val="4"/>
            <c:bubble3D val="0"/>
            <c:spPr>
              <a:solidFill>
                <a:schemeClr val="bg1">
                  <a:lumMod val="85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9-DBCA-4965-92F6-28D9C9EBF3C4}"/>
              </c:ext>
            </c:extLst>
          </c:dPt>
          <c:dPt>
            <c:idx val="5"/>
            <c:bubble3D val="0"/>
            <c:spPr>
              <a:solidFill>
                <a:srgbClr val="666699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B-DBCA-4965-92F6-28D9C9EBF3C4}"/>
              </c:ext>
            </c:extLst>
          </c:dPt>
          <c:dPt>
            <c:idx val="6"/>
            <c:bubble3D val="0"/>
            <c:spPr>
              <a:solidFill>
                <a:srgbClr val="C0C0C0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D-DBCA-4965-92F6-28D9C9EBF3C4}"/>
              </c:ext>
            </c:extLst>
          </c:dPt>
          <c:dPt>
            <c:idx val="7"/>
            <c:bubble3D val="0"/>
            <c:spPr>
              <a:solidFill>
                <a:srgbClr val="99CC0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F-DBCA-4965-92F6-28D9C9EBF3C4}"/>
              </c:ext>
            </c:extLst>
          </c:dPt>
          <c:dPt>
            <c:idx val="8"/>
            <c:bubble3D val="0"/>
            <c:spPr>
              <a:solidFill>
                <a:srgbClr val="00800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1-DBCA-4965-92F6-28D9C9EBF3C4}"/>
              </c:ext>
            </c:extLst>
          </c:dPt>
          <c:dPt>
            <c:idx val="9"/>
            <c:bubble3D val="0"/>
            <c:spPr>
              <a:solidFill>
                <a:srgbClr val="80008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3-DBCA-4965-92F6-28D9C9EBF3C4}"/>
              </c:ext>
            </c:extLst>
          </c:dPt>
          <c:dLbls>
            <c:dLbl>
              <c:idx val="0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DBCA-4965-92F6-28D9C9EBF3C4}"/>
                </c:ext>
              </c:extLst>
            </c:dLbl>
            <c:dLbl>
              <c:idx val="1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DBCA-4965-92F6-28D9C9EBF3C4}"/>
                </c:ext>
              </c:extLst>
            </c:dLbl>
            <c:dLbl>
              <c:idx val="2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DBCA-4965-92F6-28D9C9EBF3C4}"/>
                </c:ext>
              </c:extLst>
            </c:dLbl>
            <c:dLbl>
              <c:idx val="6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D-DBCA-4965-92F6-28D9C9EBF3C4}"/>
                </c:ext>
              </c:extLst>
            </c:dLbl>
            <c:dLbl>
              <c:idx val="7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F-DBCA-4965-92F6-28D9C9EBF3C4}"/>
                </c:ext>
              </c:extLst>
            </c:dLbl>
            <c:dLbl>
              <c:idx val="9"/>
              <c:numFmt formatCode="0.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3-DBCA-4965-92F6-28D9C9EBF3C4}"/>
                </c:ext>
              </c:extLst>
            </c:dLbl>
            <c:numFmt formatCode="0" sourceLinked="0"/>
            <c:spPr>
              <a:noFill/>
              <a:ln w="12154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0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vlastní svozová společnost</c:v>
                </c:pt>
                <c:pt idx="1">
                  <c:v>spoluvlastněná svozová společnost</c:v>
                </c:pt>
                <c:pt idx="2">
                  <c:v>vysoutěžená společnost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5.0547433859600002</c:v>
                </c:pt>
                <c:pt idx="1">
                  <c:v>12.856684961559999</c:v>
                </c:pt>
                <c:pt idx="2">
                  <c:v>82.088571652479999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DBCA-4965-92F6-28D9C9EBF3C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60"/>
      </c:doughnutChart>
      <c:spPr>
        <a:noFill/>
        <a:ln w="12154">
          <a:noFill/>
        </a:ln>
      </c:spPr>
    </c:plotArea>
    <c:legend>
      <c:legendPos val="r"/>
      <c:layout>
        <c:manualLayout>
          <c:xMode val="edge"/>
          <c:yMode val="edge"/>
          <c:x val="0.13332310182940452"/>
          <c:y val="0.5405678138371055"/>
          <c:w val="0.32573429603974252"/>
          <c:h val="0.22250234367731916"/>
        </c:manualLayout>
      </c:layout>
      <c:overlay val="0"/>
      <c:spPr>
        <a:noFill/>
        <a:ln w="12154">
          <a:noFill/>
        </a:ln>
      </c:spPr>
      <c:txPr>
        <a:bodyPr/>
        <a:lstStyle/>
        <a:p>
          <a:pPr>
            <a:defRPr sz="1000" b="0" i="0" u="none" strike="noStrike" baseline="0">
              <a:solidFill>
                <a:srgbClr val="000000"/>
              </a:solidFill>
              <a:latin typeface="+mn-lt"/>
              <a:ea typeface="Arial Narrow"/>
              <a:cs typeface="Arial" panose="020B0604020202020204" pitchFamily="34" charset="0"/>
            </a:defRPr>
          </a:pPr>
          <a:endParaRPr lang="cs-CZ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285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0374225106804231E-2"/>
          <c:y val="5.5002468911985077E-2"/>
          <c:w val="0.40032153557316957"/>
          <c:h val="0.41638319899430598"/>
        </c:manualLayout>
      </c:layout>
      <c:doughnutChart>
        <c:varyColors val="1"/>
        <c:ser>
          <c:idx val="3"/>
          <c:order val="0"/>
          <c:spPr>
            <a:ln w="6077">
              <a:solidFill>
                <a:schemeClr val="bg1"/>
              </a:solidFill>
              <a:prstDash val="solid"/>
            </a:ln>
          </c:spPr>
          <c:dPt>
            <c:idx val="0"/>
            <c:bubble3D val="0"/>
            <c:spPr>
              <a:solidFill>
                <a:srgbClr val="83B816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1538-4D26-B39A-3086B3E61966}"/>
              </c:ext>
            </c:extLst>
          </c:dPt>
          <c:dPt>
            <c:idx val="1"/>
            <c:bubble3D val="0"/>
            <c:spPr>
              <a:solidFill>
                <a:srgbClr val="C6E6A2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1538-4D26-B39A-3086B3E61966}"/>
              </c:ext>
            </c:extLst>
          </c:dPt>
          <c:dPt>
            <c:idx val="2"/>
            <c:bubble3D val="0"/>
            <c:spPr>
              <a:solidFill>
                <a:schemeClr val="accent3">
                  <a:lumMod val="20000"/>
                  <a:lumOff val="80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1538-4D26-B39A-3086B3E61966}"/>
              </c:ext>
            </c:extLst>
          </c:dPt>
          <c:dPt>
            <c:idx val="3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1538-4D26-B39A-3086B3E61966}"/>
              </c:ext>
            </c:extLst>
          </c:dPt>
          <c:dPt>
            <c:idx val="4"/>
            <c:bubble3D val="0"/>
            <c:spPr>
              <a:solidFill>
                <a:schemeClr val="bg1">
                  <a:lumMod val="85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9-1538-4D26-B39A-3086B3E61966}"/>
              </c:ext>
            </c:extLst>
          </c:dPt>
          <c:dPt>
            <c:idx val="5"/>
            <c:bubble3D val="0"/>
            <c:spPr>
              <a:solidFill>
                <a:srgbClr val="666699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B-1538-4D26-B39A-3086B3E61966}"/>
              </c:ext>
            </c:extLst>
          </c:dPt>
          <c:dPt>
            <c:idx val="6"/>
            <c:bubble3D val="0"/>
            <c:spPr>
              <a:solidFill>
                <a:srgbClr val="C0C0C0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D-1538-4D26-B39A-3086B3E61966}"/>
              </c:ext>
            </c:extLst>
          </c:dPt>
          <c:dPt>
            <c:idx val="7"/>
            <c:bubble3D val="0"/>
            <c:spPr>
              <a:solidFill>
                <a:srgbClr val="99CC0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F-1538-4D26-B39A-3086B3E61966}"/>
              </c:ext>
            </c:extLst>
          </c:dPt>
          <c:dPt>
            <c:idx val="8"/>
            <c:bubble3D val="0"/>
            <c:spPr>
              <a:solidFill>
                <a:srgbClr val="00800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1-1538-4D26-B39A-3086B3E61966}"/>
              </c:ext>
            </c:extLst>
          </c:dPt>
          <c:dPt>
            <c:idx val="9"/>
            <c:bubble3D val="0"/>
            <c:spPr>
              <a:solidFill>
                <a:srgbClr val="80008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3-1538-4D26-B39A-3086B3E61966}"/>
              </c:ext>
            </c:extLst>
          </c:dPt>
          <c:dLbls>
            <c:dLbl>
              <c:idx val="0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1538-4D26-B39A-3086B3E61966}"/>
                </c:ext>
              </c:extLst>
            </c:dLbl>
            <c:dLbl>
              <c:idx val="1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1538-4D26-B39A-3086B3E61966}"/>
                </c:ext>
              </c:extLst>
            </c:dLbl>
            <c:dLbl>
              <c:idx val="2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1538-4D26-B39A-3086B3E61966}"/>
                </c:ext>
              </c:extLst>
            </c:dLbl>
            <c:dLbl>
              <c:idx val="6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D-1538-4D26-B39A-3086B3E61966}"/>
                </c:ext>
              </c:extLst>
            </c:dLbl>
            <c:dLbl>
              <c:idx val="7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F-1538-4D26-B39A-3086B3E61966}"/>
                </c:ext>
              </c:extLst>
            </c:dLbl>
            <c:dLbl>
              <c:idx val="9"/>
              <c:numFmt formatCode="0.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3-1538-4D26-B39A-3086B3E61966}"/>
                </c:ext>
              </c:extLst>
            </c:dLbl>
            <c:numFmt formatCode="0" sourceLinked="0"/>
            <c:spPr>
              <a:noFill/>
              <a:ln w="12154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0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rozhodně ano</c:v>
                </c:pt>
                <c:pt idx="1">
                  <c:v>spíše ano</c:v>
                </c:pt>
                <c:pt idx="2">
                  <c:v>spíše ne</c:v>
                </c:pt>
                <c:pt idx="3">
                  <c:v>rozhodně ne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24.571255286260001</c:v>
                </c:pt>
                <c:pt idx="1">
                  <c:v>43.438326066039998</c:v>
                </c:pt>
                <c:pt idx="2">
                  <c:v>26.893477715109999</c:v>
                </c:pt>
                <c:pt idx="3">
                  <c:v>5.0969409325959996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1538-4D26-B39A-3086B3E6196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60"/>
      </c:doughnutChart>
      <c:spPr>
        <a:noFill/>
        <a:ln w="12154">
          <a:noFill/>
        </a:ln>
      </c:spPr>
    </c:plotArea>
    <c:legend>
      <c:legendPos val="r"/>
      <c:layout>
        <c:manualLayout>
          <c:xMode val="edge"/>
          <c:yMode val="edge"/>
          <c:x val="0.3684644701623887"/>
          <c:y val="9.5746971110151638E-2"/>
          <c:w val="0.2136747376935548"/>
          <c:h val="0.26037092122620242"/>
        </c:manualLayout>
      </c:layout>
      <c:overlay val="0"/>
      <c:spPr>
        <a:noFill/>
        <a:ln w="12154">
          <a:noFill/>
        </a:ln>
      </c:spPr>
      <c:txPr>
        <a:bodyPr/>
        <a:lstStyle/>
        <a:p>
          <a:pPr>
            <a:defRPr sz="1000" b="0" i="0" u="none" strike="noStrike" baseline="0">
              <a:solidFill>
                <a:srgbClr val="000000"/>
              </a:solidFill>
              <a:latin typeface="+mn-lt"/>
              <a:ea typeface="Arial Narrow"/>
              <a:cs typeface="Arial" panose="020B0604020202020204" pitchFamily="34" charset="0"/>
            </a:defRPr>
          </a:pPr>
          <a:endParaRPr lang="cs-CZ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285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4504725838244894"/>
          <c:y val="4.1506462279812827E-2"/>
          <c:w val="0.19326062749882747"/>
          <c:h val="0.92139831219343882"/>
        </c:manualLayout>
      </c:layout>
      <c:barChart>
        <c:barDir val="bar"/>
        <c:grouping val="clustered"/>
        <c:varyColors val="0"/>
        <c:ser>
          <c:idx val="3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chemeClr val="accent4">
                <a:lumMod val="20000"/>
                <a:lumOff val="80000"/>
              </a:schemeClr>
            </a:solidFill>
            <a:ln w="19550">
              <a:noFill/>
            </a:ln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86DA-4EA7-A1FD-49C974A942BC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86DA-4EA7-A1FD-49C974A942BC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19550">
                <a:noFill/>
              </a:ln>
            </c:spPr>
            <c:extLst>
              <c:ext xmlns:c16="http://schemas.microsoft.com/office/drawing/2014/chart" uri="{C3380CC4-5D6E-409C-BE32-E72D297353CC}">
                <c16:uniqueId val="{00000001-1924-44E9-B17D-B2F0E80C65E0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86DA-4EA7-A1FD-49C974A942BC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86DA-4EA7-A1FD-49C974A942BC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86DA-4EA7-A1FD-49C974A942BC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86DA-4EA7-A1FD-49C974A942BC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86DA-4EA7-A1FD-49C974A942BC}"/>
              </c:ext>
            </c:extLst>
          </c:dPt>
          <c:dPt>
            <c:idx val="1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86DA-4EA7-A1FD-49C974A942BC}"/>
              </c:ext>
            </c:extLst>
          </c:dPt>
          <c:dPt>
            <c:idx val="1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9-86DA-4EA7-A1FD-49C974A942BC}"/>
              </c:ext>
            </c:extLst>
          </c:dPt>
          <c:dPt>
            <c:idx val="2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B-86DA-4EA7-A1FD-49C974A942BC}"/>
              </c:ext>
            </c:extLst>
          </c:dPt>
          <c:dPt>
            <c:idx val="2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D-86DA-4EA7-A1FD-49C974A942BC}"/>
              </c:ext>
            </c:extLst>
          </c:dPt>
          <c:dLbls>
            <c:numFmt formatCode="0" sourceLinked="0"/>
            <c:spPr>
              <a:noFill/>
              <a:ln w="19550">
                <a:noFill/>
              </a:ln>
            </c:spPr>
            <c:txPr>
              <a:bodyPr/>
              <a:lstStyle/>
              <a:p>
                <a:pPr>
                  <a:defRPr sz="1050" b="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Sheet1!$A$2:$A$7</c:f>
              <c:strCache>
                <c:ptCount val="4"/>
                <c:pt idx="0">
                  <c:v>třídící cíle zvládneme</c:v>
                </c:pt>
                <c:pt idx="1">
                  <c:v>zákon se změní, abychom věci zvládli</c:v>
                </c:pt>
                <c:pt idx="2">
                  <c:v>sankce jsou malé</c:v>
                </c:pt>
                <c:pt idx="3">
                  <c:v>jiný důvod*</c:v>
                </c:pt>
              </c:strCache>
            </c:strRef>
          </c:cat>
          <c:val>
            <c:numRef>
              <c:f>Sheet1!$B$2:$B$7</c:f>
              <c:numCache>
                <c:formatCode>0.0</c:formatCode>
                <c:ptCount val="6"/>
                <c:pt idx="0">
                  <c:v>77.730154319709996</c:v>
                </c:pt>
                <c:pt idx="1">
                  <c:v>20.699840932090002</c:v>
                </c:pt>
                <c:pt idx="2">
                  <c:v>1.92234619245</c:v>
                </c:pt>
                <c:pt idx="3">
                  <c:v>7.1780559910520001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86DA-4EA7-A1FD-49C974A942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0"/>
        <c:axId val="186030520"/>
        <c:axId val="186030912"/>
      </c:barChart>
      <c:catAx>
        <c:axId val="18603052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4888">
            <a:noFill/>
          </a:ln>
        </c:spPr>
        <c:txPr>
          <a:bodyPr rot="0" vert="horz"/>
          <a:lstStyle/>
          <a:p>
            <a:pPr>
              <a:defRPr sz="1000" b="0"/>
            </a:pPr>
            <a:endParaRPr lang="cs-CZ"/>
          </a:p>
        </c:txPr>
        <c:crossAx val="186030912"/>
        <c:crosses val="autoZero"/>
        <c:auto val="1"/>
        <c:lblAlgn val="ctr"/>
        <c:lblOffset val="100"/>
        <c:noMultiLvlLbl val="0"/>
      </c:catAx>
      <c:valAx>
        <c:axId val="186030912"/>
        <c:scaling>
          <c:orientation val="minMax"/>
          <c:max val="100"/>
          <c:min val="0"/>
        </c:scaling>
        <c:delete val="1"/>
        <c:axPos val="b"/>
        <c:numFmt formatCode="0.0" sourceLinked="1"/>
        <c:majorTickMark val="out"/>
        <c:minorTickMark val="none"/>
        <c:tickLblPos val="nextTo"/>
        <c:crossAx val="186030520"/>
        <c:crosses val="max"/>
        <c:crossBetween val="between"/>
        <c:majorUnit val="0.1"/>
        <c:minorUnit val="0.1"/>
      </c:valAx>
      <c:spPr>
        <a:noFill/>
        <a:ln w="19550">
          <a:noFill/>
        </a:ln>
      </c:spPr>
    </c:plotArea>
    <c:plotVisOnly val="1"/>
    <c:dispBlanksAs val="gap"/>
    <c:showDLblsOverMax val="0"/>
  </c:chart>
  <c:spPr>
    <a:noFill/>
    <a:ln w="6350">
      <a:noFill/>
    </a:ln>
  </c:spPr>
  <c:txPr>
    <a:bodyPr/>
    <a:lstStyle/>
    <a:p>
      <a:pPr>
        <a:defRPr sz="10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1085223334973362"/>
          <c:y val="0.24280245790339347"/>
          <c:w val="0.43810714153453856"/>
          <c:h val="0.71529439245721083"/>
        </c:manualLayout>
      </c:layout>
      <c:barChart>
        <c:barDir val="bar"/>
        <c:grouping val="percentStacked"/>
        <c:varyColors val="0"/>
        <c:ser>
          <c:idx val="4"/>
          <c:order val="0"/>
          <c:tx>
            <c:strRef>
              <c:f>Sheet1!$B$1</c:f>
              <c:strCache>
                <c:ptCount val="1"/>
                <c:pt idx="0">
                  <c:v>rozhodně ano</c:v>
                </c:pt>
              </c:strCache>
            </c:strRef>
          </c:tx>
          <c:spPr>
            <a:solidFill>
              <a:srgbClr val="83B816"/>
            </a:solidFill>
            <a:ln w="22066">
              <a:noFill/>
            </a:ln>
          </c:spPr>
          <c:invertIfNegative val="0"/>
          <c:dLbls>
            <c:dLbl>
              <c:idx val="2"/>
              <c:numFmt formatCode="0" sourceLinked="0"/>
              <c:spPr>
                <a:noFill/>
                <a:ln w="22066">
                  <a:noFill/>
                </a:ln>
              </c:spPr>
              <c:txPr>
                <a:bodyPr/>
                <a:lstStyle/>
                <a:p>
                  <a:pPr>
                    <a:defRPr sz="1050" b="0" i="0" u="none" strike="noStrike" baseline="0">
                      <a:solidFill>
                        <a:schemeClr val="tx1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625-4065-AD04-F284B7F6953C}"/>
                </c:ext>
              </c:extLst>
            </c:dLbl>
            <c:dLbl>
              <c:idx val="3"/>
              <c:numFmt formatCode="0" sourceLinked="0"/>
              <c:spPr>
                <a:noFill/>
                <a:ln w="22066">
                  <a:noFill/>
                </a:ln>
              </c:spPr>
              <c:txPr>
                <a:bodyPr/>
                <a:lstStyle/>
                <a:p>
                  <a:pPr>
                    <a:defRPr sz="1050" b="0" i="0" u="none" strike="noStrike" baseline="0">
                      <a:solidFill>
                        <a:schemeClr val="tx1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625-4065-AD04-F284B7F6953C}"/>
                </c:ext>
              </c:extLst>
            </c:dLbl>
            <c:numFmt formatCode="0" sourceLinked="0"/>
            <c:spPr>
              <a:noFill/>
              <a:ln w="22066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50" b="0" i="0" u="none" strike="noStrike" baseline="0">
                    <a:solidFill>
                      <a:schemeClr val="tx1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Sheet1!$A$2:$A$8</c:f>
              <c:strCache>
                <c:ptCount val="7"/>
                <c:pt idx="0">
                  <c:v>existovaly detailnější plány odpadového hospodářství</c:v>
                </c:pt>
                <c:pt idx="1">
                  <c:v>krajské samosprávy zajištovaly strategii odpadového hospodářství v kraji</c:v>
                </c:pt>
                <c:pt idx="2">
                  <c:v>krajské samosprávy více zajišťovaly a koordinovaly odpadové hospodářství</c:v>
                </c:pt>
                <c:pt idx="3">
                  <c:v>byla umožněna větší flexibilita v rámci multikomoditního sběru</c:v>
                </c:pt>
                <c:pt idx="4">
                  <c:v>krajské samosprávy byly spoluzodpovědné za plnění cílů</c:v>
                </c:pt>
                <c:pt idx="5">
                  <c:v>bylo možné svážet v rámci multikomoditního sběru i papír</c:v>
                </c:pt>
                <c:pt idx="6">
                  <c:v>v případě vytvoření dobrovolného svazku obcí byly jednotlivé cíle a produkce odpadů vykazovány za tyto dobrovolné svazky</c:v>
                </c:pt>
              </c:strCache>
            </c:strRef>
          </c:cat>
          <c:val>
            <c:numRef>
              <c:f>Sheet1!$B$2:$B$8</c:f>
              <c:numCache>
                <c:formatCode>0.0</c:formatCode>
                <c:ptCount val="7"/>
                <c:pt idx="0">
                  <c:v>19.471228972700001</c:v>
                </c:pt>
                <c:pt idx="1">
                  <c:v>23.22214662351</c:v>
                </c:pt>
                <c:pt idx="2">
                  <c:v>21.094146097140001</c:v>
                </c:pt>
                <c:pt idx="3">
                  <c:v>14.36335879123</c:v>
                </c:pt>
                <c:pt idx="4">
                  <c:v>20.282643707510001</c:v>
                </c:pt>
                <c:pt idx="5">
                  <c:v>17.382387202739999</c:v>
                </c:pt>
                <c:pt idx="6">
                  <c:v>12.4581446365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625-4065-AD04-F284B7F6953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spíše ano</c:v>
                </c:pt>
              </c:strCache>
            </c:strRef>
          </c:tx>
          <c:spPr>
            <a:solidFill>
              <a:srgbClr val="C6E6A2"/>
            </a:solidFill>
            <a:ln w="22066">
              <a:noFill/>
            </a:ln>
          </c:spPr>
          <c:invertIfNegative val="0"/>
          <c:dLbls>
            <c:dLbl>
              <c:idx val="8"/>
              <c:numFmt formatCode="0" sourceLinked="0"/>
              <c:spPr>
                <a:noFill/>
                <a:ln w="22066">
                  <a:noFill/>
                </a:ln>
              </c:spPr>
              <c:txPr>
                <a:bodyPr/>
                <a:lstStyle/>
                <a:p>
                  <a:pPr>
                    <a:defRPr sz="105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E625-4065-AD04-F284B7F6953C}"/>
                </c:ext>
              </c:extLst>
            </c:dLbl>
            <c:numFmt formatCode="0" sourceLinked="0"/>
            <c:spPr>
              <a:noFill/>
              <a:ln w="22066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50" b="0" i="0" u="none" strike="noStrike" baseline="0">
                    <a:solidFill>
                      <a:srgbClr val="000000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Sheet1!$A$2:$A$8</c:f>
              <c:strCache>
                <c:ptCount val="7"/>
                <c:pt idx="0">
                  <c:v>existovaly detailnější plány odpadového hospodářství</c:v>
                </c:pt>
                <c:pt idx="1">
                  <c:v>krajské samosprávy zajištovaly strategii odpadového hospodářství v kraji</c:v>
                </c:pt>
                <c:pt idx="2">
                  <c:v>krajské samosprávy více zajišťovaly a koordinovaly odpadové hospodářství</c:v>
                </c:pt>
                <c:pt idx="3">
                  <c:v>byla umožněna větší flexibilita v rámci multikomoditního sběru</c:v>
                </c:pt>
                <c:pt idx="4">
                  <c:v>krajské samosprávy byly spoluzodpovědné za plnění cílů</c:v>
                </c:pt>
                <c:pt idx="5">
                  <c:v>bylo možné svážet v rámci multikomoditního sběru i papír</c:v>
                </c:pt>
                <c:pt idx="6">
                  <c:v>v případě vytvoření dobrovolného svazku obcí byly jednotlivé cíle a produkce odpadů vykazovány za tyto dobrovolné svazky</c:v>
                </c:pt>
              </c:strCache>
            </c:strRef>
          </c:cat>
          <c:val>
            <c:numRef>
              <c:f>Sheet1!$C$2:$C$8</c:f>
              <c:numCache>
                <c:formatCode>0.0</c:formatCode>
                <c:ptCount val="7"/>
                <c:pt idx="0">
                  <c:v>47.137560034789999</c:v>
                </c:pt>
                <c:pt idx="1">
                  <c:v>42.92209991587</c:v>
                </c:pt>
                <c:pt idx="2">
                  <c:v>42.169760988009998</c:v>
                </c:pt>
                <c:pt idx="3">
                  <c:v>46.205978336050002</c:v>
                </c:pt>
                <c:pt idx="4">
                  <c:v>38.224697294949998</c:v>
                </c:pt>
                <c:pt idx="5">
                  <c:v>37.013853704630002</c:v>
                </c:pt>
                <c:pt idx="6">
                  <c:v>27.763740206849999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625-4065-AD04-F284B7F6953C}"/>
            </c:ext>
          </c:extLst>
        </c:ser>
        <c:ser>
          <c:idx val="0"/>
          <c:order val="2"/>
          <c:tx>
            <c:strRef>
              <c:f>Sheet1!$D$1</c:f>
              <c:strCache>
                <c:ptCount val="1"/>
                <c:pt idx="0">
                  <c:v>spíše ne</c:v>
                </c:pt>
              </c:strCache>
            </c:strRef>
          </c:tx>
          <c:spPr>
            <a:solidFill>
              <a:srgbClr val="FFE3E3"/>
            </a:solidFill>
            <a:ln w="22066">
              <a:noFill/>
            </a:ln>
          </c:spPr>
          <c:invertIfNegative val="0"/>
          <c:dLbls>
            <c:numFmt formatCode="0" sourceLinked="0"/>
            <c:spPr>
              <a:noFill/>
              <a:ln w="22066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50" b="0" i="0" u="none" strike="noStrike" baseline="0">
                    <a:solidFill>
                      <a:srgbClr val="000000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Sheet1!$A$2:$A$8</c:f>
              <c:strCache>
                <c:ptCount val="7"/>
                <c:pt idx="0">
                  <c:v>existovaly detailnější plány odpadového hospodářství</c:v>
                </c:pt>
                <c:pt idx="1">
                  <c:v>krajské samosprávy zajištovaly strategii odpadového hospodářství v kraji</c:v>
                </c:pt>
                <c:pt idx="2">
                  <c:v>krajské samosprávy více zajišťovaly a koordinovaly odpadové hospodářství</c:v>
                </c:pt>
                <c:pt idx="3">
                  <c:v>byla umožněna větší flexibilita v rámci multikomoditního sběru</c:v>
                </c:pt>
                <c:pt idx="4">
                  <c:v>krajské samosprávy byly spoluzodpovědné za plnění cílů</c:v>
                </c:pt>
                <c:pt idx="5">
                  <c:v>bylo možné svážet v rámci multikomoditního sběru i papír</c:v>
                </c:pt>
                <c:pt idx="6">
                  <c:v>v případě vytvoření dobrovolného svazku obcí byly jednotlivé cíle a produkce odpadů vykazovány za tyto dobrovolné svazky</c:v>
                </c:pt>
              </c:strCache>
            </c:strRef>
          </c:cat>
          <c:val>
            <c:numRef>
              <c:f>Sheet1!$D$2:$D$8</c:f>
              <c:numCache>
                <c:formatCode>0.0</c:formatCode>
                <c:ptCount val="7"/>
                <c:pt idx="0">
                  <c:v>17.574774249979999</c:v>
                </c:pt>
                <c:pt idx="1">
                  <c:v>17.128449554380001</c:v>
                </c:pt>
                <c:pt idx="2">
                  <c:v>20.715518284569999</c:v>
                </c:pt>
                <c:pt idx="3">
                  <c:v>13.00458272473</c:v>
                </c:pt>
                <c:pt idx="4">
                  <c:v>23.093855421400001</c:v>
                </c:pt>
                <c:pt idx="5">
                  <c:v>18.89200563927</c:v>
                </c:pt>
                <c:pt idx="6">
                  <c:v>29.699959232320001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625-4065-AD04-F284B7F6953C}"/>
            </c:ext>
          </c:extLst>
        </c:ser>
        <c:ser>
          <c:idx val="2"/>
          <c:order val="3"/>
          <c:tx>
            <c:strRef>
              <c:f>Sheet1!$E$1</c:f>
              <c:strCache>
                <c:ptCount val="1"/>
                <c:pt idx="0">
                  <c:v>rozhodně ne</c:v>
                </c:pt>
              </c:strCache>
            </c:strRef>
          </c:tx>
          <c:spPr>
            <a:solidFill>
              <a:srgbClr val="FFACAC"/>
            </a:solidFill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050" b="0" i="0" u="none" strike="noStrike" kern="1200" baseline="0">
                    <a:solidFill>
                      <a:srgbClr val="000000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Sheet1!$A$2:$A$8</c:f>
              <c:strCache>
                <c:ptCount val="7"/>
                <c:pt idx="0">
                  <c:v>existovaly detailnější plány odpadového hospodářství</c:v>
                </c:pt>
                <c:pt idx="1">
                  <c:v>krajské samosprávy zajištovaly strategii odpadového hospodářství v kraji</c:v>
                </c:pt>
                <c:pt idx="2">
                  <c:v>krajské samosprávy více zajišťovaly a koordinovaly odpadové hospodářství</c:v>
                </c:pt>
                <c:pt idx="3">
                  <c:v>byla umožněna větší flexibilita v rámci multikomoditního sběru</c:v>
                </c:pt>
                <c:pt idx="4">
                  <c:v>krajské samosprávy byly spoluzodpovědné za plnění cílů</c:v>
                </c:pt>
                <c:pt idx="5">
                  <c:v>bylo možné svážet v rámci multikomoditního sběru i papír</c:v>
                </c:pt>
                <c:pt idx="6">
                  <c:v>v případě vytvoření dobrovolného svazku obcí byly jednotlivé cíle a produkce odpadů vykazovány za tyto dobrovolné svazky</c:v>
                </c:pt>
              </c:strCache>
            </c:strRef>
          </c:cat>
          <c:val>
            <c:numRef>
              <c:f>Sheet1!$E$2:$E$8</c:f>
              <c:numCache>
                <c:formatCode>0.0</c:formatCode>
                <c:ptCount val="7"/>
                <c:pt idx="0">
                  <c:v>2.8584554274510001</c:v>
                </c:pt>
                <c:pt idx="1">
                  <c:v>4.2474049139750001</c:v>
                </c:pt>
                <c:pt idx="2">
                  <c:v>4.90765920732</c:v>
                </c:pt>
                <c:pt idx="3">
                  <c:v>2.8046695886430002</c:v>
                </c:pt>
                <c:pt idx="4">
                  <c:v>5.1221743425369999</c:v>
                </c:pt>
                <c:pt idx="5">
                  <c:v>4.6411780645979999</c:v>
                </c:pt>
                <c:pt idx="6">
                  <c:v>11.49373230134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625-4065-AD04-F284B7F6953C}"/>
            </c:ext>
          </c:extLst>
        </c:ser>
        <c:ser>
          <c:idx val="3"/>
          <c:order val="4"/>
          <c:tx>
            <c:strRef>
              <c:f>Sheet1!$F$1</c:f>
              <c:strCache>
                <c:ptCount val="1"/>
                <c:pt idx="0">
                  <c:v>nevím</c:v>
                </c:pt>
              </c:strCache>
            </c:strRef>
          </c:tx>
          <c:spPr>
            <a:solidFill>
              <a:srgbClr val="D9D9D9"/>
            </a:solidFill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050" b="0" i="0" u="none" strike="noStrike" kern="1200" baseline="0">
                    <a:solidFill>
                      <a:srgbClr val="000000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Sheet1!$A$2:$A$8</c:f>
              <c:strCache>
                <c:ptCount val="7"/>
                <c:pt idx="0">
                  <c:v>existovaly detailnější plány odpadového hospodářství</c:v>
                </c:pt>
                <c:pt idx="1">
                  <c:v>krajské samosprávy zajištovaly strategii odpadového hospodářství v kraji</c:v>
                </c:pt>
                <c:pt idx="2">
                  <c:v>krajské samosprávy více zajišťovaly a koordinovaly odpadové hospodářství</c:v>
                </c:pt>
                <c:pt idx="3">
                  <c:v>byla umožněna větší flexibilita v rámci multikomoditního sběru</c:v>
                </c:pt>
                <c:pt idx="4">
                  <c:v>krajské samosprávy byly spoluzodpovědné za plnění cílů</c:v>
                </c:pt>
                <c:pt idx="5">
                  <c:v>bylo možné svážet v rámci multikomoditního sběru i papír</c:v>
                </c:pt>
                <c:pt idx="6">
                  <c:v>v případě vytvoření dobrovolného svazku obcí byly jednotlivé cíle a produkce odpadů vykazovány za tyto dobrovolné svazky</c:v>
                </c:pt>
              </c:strCache>
            </c:strRef>
          </c:cat>
          <c:val>
            <c:numRef>
              <c:f>Sheet1!$F$2:$F$8</c:f>
              <c:numCache>
                <c:formatCode>General</c:formatCode>
                <c:ptCount val="7"/>
                <c:pt idx="0">
                  <c:v>12.957981315070001</c:v>
                </c:pt>
                <c:pt idx="1">
                  <c:v>12.47989899227</c:v>
                </c:pt>
                <c:pt idx="2">
                  <c:v>11.11291542296</c:v>
                </c:pt>
                <c:pt idx="3">
                  <c:v>23.62141055935</c:v>
                </c:pt>
                <c:pt idx="4">
                  <c:v>13.2766292336</c:v>
                </c:pt>
                <c:pt idx="5">
                  <c:v>22.070575388759998</c:v>
                </c:pt>
                <c:pt idx="6">
                  <c:v>18.584423622999999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E625-4065-AD04-F284B7F6953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0"/>
        <c:overlap val="100"/>
        <c:axId val="264563664"/>
        <c:axId val="264564448"/>
      </c:barChart>
      <c:catAx>
        <c:axId val="26456366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5517">
            <a:noFill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+mn-lt"/>
                <a:ea typeface="Arial"/>
                <a:cs typeface="Arial"/>
              </a:defRPr>
            </a:pPr>
            <a:endParaRPr lang="cs-CZ"/>
          </a:p>
        </c:txPr>
        <c:crossAx val="26456444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64564448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264563664"/>
        <c:crosses val="autoZero"/>
        <c:crossBetween val="between"/>
      </c:valAx>
      <c:spPr>
        <a:noFill/>
        <a:ln w="22066">
          <a:noFill/>
        </a:ln>
      </c:spPr>
    </c:plotArea>
    <c:legend>
      <c:legendPos val="t"/>
      <c:layout>
        <c:manualLayout>
          <c:xMode val="edge"/>
          <c:yMode val="edge"/>
          <c:x val="0.32755844588696492"/>
          <c:y val="0.17556036768701519"/>
          <c:w val="0.59013588437263587"/>
          <c:h val="5.3229437067808499E-2"/>
        </c:manualLayout>
      </c:layout>
      <c:overlay val="0"/>
      <c:spPr>
        <a:noFill/>
        <a:ln w="22066">
          <a:noFill/>
        </a:ln>
      </c:spPr>
      <c:txPr>
        <a:bodyPr/>
        <a:lstStyle/>
        <a:p>
          <a:pPr>
            <a:defRPr sz="1050" b="0" i="0" u="none" strike="noStrike" baseline="0">
              <a:solidFill>
                <a:srgbClr val="000000"/>
              </a:solidFill>
              <a:latin typeface="+mn-lt"/>
              <a:ea typeface="Arial"/>
              <a:cs typeface="Arial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3996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7468112008718608"/>
          <c:y val="0.30112078957710464"/>
          <c:w val="0.37427825479708604"/>
          <c:h val="0.38728753921845122"/>
        </c:manualLayout>
      </c:layout>
      <c:barChart>
        <c:barDir val="bar"/>
        <c:grouping val="percentStacked"/>
        <c:varyColors val="0"/>
        <c:ser>
          <c:idx val="4"/>
          <c:order val="0"/>
          <c:tx>
            <c:strRef>
              <c:f>Sheet1!$B$1</c:f>
              <c:strCache>
                <c:ptCount val="1"/>
                <c:pt idx="0">
                  <c:v>ano</c:v>
                </c:pt>
              </c:strCache>
            </c:strRef>
          </c:tx>
          <c:spPr>
            <a:solidFill>
              <a:srgbClr val="83B816"/>
            </a:solidFill>
            <a:ln w="22066">
              <a:noFill/>
            </a:ln>
          </c:spPr>
          <c:invertIfNegative val="0"/>
          <c:dLbls>
            <c:dLbl>
              <c:idx val="2"/>
              <c:numFmt formatCode="0" sourceLinked="0"/>
              <c:spPr>
                <a:noFill/>
                <a:ln w="22066">
                  <a:noFill/>
                </a:ln>
              </c:spPr>
              <c:txPr>
                <a:bodyPr/>
                <a:lstStyle/>
                <a:p>
                  <a:pPr>
                    <a:defRPr sz="1050" b="0" i="0" u="none" strike="noStrike" baseline="0">
                      <a:solidFill>
                        <a:schemeClr val="tx1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625-4065-AD04-F284B7F6953C}"/>
                </c:ext>
              </c:extLst>
            </c:dLbl>
            <c:dLbl>
              <c:idx val="3"/>
              <c:numFmt formatCode="0" sourceLinked="0"/>
              <c:spPr>
                <a:noFill/>
                <a:ln w="22066">
                  <a:noFill/>
                </a:ln>
              </c:spPr>
              <c:txPr>
                <a:bodyPr/>
                <a:lstStyle/>
                <a:p>
                  <a:pPr>
                    <a:defRPr sz="1050" b="0" i="0" u="none" strike="noStrike" baseline="0">
                      <a:solidFill>
                        <a:schemeClr val="tx1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625-4065-AD04-F284B7F6953C}"/>
                </c:ext>
              </c:extLst>
            </c:dLbl>
            <c:numFmt formatCode="0" sourceLinked="0"/>
            <c:spPr>
              <a:noFill/>
              <a:ln w="22066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50" b="0" i="0" u="none" strike="noStrike" baseline="0">
                    <a:solidFill>
                      <a:schemeClr val="tx1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z EKO-KOMU?</c:v>
                </c:pt>
                <c:pt idx="1">
                  <c:v>za elektroodpad?</c:v>
                </c:pt>
              </c:strCache>
            </c:strRef>
          </c:cat>
          <c:val>
            <c:numRef>
              <c:f>Sheet1!$B$2:$B$3</c:f>
              <c:numCache>
                <c:formatCode>0.0</c:formatCode>
                <c:ptCount val="2"/>
                <c:pt idx="0">
                  <c:v>97.798360982800006</c:v>
                </c:pt>
                <c:pt idx="1">
                  <c:v>66.895901154130001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625-4065-AD04-F284B7F6953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ne</c:v>
                </c:pt>
              </c:strCache>
            </c:strRef>
          </c:tx>
          <c:spPr>
            <a:solidFill>
              <a:schemeClr val="accent4">
                <a:lumMod val="20000"/>
                <a:lumOff val="80000"/>
              </a:schemeClr>
            </a:solidFill>
            <a:ln w="22066">
              <a:noFill/>
            </a:ln>
          </c:spPr>
          <c:invertIfNegative val="0"/>
          <c:dLbls>
            <c:dLbl>
              <c:idx val="8"/>
              <c:numFmt formatCode="0" sourceLinked="0"/>
              <c:spPr>
                <a:noFill/>
                <a:ln w="22066">
                  <a:noFill/>
                </a:ln>
              </c:spPr>
              <c:txPr>
                <a:bodyPr/>
                <a:lstStyle/>
                <a:p>
                  <a:pPr>
                    <a:defRPr sz="105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E625-4065-AD04-F284B7F6953C}"/>
                </c:ext>
              </c:extLst>
            </c:dLbl>
            <c:numFmt formatCode="0" sourceLinked="0"/>
            <c:spPr>
              <a:noFill/>
              <a:ln w="22066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50" b="0" i="0" u="none" strike="noStrike" baseline="0">
                    <a:solidFill>
                      <a:srgbClr val="000000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z EKO-KOMU?</c:v>
                </c:pt>
                <c:pt idx="1">
                  <c:v>za elektroodpad?</c:v>
                </c:pt>
              </c:strCache>
            </c:strRef>
          </c:cat>
          <c:val>
            <c:numRef>
              <c:f>Sheet1!$C$2:$C$3</c:f>
              <c:numCache>
                <c:formatCode>0.0</c:formatCode>
                <c:ptCount val="2"/>
                <c:pt idx="0">
                  <c:v>2.2016390171950002</c:v>
                </c:pt>
                <c:pt idx="1">
                  <c:v>33.104098845869999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625-4065-AD04-F284B7F6953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0"/>
        <c:overlap val="100"/>
        <c:axId val="264563664"/>
        <c:axId val="264564448"/>
      </c:barChart>
      <c:catAx>
        <c:axId val="26456366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5517">
            <a:noFill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+mn-lt"/>
                <a:ea typeface="Arial"/>
                <a:cs typeface="Arial"/>
              </a:defRPr>
            </a:pPr>
            <a:endParaRPr lang="cs-CZ"/>
          </a:p>
        </c:txPr>
        <c:crossAx val="26456444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64564448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264563664"/>
        <c:crosses val="autoZero"/>
        <c:crossBetween val="between"/>
      </c:valAx>
      <c:spPr>
        <a:noFill/>
        <a:ln w="22066">
          <a:noFill/>
        </a:ln>
      </c:spPr>
    </c:plotArea>
    <c:legend>
      <c:legendPos val="t"/>
      <c:layout>
        <c:manualLayout>
          <c:xMode val="edge"/>
          <c:yMode val="edge"/>
          <c:x val="0.59799136074827663"/>
          <c:y val="0.22415906341803893"/>
          <c:w val="0.30626530914554462"/>
          <c:h val="8.7248545583329853E-2"/>
        </c:manualLayout>
      </c:layout>
      <c:overlay val="0"/>
      <c:spPr>
        <a:noFill/>
        <a:ln w="22066">
          <a:noFill/>
        </a:ln>
      </c:spPr>
      <c:txPr>
        <a:bodyPr/>
        <a:lstStyle/>
        <a:p>
          <a:pPr>
            <a:defRPr sz="1050" b="0" i="0" u="none" strike="noStrike" baseline="0">
              <a:solidFill>
                <a:srgbClr val="000000"/>
              </a:solidFill>
              <a:latin typeface="+mn-lt"/>
              <a:ea typeface="Arial"/>
              <a:cs typeface="Arial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3996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73057274599386"/>
          <c:y val="5.5002468911985077E-2"/>
          <c:w val="0.31340508319348637"/>
          <c:h val="0.45123091913750896"/>
        </c:manualLayout>
      </c:layout>
      <c:doughnutChart>
        <c:varyColors val="1"/>
        <c:ser>
          <c:idx val="3"/>
          <c:order val="0"/>
          <c:spPr>
            <a:ln w="6077">
              <a:solidFill>
                <a:schemeClr val="bg1"/>
              </a:solidFill>
              <a:prstDash val="solid"/>
            </a:ln>
          </c:spPr>
          <c:dPt>
            <c:idx val="0"/>
            <c:bubble3D val="0"/>
            <c:spPr>
              <a:solidFill>
                <a:srgbClr val="83B817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DCB6-4F3B-A210-CCC212BCA5B0}"/>
              </c:ext>
            </c:extLst>
          </c:dPt>
          <c:dPt>
            <c:idx val="1"/>
            <c:bubble3D val="0"/>
            <c:spPr>
              <a:solidFill>
                <a:schemeClr val="accent4">
                  <a:lumMod val="20000"/>
                  <a:lumOff val="80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DCB6-4F3B-A210-CCC212BCA5B0}"/>
              </c:ext>
            </c:extLst>
          </c:dPt>
          <c:dPt>
            <c:idx val="2"/>
            <c:bubble3D val="0"/>
            <c:spPr>
              <a:solidFill>
                <a:srgbClr val="BAEB57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DCB6-4F3B-A210-CCC212BCA5B0}"/>
              </c:ext>
            </c:extLst>
          </c:dPt>
          <c:dPt>
            <c:idx val="3"/>
            <c:bubble3D val="0"/>
            <c:spPr>
              <a:solidFill>
                <a:srgbClr val="E3F3D1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DCB6-4F3B-A210-CCC212BCA5B0}"/>
              </c:ext>
            </c:extLst>
          </c:dPt>
          <c:dPt>
            <c:idx val="4"/>
            <c:bubble3D val="0"/>
            <c:spPr>
              <a:solidFill>
                <a:schemeClr val="bg1">
                  <a:lumMod val="85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9-DCB6-4F3B-A210-CCC212BCA5B0}"/>
              </c:ext>
            </c:extLst>
          </c:dPt>
          <c:dPt>
            <c:idx val="5"/>
            <c:bubble3D val="0"/>
            <c:spPr>
              <a:solidFill>
                <a:srgbClr val="666699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B-DCB6-4F3B-A210-CCC212BCA5B0}"/>
              </c:ext>
            </c:extLst>
          </c:dPt>
          <c:dPt>
            <c:idx val="6"/>
            <c:bubble3D val="0"/>
            <c:spPr>
              <a:solidFill>
                <a:srgbClr val="C0C0C0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D-DCB6-4F3B-A210-CCC212BCA5B0}"/>
              </c:ext>
            </c:extLst>
          </c:dPt>
          <c:dPt>
            <c:idx val="7"/>
            <c:bubble3D val="0"/>
            <c:spPr>
              <a:solidFill>
                <a:srgbClr val="99CC0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F-DCB6-4F3B-A210-CCC212BCA5B0}"/>
              </c:ext>
            </c:extLst>
          </c:dPt>
          <c:dPt>
            <c:idx val="8"/>
            <c:bubble3D val="0"/>
            <c:spPr>
              <a:solidFill>
                <a:srgbClr val="00800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1-DCB6-4F3B-A210-CCC212BCA5B0}"/>
              </c:ext>
            </c:extLst>
          </c:dPt>
          <c:dPt>
            <c:idx val="9"/>
            <c:bubble3D val="0"/>
            <c:spPr>
              <a:solidFill>
                <a:srgbClr val="80008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3-DCB6-4F3B-A210-CCC212BCA5B0}"/>
              </c:ext>
            </c:extLst>
          </c:dPt>
          <c:dLbls>
            <c:dLbl>
              <c:idx val="0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DCB6-4F3B-A210-CCC212BCA5B0}"/>
                </c:ext>
              </c:extLst>
            </c:dLbl>
            <c:dLbl>
              <c:idx val="1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DCB6-4F3B-A210-CCC212BCA5B0}"/>
                </c:ext>
              </c:extLst>
            </c:dLbl>
            <c:dLbl>
              <c:idx val="2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DCB6-4F3B-A210-CCC212BCA5B0}"/>
                </c:ext>
              </c:extLst>
            </c:dLbl>
            <c:dLbl>
              <c:idx val="6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D-DCB6-4F3B-A210-CCC212BCA5B0}"/>
                </c:ext>
              </c:extLst>
            </c:dLbl>
            <c:dLbl>
              <c:idx val="7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F-DCB6-4F3B-A210-CCC212BCA5B0}"/>
                </c:ext>
              </c:extLst>
            </c:dLbl>
            <c:dLbl>
              <c:idx val="9"/>
              <c:numFmt formatCode="0.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3-DCB6-4F3B-A210-CCC212BCA5B0}"/>
                </c:ext>
              </c:extLst>
            </c:dLbl>
            <c:numFmt formatCode="0" sourceLinked="0"/>
            <c:spPr>
              <a:noFill/>
              <a:ln w="12154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0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ano</c:v>
                </c:pt>
                <c:pt idx="1">
                  <c:v>ne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93.23554124815</c:v>
                </c:pt>
                <c:pt idx="1">
                  <c:v>6.7644587518519996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DCB6-4F3B-A210-CCC212BCA5B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60"/>
      </c:doughnutChart>
      <c:spPr>
        <a:noFill/>
        <a:ln w="12154">
          <a:noFill/>
        </a:ln>
      </c:spPr>
    </c:plotArea>
    <c:legend>
      <c:legendPos val="r"/>
      <c:layout>
        <c:manualLayout>
          <c:xMode val="edge"/>
          <c:yMode val="edge"/>
          <c:x val="0.44786777979533821"/>
          <c:y val="0.12328411143407375"/>
          <c:w val="0.10839833348332689"/>
          <c:h val="0.1918900491620914"/>
        </c:manualLayout>
      </c:layout>
      <c:overlay val="0"/>
      <c:spPr>
        <a:noFill/>
        <a:ln w="12154">
          <a:noFill/>
        </a:ln>
      </c:spPr>
      <c:txPr>
        <a:bodyPr/>
        <a:lstStyle/>
        <a:p>
          <a:pPr>
            <a:defRPr sz="1000" b="0" i="0" u="none" strike="noStrike" baseline="0">
              <a:solidFill>
                <a:srgbClr val="000000"/>
              </a:solidFill>
              <a:latin typeface="+mn-lt"/>
              <a:ea typeface="Arial Narrow"/>
              <a:cs typeface="Arial" panose="020B0604020202020204" pitchFamily="34" charset="0"/>
            </a:defRPr>
          </a:pPr>
          <a:endParaRPr lang="cs-CZ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285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1085223334973362"/>
          <c:y val="0.24280245790339347"/>
          <c:w val="0.43810714153453856"/>
          <c:h val="0.71529439245721083"/>
        </c:manualLayout>
      </c:layout>
      <c:barChart>
        <c:barDir val="bar"/>
        <c:grouping val="percentStacked"/>
        <c:varyColors val="0"/>
        <c:ser>
          <c:idx val="4"/>
          <c:order val="0"/>
          <c:tx>
            <c:strRef>
              <c:f>Sheet1!$B$1</c:f>
              <c:strCache>
                <c:ptCount val="1"/>
                <c:pt idx="0">
                  <c:v>rozhodně ano</c:v>
                </c:pt>
              </c:strCache>
            </c:strRef>
          </c:tx>
          <c:spPr>
            <a:solidFill>
              <a:srgbClr val="83B816"/>
            </a:solidFill>
            <a:ln w="22066">
              <a:noFill/>
            </a:ln>
          </c:spPr>
          <c:invertIfNegative val="0"/>
          <c:dLbls>
            <c:dLbl>
              <c:idx val="2"/>
              <c:numFmt formatCode="0" sourceLinked="0"/>
              <c:spPr>
                <a:noFill/>
                <a:ln w="22066">
                  <a:noFill/>
                </a:ln>
              </c:spPr>
              <c:txPr>
                <a:bodyPr/>
                <a:lstStyle/>
                <a:p>
                  <a:pPr>
                    <a:defRPr sz="1050" b="0" i="0" u="none" strike="noStrike" baseline="0">
                      <a:solidFill>
                        <a:schemeClr val="tx1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625-4065-AD04-F284B7F6953C}"/>
                </c:ext>
              </c:extLst>
            </c:dLbl>
            <c:dLbl>
              <c:idx val="3"/>
              <c:numFmt formatCode="0" sourceLinked="0"/>
              <c:spPr>
                <a:noFill/>
                <a:ln w="22066">
                  <a:noFill/>
                </a:ln>
              </c:spPr>
              <c:txPr>
                <a:bodyPr/>
                <a:lstStyle/>
                <a:p>
                  <a:pPr>
                    <a:defRPr sz="1050" b="0" i="0" u="none" strike="noStrike" baseline="0">
                      <a:solidFill>
                        <a:schemeClr val="tx1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625-4065-AD04-F284B7F6953C}"/>
                </c:ext>
              </c:extLst>
            </c:dLbl>
            <c:numFmt formatCode="0" sourceLinked="0"/>
            <c:spPr>
              <a:noFill/>
              <a:ln w="22066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50" b="0" i="0" u="none" strike="noStrike" baseline="0">
                    <a:solidFill>
                      <a:schemeClr val="tx1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Sheet1!$A$2:$A$10</c:f>
              <c:strCache>
                <c:ptCount val="9"/>
                <c:pt idx="0">
                  <c:v>barvy</c:v>
                </c:pt>
                <c:pt idx="1">
                  <c:v>letáky, komerční tiskoviny</c:v>
                </c:pt>
                <c:pt idx="2">
                  <c:v>nábytek</c:v>
                </c:pt>
                <c:pt idx="3">
                  <c:v>plastové výrobky z domácích a zahradních potřeb</c:v>
                </c:pt>
                <c:pt idx="4">
                  <c:v>textil</c:v>
                </c:pt>
                <c:pt idx="5">
                  <c:v>matrace</c:v>
                </c:pt>
                <c:pt idx="6">
                  <c:v>plastové hračky</c:v>
                </c:pt>
                <c:pt idx="7">
                  <c:v>ploché (neobalové) sklo</c:v>
                </c:pt>
                <c:pt idx="8">
                  <c:v>noviny a časopisy</c:v>
                </c:pt>
              </c:strCache>
            </c:strRef>
          </c:cat>
          <c:val>
            <c:numRef>
              <c:f>Sheet1!$B$2:$B$10</c:f>
              <c:numCache>
                <c:formatCode>0.0</c:formatCode>
                <c:ptCount val="9"/>
                <c:pt idx="0">
                  <c:v>44.433002078729999</c:v>
                </c:pt>
                <c:pt idx="1">
                  <c:v>43.228158924180001</c:v>
                </c:pt>
                <c:pt idx="2">
                  <c:v>34.734120445099997</c:v>
                </c:pt>
                <c:pt idx="3">
                  <c:v>34.185185469149999</c:v>
                </c:pt>
                <c:pt idx="4">
                  <c:v>32.142018826579999</c:v>
                </c:pt>
                <c:pt idx="5">
                  <c:v>35.916150322150003</c:v>
                </c:pt>
                <c:pt idx="6">
                  <c:v>32.50115687449</c:v>
                </c:pt>
                <c:pt idx="7">
                  <c:v>25.197429830200001</c:v>
                </c:pt>
                <c:pt idx="8">
                  <c:v>30.98135646902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625-4065-AD04-F284B7F6953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spíše ano</c:v>
                </c:pt>
              </c:strCache>
            </c:strRef>
          </c:tx>
          <c:spPr>
            <a:solidFill>
              <a:srgbClr val="C6E6A2"/>
            </a:solidFill>
            <a:ln w="22066">
              <a:noFill/>
            </a:ln>
          </c:spPr>
          <c:invertIfNegative val="0"/>
          <c:dLbls>
            <c:dLbl>
              <c:idx val="8"/>
              <c:numFmt formatCode="0" sourceLinked="0"/>
              <c:spPr>
                <a:noFill/>
                <a:ln w="22066">
                  <a:noFill/>
                </a:ln>
              </c:spPr>
              <c:txPr>
                <a:bodyPr/>
                <a:lstStyle/>
                <a:p>
                  <a:pPr>
                    <a:defRPr sz="105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E625-4065-AD04-F284B7F6953C}"/>
                </c:ext>
              </c:extLst>
            </c:dLbl>
            <c:numFmt formatCode="0" sourceLinked="0"/>
            <c:spPr>
              <a:noFill/>
              <a:ln w="22066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50" b="0" i="0" u="none" strike="noStrike" baseline="0">
                    <a:solidFill>
                      <a:srgbClr val="000000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Sheet1!$A$2:$A$10</c:f>
              <c:strCache>
                <c:ptCount val="9"/>
                <c:pt idx="0">
                  <c:v>barvy</c:v>
                </c:pt>
                <c:pt idx="1">
                  <c:v>letáky, komerční tiskoviny</c:v>
                </c:pt>
                <c:pt idx="2">
                  <c:v>nábytek</c:v>
                </c:pt>
                <c:pt idx="3">
                  <c:v>plastové výrobky z domácích a zahradních potřeb</c:v>
                </c:pt>
                <c:pt idx="4">
                  <c:v>textil</c:v>
                </c:pt>
                <c:pt idx="5">
                  <c:v>matrace</c:v>
                </c:pt>
                <c:pt idx="6">
                  <c:v>plastové hračky</c:v>
                </c:pt>
                <c:pt idx="7">
                  <c:v>ploché (neobalové) sklo</c:v>
                </c:pt>
                <c:pt idx="8">
                  <c:v>noviny a časopisy</c:v>
                </c:pt>
              </c:strCache>
            </c:strRef>
          </c:cat>
          <c:val>
            <c:numRef>
              <c:f>Sheet1!$C$2:$C$10</c:f>
              <c:numCache>
                <c:formatCode>0.0</c:formatCode>
                <c:ptCount val="9"/>
                <c:pt idx="0">
                  <c:v>36.516382035829999</c:v>
                </c:pt>
                <c:pt idx="1">
                  <c:v>30.853587054199998</c:v>
                </c:pt>
                <c:pt idx="2">
                  <c:v>40.929350355019999</c:v>
                </c:pt>
                <c:pt idx="3">
                  <c:v>40.876143797220003</c:v>
                </c:pt>
                <c:pt idx="4">
                  <c:v>40.885963672259997</c:v>
                </c:pt>
                <c:pt idx="5">
                  <c:v>36.862166723089999</c:v>
                </c:pt>
                <c:pt idx="6">
                  <c:v>38.202798123420003</c:v>
                </c:pt>
                <c:pt idx="7">
                  <c:v>40.524804245390001</c:v>
                </c:pt>
                <c:pt idx="8">
                  <c:v>33.336294308829999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625-4065-AD04-F284B7F6953C}"/>
            </c:ext>
          </c:extLst>
        </c:ser>
        <c:ser>
          <c:idx val="0"/>
          <c:order val="2"/>
          <c:tx>
            <c:strRef>
              <c:f>Sheet1!$D$1</c:f>
              <c:strCache>
                <c:ptCount val="1"/>
                <c:pt idx="0">
                  <c:v>spíše ne</c:v>
                </c:pt>
              </c:strCache>
            </c:strRef>
          </c:tx>
          <c:spPr>
            <a:solidFill>
              <a:srgbClr val="FFE3E3"/>
            </a:solidFill>
            <a:ln w="22066">
              <a:noFill/>
            </a:ln>
          </c:spPr>
          <c:invertIfNegative val="0"/>
          <c:dLbls>
            <c:numFmt formatCode="0" sourceLinked="0"/>
            <c:spPr>
              <a:noFill/>
              <a:ln w="22066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50" b="0" i="0" u="none" strike="noStrike" baseline="0">
                    <a:solidFill>
                      <a:srgbClr val="000000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Sheet1!$A$2:$A$10</c:f>
              <c:strCache>
                <c:ptCount val="9"/>
                <c:pt idx="0">
                  <c:v>barvy</c:v>
                </c:pt>
                <c:pt idx="1">
                  <c:v>letáky, komerční tiskoviny</c:v>
                </c:pt>
                <c:pt idx="2">
                  <c:v>nábytek</c:v>
                </c:pt>
                <c:pt idx="3">
                  <c:v>plastové výrobky z domácích a zahradních potřeb</c:v>
                </c:pt>
                <c:pt idx="4">
                  <c:v>textil</c:v>
                </c:pt>
                <c:pt idx="5">
                  <c:v>matrace</c:v>
                </c:pt>
                <c:pt idx="6">
                  <c:v>plastové hračky</c:v>
                </c:pt>
                <c:pt idx="7">
                  <c:v>ploché (neobalové) sklo</c:v>
                </c:pt>
                <c:pt idx="8">
                  <c:v>noviny a časopisy</c:v>
                </c:pt>
              </c:strCache>
            </c:strRef>
          </c:cat>
          <c:val>
            <c:numRef>
              <c:f>Sheet1!$D$2:$D$10</c:f>
              <c:numCache>
                <c:formatCode>0.0</c:formatCode>
                <c:ptCount val="9"/>
                <c:pt idx="0">
                  <c:v>9.1891202381550006</c:v>
                </c:pt>
                <c:pt idx="1">
                  <c:v>16.172803200680001</c:v>
                </c:pt>
                <c:pt idx="2">
                  <c:v>13.611844119720001</c:v>
                </c:pt>
                <c:pt idx="3">
                  <c:v>14.638789750420001</c:v>
                </c:pt>
                <c:pt idx="4">
                  <c:v>16.73364643395</c:v>
                </c:pt>
                <c:pt idx="5">
                  <c:v>14.798363549479999</c:v>
                </c:pt>
                <c:pt idx="6">
                  <c:v>17.546721996839999</c:v>
                </c:pt>
                <c:pt idx="7">
                  <c:v>21.035784508790002</c:v>
                </c:pt>
                <c:pt idx="8">
                  <c:v>23.54513986533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625-4065-AD04-F284B7F6953C}"/>
            </c:ext>
          </c:extLst>
        </c:ser>
        <c:ser>
          <c:idx val="2"/>
          <c:order val="3"/>
          <c:tx>
            <c:strRef>
              <c:f>Sheet1!$E$1</c:f>
              <c:strCache>
                <c:ptCount val="1"/>
                <c:pt idx="0">
                  <c:v>rozhodně ne</c:v>
                </c:pt>
              </c:strCache>
            </c:strRef>
          </c:tx>
          <c:spPr>
            <a:solidFill>
              <a:srgbClr val="FFACAC"/>
            </a:solidFill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050" b="0" i="0" u="none" strike="noStrike" kern="1200" baseline="0">
                    <a:solidFill>
                      <a:srgbClr val="000000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Sheet1!$A$2:$A$10</c:f>
              <c:strCache>
                <c:ptCount val="9"/>
                <c:pt idx="0">
                  <c:v>barvy</c:v>
                </c:pt>
                <c:pt idx="1">
                  <c:v>letáky, komerční tiskoviny</c:v>
                </c:pt>
                <c:pt idx="2">
                  <c:v>nábytek</c:v>
                </c:pt>
                <c:pt idx="3">
                  <c:v>plastové výrobky z domácích a zahradních potřeb</c:v>
                </c:pt>
                <c:pt idx="4">
                  <c:v>textil</c:v>
                </c:pt>
                <c:pt idx="5">
                  <c:v>matrace</c:v>
                </c:pt>
                <c:pt idx="6">
                  <c:v>plastové hračky</c:v>
                </c:pt>
                <c:pt idx="7">
                  <c:v>ploché (neobalové) sklo</c:v>
                </c:pt>
                <c:pt idx="8">
                  <c:v>noviny a časopisy</c:v>
                </c:pt>
              </c:strCache>
            </c:strRef>
          </c:cat>
          <c:val>
            <c:numRef>
              <c:f>Sheet1!$E$2:$E$10</c:f>
              <c:numCache>
                <c:formatCode>0.0</c:formatCode>
                <c:ptCount val="9"/>
                <c:pt idx="0">
                  <c:v>2.4420622087120001</c:v>
                </c:pt>
                <c:pt idx="1">
                  <c:v>2.3715375250649999</c:v>
                </c:pt>
                <c:pt idx="2">
                  <c:v>2.6957598072029998</c:v>
                </c:pt>
                <c:pt idx="3">
                  <c:v>2.113333935605</c:v>
                </c:pt>
                <c:pt idx="4">
                  <c:v>2.6084462175879999</c:v>
                </c:pt>
                <c:pt idx="5">
                  <c:v>2.5637287854330002</c:v>
                </c:pt>
                <c:pt idx="6">
                  <c:v>2.9412274275580002</c:v>
                </c:pt>
                <c:pt idx="7">
                  <c:v>2.3207570403469999</c:v>
                </c:pt>
                <c:pt idx="8">
                  <c:v>4.222586554776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625-4065-AD04-F284B7F6953C}"/>
            </c:ext>
          </c:extLst>
        </c:ser>
        <c:ser>
          <c:idx val="3"/>
          <c:order val="4"/>
          <c:tx>
            <c:strRef>
              <c:f>Sheet1!$F$1</c:f>
              <c:strCache>
                <c:ptCount val="1"/>
                <c:pt idx="0">
                  <c:v>nevím</c:v>
                </c:pt>
              </c:strCache>
            </c:strRef>
          </c:tx>
          <c:spPr>
            <a:solidFill>
              <a:srgbClr val="D9D9D9"/>
            </a:solidFill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050" b="0" i="0" u="none" strike="noStrike" kern="1200" baseline="0">
                    <a:solidFill>
                      <a:srgbClr val="000000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Sheet1!$A$2:$A$10</c:f>
              <c:strCache>
                <c:ptCount val="9"/>
                <c:pt idx="0">
                  <c:v>barvy</c:v>
                </c:pt>
                <c:pt idx="1">
                  <c:v>letáky, komerční tiskoviny</c:v>
                </c:pt>
                <c:pt idx="2">
                  <c:v>nábytek</c:v>
                </c:pt>
                <c:pt idx="3">
                  <c:v>plastové výrobky z domácích a zahradních potřeb</c:v>
                </c:pt>
                <c:pt idx="4">
                  <c:v>textil</c:v>
                </c:pt>
                <c:pt idx="5">
                  <c:v>matrace</c:v>
                </c:pt>
                <c:pt idx="6">
                  <c:v>plastové hračky</c:v>
                </c:pt>
                <c:pt idx="7">
                  <c:v>ploché (neobalové) sklo</c:v>
                </c:pt>
                <c:pt idx="8">
                  <c:v>noviny a časopisy</c:v>
                </c:pt>
              </c:strCache>
            </c:strRef>
          </c:cat>
          <c:val>
            <c:numRef>
              <c:f>Sheet1!$F$2:$F$10</c:f>
              <c:numCache>
                <c:formatCode>General</c:formatCode>
                <c:ptCount val="9"/>
                <c:pt idx="0">
                  <c:v>7.419433438574</c:v>
                </c:pt>
                <c:pt idx="1">
                  <c:v>7.3739132958690004</c:v>
                </c:pt>
                <c:pt idx="2">
                  <c:v>8.0289252729570002</c:v>
                </c:pt>
                <c:pt idx="3">
                  <c:v>8.1865470476110005</c:v>
                </c:pt>
                <c:pt idx="4">
                  <c:v>7.6299248496240004</c:v>
                </c:pt>
                <c:pt idx="5">
                  <c:v>9.8595906198449992</c:v>
                </c:pt>
                <c:pt idx="6">
                  <c:v>8.8080955776809997</c:v>
                </c:pt>
                <c:pt idx="7">
                  <c:v>10.92122437526</c:v>
                </c:pt>
                <c:pt idx="8">
                  <c:v>7.9146228020320004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E625-4065-AD04-F284B7F6953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0"/>
        <c:overlap val="100"/>
        <c:axId val="264563664"/>
        <c:axId val="264564448"/>
      </c:barChart>
      <c:catAx>
        <c:axId val="26456366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5517">
            <a:noFill/>
          </a:ln>
        </c:spPr>
        <c:txPr>
          <a:bodyPr rot="0" vert="horz"/>
          <a:lstStyle/>
          <a:p>
            <a:pPr>
              <a:defRPr sz="1050" b="0" i="0" u="none" strike="noStrike" baseline="0">
                <a:solidFill>
                  <a:srgbClr val="000000"/>
                </a:solidFill>
                <a:latin typeface="+mn-lt"/>
                <a:ea typeface="Arial"/>
                <a:cs typeface="Arial"/>
              </a:defRPr>
            </a:pPr>
            <a:endParaRPr lang="cs-CZ"/>
          </a:p>
        </c:txPr>
        <c:crossAx val="26456444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64564448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264563664"/>
        <c:crosses val="autoZero"/>
        <c:crossBetween val="between"/>
      </c:valAx>
      <c:spPr>
        <a:noFill/>
        <a:ln w="22066">
          <a:noFill/>
        </a:ln>
      </c:spPr>
    </c:plotArea>
    <c:legend>
      <c:legendPos val="t"/>
      <c:layout>
        <c:manualLayout>
          <c:xMode val="edge"/>
          <c:yMode val="edge"/>
          <c:x val="0.32755844588696492"/>
          <c:y val="0.17556036768701519"/>
          <c:w val="0.6170112051041946"/>
          <c:h val="5.3229437067808499E-2"/>
        </c:manualLayout>
      </c:layout>
      <c:overlay val="0"/>
      <c:spPr>
        <a:noFill/>
        <a:ln w="22066">
          <a:noFill/>
        </a:ln>
      </c:spPr>
      <c:txPr>
        <a:bodyPr/>
        <a:lstStyle/>
        <a:p>
          <a:pPr>
            <a:defRPr sz="1050" b="0" i="0" u="none" strike="noStrike" baseline="0">
              <a:solidFill>
                <a:srgbClr val="000000"/>
              </a:solidFill>
              <a:latin typeface="+mn-lt"/>
              <a:ea typeface="Arial"/>
              <a:cs typeface="Arial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3996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075013248723705"/>
          <c:y val="2.8575939130448241E-2"/>
          <c:w val="0.35489842743755529"/>
          <c:h val="0.95210380543040352"/>
        </c:manualLayout>
      </c:layout>
      <c:barChart>
        <c:barDir val="bar"/>
        <c:grouping val="clustered"/>
        <c:varyColors val="0"/>
        <c:ser>
          <c:idx val="9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rgbClr val="C6E6A2"/>
            </a:solidFill>
            <a:ln w="20327">
              <a:noFill/>
            </a:ln>
          </c:spPr>
          <c:invertIfNegative val="0"/>
          <c:dLbls>
            <c:numFmt formatCode="0" sourceLinked="0"/>
            <c:spPr>
              <a:noFill/>
              <a:ln w="20327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chemeClr val="tx1"/>
                    </a:solidFill>
                    <a:latin typeface="+mn-lt"/>
                    <a:ea typeface="Arial Narrow"/>
                    <a:cs typeface="Arial Narrow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Sheet1!$A$2:$A$17</c:f>
              <c:strCache>
                <c:ptCount val="13"/>
                <c:pt idx="1">
                  <c:v>do 499 ob.</c:v>
                </c:pt>
                <c:pt idx="2">
                  <c:v>500 - 999 ob.</c:v>
                </c:pt>
                <c:pt idx="3">
                  <c:v>1.000 - 4.999 ob.</c:v>
                </c:pt>
                <c:pt idx="4">
                  <c:v>5.000 - 19.999 ob.</c:v>
                </c:pt>
                <c:pt idx="5">
                  <c:v>20.000 a více obyvatel</c:v>
                </c:pt>
                <c:pt idx="6">
                  <c:v>Střední Čechy</c:v>
                </c:pt>
                <c:pt idx="7">
                  <c:v>Jihozápad</c:v>
                </c:pt>
                <c:pt idx="8">
                  <c:v>Severozápad</c:v>
                </c:pt>
                <c:pt idx="9">
                  <c:v>Severovýchod</c:v>
                </c:pt>
                <c:pt idx="10">
                  <c:v>Jihovýchod</c:v>
                </c:pt>
                <c:pt idx="11">
                  <c:v>Střední Morava</c:v>
                </c:pt>
                <c:pt idx="12">
                  <c:v>Moravskoslezsko</c:v>
                </c:pt>
              </c:strCache>
            </c:strRef>
          </c:cat>
          <c:val>
            <c:numRef>
              <c:f>Sheet1!$B$2:$B$17</c:f>
              <c:numCache>
                <c:formatCode>0</c:formatCode>
                <c:ptCount val="16"/>
                <c:pt idx="1">
                  <c:v>53.534410027569997</c:v>
                </c:pt>
                <c:pt idx="2">
                  <c:v>22.105305958510002</c:v>
                </c:pt>
                <c:pt idx="3">
                  <c:v>19.88264553454</c:v>
                </c:pt>
                <c:pt idx="4">
                  <c:v>3.466558822743</c:v>
                </c:pt>
                <c:pt idx="5">
                  <c:v>1.011079656633</c:v>
                </c:pt>
                <c:pt idx="6" formatCode="General">
                  <c:v>18.031289059580001</c:v>
                </c:pt>
                <c:pt idx="7" formatCode="General">
                  <c:v>18.05787943564</c:v>
                </c:pt>
                <c:pt idx="8">
                  <c:v>7.8331068129699997</c:v>
                </c:pt>
                <c:pt idx="9">
                  <c:v>17.778968839880001</c:v>
                </c:pt>
                <c:pt idx="10">
                  <c:v>22.102844429219999</c:v>
                </c:pt>
                <c:pt idx="11">
                  <c:v>11.380476906549999</c:v>
                </c:pt>
                <c:pt idx="12">
                  <c:v>4.8154345161699998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437-41A8-A6D2-AB5943B8935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40"/>
        <c:axId val="629592728"/>
        <c:axId val="629593120"/>
      </c:barChart>
      <c:catAx>
        <c:axId val="62959272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7623">
            <a:noFill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  <c:crossAx val="629593120"/>
        <c:crosses val="autoZero"/>
        <c:auto val="1"/>
        <c:lblAlgn val="ctr"/>
        <c:lblOffset val="300"/>
        <c:noMultiLvlLbl val="0"/>
      </c:catAx>
      <c:valAx>
        <c:axId val="629593120"/>
        <c:scaling>
          <c:orientation val="minMax"/>
          <c:max val="80"/>
          <c:min val="0"/>
        </c:scaling>
        <c:delete val="1"/>
        <c:axPos val="b"/>
        <c:numFmt formatCode="0" sourceLinked="1"/>
        <c:majorTickMark val="out"/>
        <c:minorTickMark val="none"/>
        <c:tickLblPos val="nextTo"/>
        <c:crossAx val="629592728"/>
        <c:crosses val="max"/>
        <c:crossBetween val="between"/>
        <c:majorUnit val="0.1"/>
        <c:minorUnit val="0.1"/>
      </c:valAx>
      <c:spPr>
        <a:noFill/>
        <a:ln w="20327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8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1085223334973362"/>
          <c:y val="0.24280245790339347"/>
          <c:w val="0.43810714153453856"/>
          <c:h val="0.71529439245721083"/>
        </c:manualLayout>
      </c:layout>
      <c:barChart>
        <c:barDir val="bar"/>
        <c:grouping val="percentStacked"/>
        <c:varyColors val="0"/>
        <c:ser>
          <c:idx val="4"/>
          <c:order val="0"/>
          <c:tx>
            <c:strRef>
              <c:f>Sheet1!$B$1</c:f>
              <c:strCache>
                <c:ptCount val="1"/>
                <c:pt idx="0">
                  <c:v>rozhodně obce</c:v>
                </c:pt>
              </c:strCache>
            </c:strRef>
          </c:tx>
          <c:spPr>
            <a:solidFill>
              <a:srgbClr val="83B816"/>
            </a:solidFill>
            <a:ln w="22066">
              <a:noFill/>
            </a:ln>
          </c:spPr>
          <c:invertIfNegative val="0"/>
          <c:dLbls>
            <c:dLbl>
              <c:idx val="2"/>
              <c:numFmt formatCode="0" sourceLinked="0"/>
              <c:spPr>
                <a:noFill/>
                <a:ln w="22066">
                  <a:noFill/>
                </a:ln>
              </c:spPr>
              <c:txPr>
                <a:bodyPr/>
                <a:lstStyle/>
                <a:p>
                  <a:pPr>
                    <a:defRPr sz="1050" b="0" i="0" u="none" strike="noStrike" baseline="0">
                      <a:solidFill>
                        <a:schemeClr val="tx1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625-4065-AD04-F284B7F6953C}"/>
                </c:ext>
              </c:extLst>
            </c:dLbl>
            <c:dLbl>
              <c:idx val="3"/>
              <c:numFmt formatCode="0" sourceLinked="0"/>
              <c:spPr>
                <a:noFill/>
                <a:ln w="22066">
                  <a:noFill/>
                </a:ln>
              </c:spPr>
              <c:txPr>
                <a:bodyPr/>
                <a:lstStyle/>
                <a:p>
                  <a:pPr>
                    <a:defRPr sz="1050" b="0" i="0" u="none" strike="noStrike" baseline="0">
                      <a:solidFill>
                        <a:schemeClr val="tx1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625-4065-AD04-F284B7F6953C}"/>
                </c:ext>
              </c:extLst>
            </c:dLbl>
            <c:numFmt formatCode="0" sourceLinked="0"/>
            <c:spPr>
              <a:noFill/>
              <a:ln w="22066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50" b="0" i="0" u="none" strike="noStrike" baseline="0">
                    <a:solidFill>
                      <a:schemeClr val="tx1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Sheet1!$A$2:$A$10</c:f>
              <c:strCache>
                <c:ptCount val="9"/>
                <c:pt idx="0">
                  <c:v>noviny a časopisy</c:v>
                </c:pt>
                <c:pt idx="1">
                  <c:v>letáky, komerční tiskoviny</c:v>
                </c:pt>
                <c:pt idx="2">
                  <c:v>textil</c:v>
                </c:pt>
                <c:pt idx="3">
                  <c:v>plastové hračky</c:v>
                </c:pt>
                <c:pt idx="4">
                  <c:v>plastové výrobky z domácích a zahradních potřeb</c:v>
                </c:pt>
                <c:pt idx="5">
                  <c:v>ploché (neobalové) sklo</c:v>
                </c:pt>
                <c:pt idx="6">
                  <c:v>nábytek</c:v>
                </c:pt>
                <c:pt idx="7">
                  <c:v>barvy</c:v>
                </c:pt>
                <c:pt idx="8">
                  <c:v>matrace</c:v>
                </c:pt>
              </c:strCache>
            </c:strRef>
          </c:cat>
          <c:val>
            <c:numRef>
              <c:f>Sheet1!$B$2:$B$10</c:f>
              <c:numCache>
                <c:formatCode>0</c:formatCode>
                <c:ptCount val="9"/>
                <c:pt idx="0">
                  <c:v>8.5060927692669992</c:v>
                </c:pt>
                <c:pt idx="1">
                  <c:v>8.0022472566010006</c:v>
                </c:pt>
                <c:pt idx="2">
                  <c:v>6.6367111723830003</c:v>
                </c:pt>
                <c:pt idx="3">
                  <c:v>5.7967021125480001</c:v>
                </c:pt>
                <c:pt idx="4">
                  <c:v>5.6404037551390003</c:v>
                </c:pt>
                <c:pt idx="5">
                  <c:v>5.6183050511730004</c:v>
                </c:pt>
                <c:pt idx="6">
                  <c:v>5.5924520540750002</c:v>
                </c:pt>
                <c:pt idx="7">
                  <c:v>6.0930210767639998</c:v>
                </c:pt>
                <c:pt idx="8">
                  <c:v>5.3219472549980003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625-4065-AD04-F284B7F6953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spíše obce</c:v>
                </c:pt>
              </c:strCache>
            </c:strRef>
          </c:tx>
          <c:spPr>
            <a:solidFill>
              <a:srgbClr val="C6E6A2"/>
            </a:solidFill>
            <a:ln w="22066">
              <a:noFill/>
            </a:ln>
          </c:spPr>
          <c:invertIfNegative val="0"/>
          <c:dLbls>
            <c:dLbl>
              <c:idx val="8"/>
              <c:numFmt formatCode="0" sourceLinked="0"/>
              <c:spPr>
                <a:noFill/>
                <a:ln w="22066">
                  <a:noFill/>
                </a:ln>
              </c:spPr>
              <c:txPr>
                <a:bodyPr/>
                <a:lstStyle/>
                <a:p>
                  <a:pPr>
                    <a:defRPr sz="105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E625-4065-AD04-F284B7F6953C}"/>
                </c:ext>
              </c:extLst>
            </c:dLbl>
            <c:numFmt formatCode="0" sourceLinked="0"/>
            <c:spPr>
              <a:noFill/>
              <a:ln w="22066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50" b="0" i="0" u="none" strike="noStrike" baseline="0">
                    <a:solidFill>
                      <a:srgbClr val="000000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Sheet1!$A$2:$A$10</c:f>
              <c:strCache>
                <c:ptCount val="9"/>
                <c:pt idx="0">
                  <c:v>noviny a časopisy</c:v>
                </c:pt>
                <c:pt idx="1">
                  <c:v>letáky, komerční tiskoviny</c:v>
                </c:pt>
                <c:pt idx="2">
                  <c:v>textil</c:v>
                </c:pt>
                <c:pt idx="3">
                  <c:v>plastové hračky</c:v>
                </c:pt>
                <c:pt idx="4">
                  <c:v>plastové výrobky z domácích a zahradních potřeb</c:v>
                </c:pt>
                <c:pt idx="5">
                  <c:v>ploché (neobalové) sklo</c:v>
                </c:pt>
                <c:pt idx="6">
                  <c:v>nábytek</c:v>
                </c:pt>
                <c:pt idx="7">
                  <c:v>barvy</c:v>
                </c:pt>
                <c:pt idx="8">
                  <c:v>matrace</c:v>
                </c:pt>
              </c:strCache>
            </c:strRef>
          </c:cat>
          <c:val>
            <c:numRef>
              <c:f>Sheet1!$C$2:$C$10</c:f>
              <c:numCache>
                <c:formatCode>0</c:formatCode>
                <c:ptCount val="9"/>
                <c:pt idx="0">
                  <c:v>37.304261273270001</c:v>
                </c:pt>
                <c:pt idx="1">
                  <c:v>34.823239775819999</c:v>
                </c:pt>
                <c:pt idx="2">
                  <c:v>30.485000582390001</c:v>
                </c:pt>
                <c:pt idx="3">
                  <c:v>27.09044202083</c:v>
                </c:pt>
                <c:pt idx="4">
                  <c:v>25.187784106020001</c:v>
                </c:pt>
                <c:pt idx="5">
                  <c:v>24.149024617879999</c:v>
                </c:pt>
                <c:pt idx="6">
                  <c:v>18.686862201269999</c:v>
                </c:pt>
                <c:pt idx="7">
                  <c:v>15.16244560028</c:v>
                </c:pt>
                <c:pt idx="8">
                  <c:v>13.97767346845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625-4065-AD04-F284B7F6953C}"/>
            </c:ext>
          </c:extLst>
        </c:ser>
        <c:ser>
          <c:idx val="0"/>
          <c:order val="2"/>
          <c:tx>
            <c:strRef>
              <c:f>Sheet1!$D$1</c:f>
              <c:strCache>
                <c:ptCount val="1"/>
                <c:pt idx="0">
                  <c:v>spíše smluvní partneři</c:v>
                </c:pt>
              </c:strCache>
            </c:strRef>
          </c:tx>
          <c:spPr>
            <a:solidFill>
              <a:srgbClr val="A7E8FF"/>
            </a:solidFill>
            <a:ln w="22066">
              <a:noFill/>
            </a:ln>
          </c:spPr>
          <c:invertIfNegative val="0"/>
          <c:dLbls>
            <c:numFmt formatCode="0" sourceLinked="0"/>
            <c:spPr>
              <a:noFill/>
              <a:ln w="22066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50" b="0" i="0" u="none" strike="noStrike" baseline="0">
                    <a:solidFill>
                      <a:srgbClr val="000000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Sheet1!$A$2:$A$10</c:f>
              <c:strCache>
                <c:ptCount val="9"/>
                <c:pt idx="0">
                  <c:v>noviny a časopisy</c:v>
                </c:pt>
                <c:pt idx="1">
                  <c:v>letáky, komerční tiskoviny</c:v>
                </c:pt>
                <c:pt idx="2">
                  <c:v>textil</c:v>
                </c:pt>
                <c:pt idx="3">
                  <c:v>plastové hračky</c:v>
                </c:pt>
                <c:pt idx="4">
                  <c:v>plastové výrobky z domácích a zahradních potřeb</c:v>
                </c:pt>
                <c:pt idx="5">
                  <c:v>ploché (neobalové) sklo</c:v>
                </c:pt>
                <c:pt idx="6">
                  <c:v>nábytek</c:v>
                </c:pt>
                <c:pt idx="7">
                  <c:v>barvy</c:v>
                </c:pt>
                <c:pt idx="8">
                  <c:v>matrace</c:v>
                </c:pt>
              </c:strCache>
            </c:strRef>
          </c:cat>
          <c:val>
            <c:numRef>
              <c:f>Sheet1!$D$2:$D$10</c:f>
              <c:numCache>
                <c:formatCode>0</c:formatCode>
                <c:ptCount val="9"/>
                <c:pt idx="0">
                  <c:v>27.603513136459998</c:v>
                </c:pt>
                <c:pt idx="1">
                  <c:v>27.579429364199999</c:v>
                </c:pt>
                <c:pt idx="2">
                  <c:v>37.317876970759997</c:v>
                </c:pt>
                <c:pt idx="3">
                  <c:v>36.853516592189997</c:v>
                </c:pt>
                <c:pt idx="4">
                  <c:v>38.415142690490001</c:v>
                </c:pt>
                <c:pt idx="5">
                  <c:v>40.327280371710003</c:v>
                </c:pt>
                <c:pt idx="6">
                  <c:v>42.197320028610001</c:v>
                </c:pt>
                <c:pt idx="7">
                  <c:v>40.504189351900003</c:v>
                </c:pt>
                <c:pt idx="8">
                  <c:v>43.206156642419998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625-4065-AD04-F284B7F6953C}"/>
            </c:ext>
          </c:extLst>
        </c:ser>
        <c:ser>
          <c:idx val="2"/>
          <c:order val="3"/>
          <c:tx>
            <c:strRef>
              <c:f>Sheet1!$E$1</c:f>
              <c:strCache>
                <c:ptCount val="1"/>
                <c:pt idx="0">
                  <c:v>rozhodně smluvní partneři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050" b="0" i="0" u="none" strike="noStrike" kern="1200" baseline="0">
                    <a:solidFill>
                      <a:srgbClr val="000000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Sheet1!$A$2:$A$10</c:f>
              <c:strCache>
                <c:ptCount val="9"/>
                <c:pt idx="0">
                  <c:v>noviny a časopisy</c:v>
                </c:pt>
                <c:pt idx="1">
                  <c:v>letáky, komerční tiskoviny</c:v>
                </c:pt>
                <c:pt idx="2">
                  <c:v>textil</c:v>
                </c:pt>
                <c:pt idx="3">
                  <c:v>plastové hračky</c:v>
                </c:pt>
                <c:pt idx="4">
                  <c:v>plastové výrobky z domácích a zahradních potřeb</c:v>
                </c:pt>
                <c:pt idx="5">
                  <c:v>ploché (neobalové) sklo</c:v>
                </c:pt>
                <c:pt idx="6">
                  <c:v>nábytek</c:v>
                </c:pt>
                <c:pt idx="7">
                  <c:v>barvy</c:v>
                </c:pt>
                <c:pt idx="8">
                  <c:v>matrace</c:v>
                </c:pt>
              </c:strCache>
            </c:strRef>
          </c:cat>
          <c:val>
            <c:numRef>
              <c:f>Sheet1!$E$2:$E$10</c:f>
              <c:numCache>
                <c:formatCode>0</c:formatCode>
                <c:ptCount val="9"/>
                <c:pt idx="0">
                  <c:v>17.029391504359999</c:v>
                </c:pt>
                <c:pt idx="1">
                  <c:v>20.34549416019</c:v>
                </c:pt>
                <c:pt idx="2">
                  <c:v>17.409522221770001</c:v>
                </c:pt>
                <c:pt idx="3">
                  <c:v>19.718617042249999</c:v>
                </c:pt>
                <c:pt idx="4">
                  <c:v>20.94424990996</c:v>
                </c:pt>
                <c:pt idx="5">
                  <c:v>19.941547787859999</c:v>
                </c:pt>
                <c:pt idx="6">
                  <c:v>25.37180957124</c:v>
                </c:pt>
                <c:pt idx="7">
                  <c:v>29.920947036089999</c:v>
                </c:pt>
                <c:pt idx="8">
                  <c:v>27.619697009999999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625-4065-AD04-F284B7F6953C}"/>
            </c:ext>
          </c:extLst>
        </c:ser>
        <c:ser>
          <c:idx val="3"/>
          <c:order val="4"/>
          <c:tx>
            <c:strRef>
              <c:f>Sheet1!$F$1</c:f>
              <c:strCache>
                <c:ptCount val="1"/>
                <c:pt idx="0">
                  <c:v>nevím</c:v>
                </c:pt>
              </c:strCache>
            </c:strRef>
          </c:tx>
          <c:spPr>
            <a:solidFill>
              <a:srgbClr val="D9D9D9"/>
            </a:solidFill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050" b="0" i="0" u="none" strike="noStrike" kern="1200" baseline="0">
                    <a:solidFill>
                      <a:srgbClr val="000000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Sheet1!$A$2:$A$10</c:f>
              <c:strCache>
                <c:ptCount val="9"/>
                <c:pt idx="0">
                  <c:v>noviny a časopisy</c:v>
                </c:pt>
                <c:pt idx="1">
                  <c:v>letáky, komerční tiskoviny</c:v>
                </c:pt>
                <c:pt idx="2">
                  <c:v>textil</c:v>
                </c:pt>
                <c:pt idx="3">
                  <c:v>plastové hračky</c:v>
                </c:pt>
                <c:pt idx="4">
                  <c:v>plastové výrobky z domácích a zahradních potřeb</c:v>
                </c:pt>
                <c:pt idx="5">
                  <c:v>ploché (neobalové) sklo</c:v>
                </c:pt>
                <c:pt idx="6">
                  <c:v>nábytek</c:v>
                </c:pt>
                <c:pt idx="7">
                  <c:v>barvy</c:v>
                </c:pt>
                <c:pt idx="8">
                  <c:v>matrace</c:v>
                </c:pt>
              </c:strCache>
            </c:strRef>
          </c:cat>
          <c:val>
            <c:numRef>
              <c:f>Sheet1!$F$2:$F$10</c:f>
              <c:numCache>
                <c:formatCode>0</c:formatCode>
                <c:ptCount val="9"/>
                <c:pt idx="0">
                  <c:v>9.5567413166480009</c:v>
                </c:pt>
                <c:pt idx="1">
                  <c:v>9.2495894431900005</c:v>
                </c:pt>
                <c:pt idx="2">
                  <c:v>8.150889052698</c:v>
                </c:pt>
                <c:pt idx="3">
                  <c:v>10.540722232169999</c:v>
                </c:pt>
                <c:pt idx="4">
                  <c:v>9.8124195383909996</c:v>
                </c:pt>
                <c:pt idx="5">
                  <c:v>9.9638421713819998</c:v>
                </c:pt>
                <c:pt idx="6">
                  <c:v>8.1515561448049993</c:v>
                </c:pt>
                <c:pt idx="7">
                  <c:v>8.319396934956</c:v>
                </c:pt>
                <c:pt idx="8">
                  <c:v>9.8745256241309995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E625-4065-AD04-F284B7F6953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0"/>
        <c:overlap val="100"/>
        <c:axId val="264563664"/>
        <c:axId val="264564448"/>
      </c:barChart>
      <c:catAx>
        <c:axId val="26456366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5517">
            <a:noFill/>
          </a:ln>
        </c:spPr>
        <c:txPr>
          <a:bodyPr rot="0" vert="horz"/>
          <a:lstStyle/>
          <a:p>
            <a:pPr>
              <a:defRPr sz="1050" b="0" i="0" u="none" strike="noStrike" baseline="0">
                <a:solidFill>
                  <a:srgbClr val="000000"/>
                </a:solidFill>
                <a:latin typeface="+mn-lt"/>
                <a:ea typeface="Arial"/>
                <a:cs typeface="Arial"/>
              </a:defRPr>
            </a:pPr>
            <a:endParaRPr lang="cs-CZ"/>
          </a:p>
        </c:txPr>
        <c:crossAx val="26456444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64564448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264563664"/>
        <c:crosses val="autoZero"/>
        <c:crossBetween val="between"/>
      </c:valAx>
      <c:spPr>
        <a:noFill/>
        <a:ln w="22066">
          <a:noFill/>
        </a:ln>
      </c:spPr>
    </c:plotArea>
    <c:legend>
      <c:legendPos val="t"/>
      <c:layout>
        <c:manualLayout>
          <c:xMode val="edge"/>
          <c:yMode val="edge"/>
          <c:x val="0.11591529512593837"/>
          <c:y val="0.17556036768701519"/>
          <c:w val="0.82865435586522118"/>
          <c:h val="5.3229437067808499E-2"/>
        </c:manualLayout>
      </c:layout>
      <c:overlay val="0"/>
      <c:spPr>
        <a:noFill/>
        <a:ln w="22066">
          <a:noFill/>
        </a:ln>
      </c:spPr>
      <c:txPr>
        <a:bodyPr/>
        <a:lstStyle/>
        <a:p>
          <a:pPr>
            <a:defRPr sz="1050" b="0" i="0" u="none" strike="noStrike" baseline="0">
              <a:solidFill>
                <a:srgbClr val="000000"/>
              </a:solidFill>
              <a:latin typeface="+mn-lt"/>
              <a:ea typeface="Arial"/>
              <a:cs typeface="Arial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3996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5025401726430101"/>
          <c:y val="4.6731949582561695E-2"/>
          <c:w val="0.35727308432794452"/>
          <c:h val="0.92139831219343882"/>
        </c:manualLayout>
      </c:layout>
      <c:barChart>
        <c:barDir val="bar"/>
        <c:grouping val="clustered"/>
        <c:varyColors val="0"/>
        <c:ser>
          <c:idx val="3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rgbClr val="7DB50C"/>
            </a:solidFill>
            <a:ln w="19550">
              <a:noFill/>
            </a:ln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2D44-453D-93A6-F33AD4918652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2D44-453D-93A6-F33AD4918652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2D44-453D-93A6-F33AD4918652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2D44-453D-93A6-F33AD4918652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2D44-453D-93A6-F33AD4918652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2D44-453D-93A6-F33AD4918652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2D44-453D-93A6-F33AD4918652}"/>
              </c:ext>
            </c:extLst>
          </c:dPt>
          <c:dPt>
            <c:idx val="1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2D44-453D-93A6-F33AD4918652}"/>
              </c:ext>
            </c:extLst>
          </c:dPt>
          <c:dPt>
            <c:idx val="18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 w="19550">
                <a:noFill/>
              </a:ln>
            </c:spPr>
            <c:extLst>
              <c:ext xmlns:c16="http://schemas.microsoft.com/office/drawing/2014/chart" uri="{C3380CC4-5D6E-409C-BE32-E72D297353CC}">
                <c16:uniqueId val="{00000000-4688-4CA0-8D8A-66847AD5338D}"/>
              </c:ext>
            </c:extLst>
          </c:dPt>
          <c:dPt>
            <c:idx val="19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 w="19550">
                <a:noFill/>
              </a:ln>
            </c:spPr>
            <c:extLst>
              <c:ext xmlns:c16="http://schemas.microsoft.com/office/drawing/2014/chart" uri="{C3380CC4-5D6E-409C-BE32-E72D297353CC}">
                <c16:uniqueId val="{0000000B-0C3C-4F5B-B0E1-CB27D8D5BC95}"/>
              </c:ext>
            </c:extLst>
          </c:dPt>
          <c:dPt>
            <c:idx val="20"/>
            <c:invertIfNegative val="0"/>
            <c:bubble3D val="0"/>
            <c:spPr>
              <a:solidFill>
                <a:srgbClr val="CEE5B7"/>
              </a:solidFill>
              <a:ln w="19550">
                <a:noFill/>
              </a:ln>
            </c:spPr>
            <c:extLst>
              <c:ext xmlns:c16="http://schemas.microsoft.com/office/drawing/2014/chart" uri="{C3380CC4-5D6E-409C-BE32-E72D297353CC}">
                <c16:uniqueId val="{00000009-0C3C-4F5B-B0E1-CB27D8D5BC95}"/>
              </c:ext>
            </c:extLst>
          </c:dPt>
          <c:dPt>
            <c:idx val="2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19550">
                <a:noFill/>
              </a:ln>
            </c:spPr>
            <c:extLst>
              <c:ext xmlns:c16="http://schemas.microsoft.com/office/drawing/2014/chart" uri="{C3380CC4-5D6E-409C-BE32-E72D297353CC}">
                <c16:uniqueId val="{0000000A-0C3C-4F5B-B0E1-CB27D8D5BC95}"/>
              </c:ext>
            </c:extLst>
          </c:dPt>
          <c:dLbls>
            <c:numFmt formatCode="0" sourceLinked="0"/>
            <c:spPr>
              <a:noFill/>
              <a:ln w="19550">
                <a:noFill/>
              </a:ln>
            </c:spPr>
            <c:txPr>
              <a:bodyPr/>
              <a:lstStyle/>
              <a:p>
                <a:pPr>
                  <a:defRPr sz="1050" b="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Sheet1!$A$2:$A$23</c:f>
              <c:strCache>
                <c:ptCount val="20"/>
                <c:pt idx="0">
                  <c:v>vyšší informovanost občanů, edukace, zvýšení motivace občanů</c:v>
                </c:pt>
                <c:pt idx="1">
                  <c:v>více třídit, efektivně, správně</c:v>
                </c:pt>
                <c:pt idx="2">
                  <c:v>více míst ke třídění, vyšší kapacity</c:v>
                </c:pt>
                <c:pt idx="3">
                  <c:v>dle platné legislativy</c:v>
                </c:pt>
                <c:pt idx="4">
                  <c:v>zavedení door to door systému</c:v>
                </c:pt>
                <c:pt idx="5">
                  <c:v>dle možností obce</c:v>
                </c:pt>
                <c:pt idx="6">
                  <c:v>rozšíření možností k třídění</c:v>
                </c:pt>
                <c:pt idx="7">
                  <c:v>zbudování, rozšíření, modernizace sběrného dvora</c:v>
                </c:pt>
                <c:pt idx="8">
                  <c:v>cíle není možné naplnit / velmi obtížné</c:v>
                </c:pt>
                <c:pt idx="9">
                  <c:v>kontroly, evidence</c:v>
                </c:pt>
                <c:pt idx="10">
                  <c:v>minimalizace množství odpadů</c:v>
                </c:pt>
                <c:pt idx="11">
                  <c:v>poplatky dle množství / hmotnosti komunálního odpadu</c:v>
                </c:pt>
                <c:pt idx="12">
                  <c:v>spolupráce se svozovou firmou</c:v>
                </c:pt>
                <c:pt idx="13">
                  <c:v>zvyšování poplatků</c:v>
                </c:pt>
                <c:pt idx="14">
                  <c:v>změna systému třídění</c:v>
                </c:pt>
                <c:pt idx="15">
                  <c:v>nižší poplatky za směsný odpad</c:v>
                </c:pt>
                <c:pt idx="16">
                  <c:v>cíle budeme plnit</c:v>
                </c:pt>
                <c:pt idx="17">
                  <c:v>nasmluvnění firmy, spolupráce s firmami z oblasti odpadového hospodářství</c:v>
                </c:pt>
                <c:pt idx="18">
                  <c:v>jiné (s četností &lt; 2 %)</c:v>
                </c:pt>
                <c:pt idx="19">
                  <c:v>neví, bez odpovědi</c:v>
                </c:pt>
              </c:strCache>
            </c:strRef>
          </c:cat>
          <c:val>
            <c:numRef>
              <c:f>Sheet1!$B$2:$B$23</c:f>
              <c:numCache>
                <c:formatCode>0.0</c:formatCode>
                <c:ptCount val="22"/>
                <c:pt idx="0">
                  <c:v>28.671867933729999</c:v>
                </c:pt>
                <c:pt idx="1">
                  <c:v>11.58791205999</c:v>
                </c:pt>
                <c:pt idx="2">
                  <c:v>8.6440409149949993</c:v>
                </c:pt>
                <c:pt idx="3">
                  <c:v>7.693573197199</c:v>
                </c:pt>
                <c:pt idx="4">
                  <c:v>6.0967212171209999</c:v>
                </c:pt>
                <c:pt idx="5">
                  <c:v>5.900664845613</c:v>
                </c:pt>
                <c:pt idx="6">
                  <c:v>5.0449267336589996</c:v>
                </c:pt>
                <c:pt idx="7">
                  <c:v>5.0308450675790004</c:v>
                </c:pt>
                <c:pt idx="8">
                  <c:v>3.4876521222860002</c:v>
                </c:pt>
                <c:pt idx="9">
                  <c:v>3.365453488609</c:v>
                </c:pt>
                <c:pt idx="10">
                  <c:v>2.8566401109220001</c:v>
                </c:pt>
                <c:pt idx="11">
                  <c:v>2.8054901249299999</c:v>
                </c:pt>
                <c:pt idx="12">
                  <c:v>2.7668490378169999</c:v>
                </c:pt>
                <c:pt idx="13">
                  <c:v>2.4845682627149999</c:v>
                </c:pt>
                <c:pt idx="14">
                  <c:v>2.2279178162359998</c:v>
                </c:pt>
                <c:pt idx="15">
                  <c:v>2.2069764366219999</c:v>
                </c:pt>
                <c:pt idx="16">
                  <c:v>1.819704954571</c:v>
                </c:pt>
                <c:pt idx="17">
                  <c:v>1.7557271404920001</c:v>
                </c:pt>
                <c:pt idx="18">
                  <c:v>15.22126704668</c:v>
                </c:pt>
                <c:pt idx="19">
                  <c:v>19.96426445765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2D44-453D-93A6-F33AD491865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0"/>
        <c:axId val="186030520"/>
        <c:axId val="186030912"/>
      </c:barChart>
      <c:catAx>
        <c:axId val="18603052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4888">
            <a:noFill/>
          </a:ln>
        </c:spPr>
        <c:txPr>
          <a:bodyPr rot="0" vert="horz"/>
          <a:lstStyle/>
          <a:p>
            <a:pPr>
              <a:defRPr sz="950" b="0"/>
            </a:pPr>
            <a:endParaRPr lang="cs-CZ"/>
          </a:p>
        </c:txPr>
        <c:crossAx val="186030912"/>
        <c:crosses val="autoZero"/>
        <c:auto val="1"/>
        <c:lblAlgn val="ctr"/>
        <c:lblOffset val="200"/>
        <c:noMultiLvlLbl val="0"/>
      </c:catAx>
      <c:valAx>
        <c:axId val="186030912"/>
        <c:scaling>
          <c:orientation val="minMax"/>
          <c:max val="60"/>
          <c:min val="0"/>
        </c:scaling>
        <c:delete val="1"/>
        <c:axPos val="b"/>
        <c:numFmt formatCode="0.0" sourceLinked="1"/>
        <c:majorTickMark val="out"/>
        <c:minorTickMark val="none"/>
        <c:tickLblPos val="nextTo"/>
        <c:crossAx val="186030520"/>
        <c:crosses val="max"/>
        <c:crossBetween val="between"/>
        <c:majorUnit val="0.1"/>
        <c:minorUnit val="0.1"/>
      </c:valAx>
      <c:spPr>
        <a:noFill/>
        <a:ln w="19550">
          <a:noFill/>
        </a:ln>
      </c:spPr>
    </c:plotArea>
    <c:plotVisOnly val="1"/>
    <c:dispBlanksAs val="gap"/>
    <c:showDLblsOverMax val="0"/>
  </c:chart>
  <c:spPr>
    <a:noFill/>
    <a:ln w="6350">
      <a:noFill/>
    </a:ln>
  </c:spPr>
  <c:txPr>
    <a:bodyPr/>
    <a:lstStyle/>
    <a:p>
      <a:pPr>
        <a:defRPr sz="10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5025401726430101"/>
          <c:y val="4.6731949582561695E-2"/>
          <c:w val="0.21018254764786332"/>
          <c:h val="0.92139831219343882"/>
        </c:manualLayout>
      </c:layout>
      <c:barChart>
        <c:barDir val="bar"/>
        <c:grouping val="clustered"/>
        <c:varyColors val="0"/>
        <c:ser>
          <c:idx val="3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rgbClr val="7DB50C"/>
            </a:solidFill>
            <a:ln w="19550">
              <a:noFill/>
            </a:ln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86DA-4EA7-A1FD-49C974A942BC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86DA-4EA7-A1FD-49C974A942BC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86DA-4EA7-A1FD-49C974A942BC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86DA-4EA7-A1FD-49C974A942BC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86DA-4EA7-A1FD-49C974A942BC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86DA-4EA7-A1FD-49C974A942BC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86DA-4EA7-A1FD-49C974A942BC}"/>
              </c:ext>
            </c:extLst>
          </c:dPt>
          <c:dPt>
            <c:idx val="1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86DA-4EA7-A1FD-49C974A942BC}"/>
              </c:ext>
            </c:extLst>
          </c:dPt>
          <c:dPt>
            <c:idx val="16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19550">
                <a:noFill/>
              </a:ln>
            </c:spPr>
            <c:extLst>
              <c:ext xmlns:c16="http://schemas.microsoft.com/office/drawing/2014/chart" uri="{C3380CC4-5D6E-409C-BE32-E72D297353CC}">
                <c16:uniqueId val="{00000010-86DA-4EA7-A1FD-49C974A942BC}"/>
              </c:ext>
            </c:extLst>
          </c:dPt>
          <c:dPt>
            <c:idx val="19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 w="19550">
                <a:noFill/>
              </a:ln>
            </c:spPr>
            <c:extLst>
              <c:ext xmlns:c16="http://schemas.microsoft.com/office/drawing/2014/chart" uri="{C3380CC4-5D6E-409C-BE32-E72D297353CC}">
                <c16:uniqueId val="{00000009-86DA-4EA7-A1FD-49C974A942BC}"/>
              </c:ext>
            </c:extLst>
          </c:dPt>
          <c:dPt>
            <c:idx val="20"/>
            <c:invertIfNegative val="0"/>
            <c:bubble3D val="0"/>
            <c:spPr>
              <a:solidFill>
                <a:srgbClr val="CEE5B7"/>
              </a:solidFill>
              <a:ln w="19550">
                <a:noFill/>
              </a:ln>
            </c:spPr>
            <c:extLst>
              <c:ext xmlns:c16="http://schemas.microsoft.com/office/drawing/2014/chart" uri="{C3380CC4-5D6E-409C-BE32-E72D297353CC}">
                <c16:uniqueId val="{0000000B-86DA-4EA7-A1FD-49C974A942BC}"/>
              </c:ext>
            </c:extLst>
          </c:dPt>
          <c:dPt>
            <c:idx val="2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19550">
                <a:noFill/>
              </a:ln>
            </c:spPr>
            <c:extLst>
              <c:ext xmlns:c16="http://schemas.microsoft.com/office/drawing/2014/chart" uri="{C3380CC4-5D6E-409C-BE32-E72D297353CC}">
                <c16:uniqueId val="{0000000D-86DA-4EA7-A1FD-49C974A942BC}"/>
              </c:ext>
            </c:extLst>
          </c:dPt>
          <c:dLbls>
            <c:numFmt formatCode="0" sourceLinked="0"/>
            <c:spPr>
              <a:noFill/>
              <a:ln w="19550">
                <a:noFill/>
              </a:ln>
            </c:spPr>
            <c:txPr>
              <a:bodyPr/>
              <a:lstStyle/>
              <a:p>
                <a:pPr>
                  <a:defRPr sz="1050" b="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Sheet1!$A$2:$A$11</c:f>
              <c:strCache>
                <c:ptCount val="7"/>
                <c:pt idx="0">
                  <c:v>překladiště odpadu</c:v>
                </c:pt>
                <c:pt idx="1">
                  <c:v>energetické využití odpadu</c:v>
                </c:pt>
                <c:pt idx="2">
                  <c:v>moderní optická třídící linka na separovaný odpad</c:v>
                </c:pt>
                <c:pt idx="3">
                  <c:v>zařízení na recyklaci plastových odpadů</c:v>
                </c:pt>
                <c:pt idx="4">
                  <c:v>moderní optická třídící linka na směsný komunální odpad</c:v>
                </c:pt>
                <c:pt idx="5">
                  <c:v>zařízení, které je schopné spalovat palivo vyrobené z odpadů tzv. multipalivový kotel</c:v>
                </c:pt>
                <c:pt idx="6">
                  <c:v>zařízení pro chemickou recyklaci</c:v>
                </c:pt>
              </c:strCache>
            </c:strRef>
          </c:cat>
          <c:val>
            <c:numRef>
              <c:f>Sheet1!$B$2:$B$11</c:f>
              <c:numCache>
                <c:formatCode>0.0</c:formatCode>
                <c:ptCount val="10"/>
                <c:pt idx="0">
                  <c:v>38.877851646229999</c:v>
                </c:pt>
                <c:pt idx="1">
                  <c:v>13.88286890459</c:v>
                </c:pt>
                <c:pt idx="2">
                  <c:v>4.432883166631</c:v>
                </c:pt>
                <c:pt idx="3">
                  <c:v>4.1487839073019996</c:v>
                </c:pt>
                <c:pt idx="4">
                  <c:v>3.8392655345679998</c:v>
                </c:pt>
                <c:pt idx="5">
                  <c:v>2.9817702462639999</c:v>
                </c:pt>
                <c:pt idx="6">
                  <c:v>0.29858437997979997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86DA-4EA7-A1FD-49C974A942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0"/>
        <c:axId val="186030520"/>
        <c:axId val="186030912"/>
      </c:barChart>
      <c:catAx>
        <c:axId val="18603052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4888">
            <a:noFill/>
          </a:ln>
        </c:spPr>
        <c:txPr>
          <a:bodyPr rot="0" vert="horz"/>
          <a:lstStyle/>
          <a:p>
            <a:pPr>
              <a:defRPr sz="950" b="0"/>
            </a:pPr>
            <a:endParaRPr lang="cs-CZ"/>
          </a:p>
        </c:txPr>
        <c:crossAx val="186030912"/>
        <c:crosses val="autoZero"/>
        <c:auto val="1"/>
        <c:lblAlgn val="ctr"/>
        <c:lblOffset val="100"/>
        <c:noMultiLvlLbl val="0"/>
      </c:catAx>
      <c:valAx>
        <c:axId val="186030912"/>
        <c:scaling>
          <c:orientation val="minMax"/>
          <c:max val="60"/>
          <c:min val="0"/>
        </c:scaling>
        <c:delete val="1"/>
        <c:axPos val="b"/>
        <c:numFmt formatCode="0.0" sourceLinked="1"/>
        <c:majorTickMark val="out"/>
        <c:minorTickMark val="none"/>
        <c:tickLblPos val="nextTo"/>
        <c:crossAx val="186030520"/>
        <c:crosses val="max"/>
        <c:crossBetween val="between"/>
        <c:majorUnit val="0.1"/>
        <c:minorUnit val="0.1"/>
      </c:valAx>
      <c:spPr>
        <a:noFill/>
        <a:ln w="19550">
          <a:noFill/>
        </a:ln>
      </c:spPr>
    </c:plotArea>
    <c:plotVisOnly val="1"/>
    <c:dispBlanksAs val="gap"/>
    <c:showDLblsOverMax val="0"/>
  </c:chart>
  <c:spPr>
    <a:noFill/>
    <a:ln w="6350">
      <a:noFill/>
    </a:ln>
  </c:spPr>
  <c:txPr>
    <a:bodyPr/>
    <a:lstStyle/>
    <a:p>
      <a:pPr>
        <a:defRPr sz="10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0374225106804231E-2"/>
          <c:y val="5.5002468911985077E-2"/>
          <c:w val="0.40032153557316957"/>
          <c:h val="0.41638319899430598"/>
        </c:manualLayout>
      </c:layout>
      <c:doughnutChart>
        <c:varyColors val="1"/>
        <c:ser>
          <c:idx val="3"/>
          <c:order val="0"/>
          <c:spPr>
            <a:ln w="6077">
              <a:solidFill>
                <a:schemeClr val="bg1"/>
              </a:solidFill>
              <a:prstDash val="solid"/>
            </a:ln>
          </c:spPr>
          <c:dPt>
            <c:idx val="0"/>
            <c:bubble3D val="0"/>
            <c:spPr>
              <a:solidFill>
                <a:srgbClr val="83B817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DCB6-4F3B-A210-CCC212BCA5B0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DCB6-4F3B-A210-CCC212BCA5B0}"/>
              </c:ext>
            </c:extLst>
          </c:dPt>
          <c:dPt>
            <c:idx val="2"/>
            <c:bubble3D val="0"/>
            <c:spPr>
              <a:solidFill>
                <a:srgbClr val="BAEB57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DCB6-4F3B-A210-CCC212BCA5B0}"/>
              </c:ext>
            </c:extLst>
          </c:dPt>
          <c:dPt>
            <c:idx val="3"/>
            <c:bubble3D val="0"/>
            <c:spPr>
              <a:solidFill>
                <a:srgbClr val="E3F3D1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DCB6-4F3B-A210-CCC212BCA5B0}"/>
              </c:ext>
            </c:extLst>
          </c:dPt>
          <c:dPt>
            <c:idx val="4"/>
            <c:bubble3D val="0"/>
            <c:spPr>
              <a:solidFill>
                <a:schemeClr val="bg1">
                  <a:lumMod val="85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9-DCB6-4F3B-A210-CCC212BCA5B0}"/>
              </c:ext>
            </c:extLst>
          </c:dPt>
          <c:dPt>
            <c:idx val="5"/>
            <c:bubble3D val="0"/>
            <c:spPr>
              <a:solidFill>
                <a:srgbClr val="666699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B-DCB6-4F3B-A210-CCC212BCA5B0}"/>
              </c:ext>
            </c:extLst>
          </c:dPt>
          <c:dPt>
            <c:idx val="6"/>
            <c:bubble3D val="0"/>
            <c:spPr>
              <a:solidFill>
                <a:srgbClr val="C0C0C0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D-DCB6-4F3B-A210-CCC212BCA5B0}"/>
              </c:ext>
            </c:extLst>
          </c:dPt>
          <c:dPt>
            <c:idx val="7"/>
            <c:bubble3D val="0"/>
            <c:spPr>
              <a:solidFill>
                <a:srgbClr val="99CC0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F-DCB6-4F3B-A210-CCC212BCA5B0}"/>
              </c:ext>
            </c:extLst>
          </c:dPt>
          <c:dPt>
            <c:idx val="8"/>
            <c:bubble3D val="0"/>
            <c:spPr>
              <a:solidFill>
                <a:srgbClr val="00800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1-DCB6-4F3B-A210-CCC212BCA5B0}"/>
              </c:ext>
            </c:extLst>
          </c:dPt>
          <c:dPt>
            <c:idx val="9"/>
            <c:bubble3D val="0"/>
            <c:spPr>
              <a:solidFill>
                <a:srgbClr val="80008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3-DCB6-4F3B-A210-CCC212BCA5B0}"/>
              </c:ext>
            </c:extLst>
          </c:dPt>
          <c:dLbls>
            <c:dLbl>
              <c:idx val="0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DCB6-4F3B-A210-CCC212BCA5B0}"/>
                </c:ext>
              </c:extLst>
            </c:dLbl>
            <c:dLbl>
              <c:idx val="1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DCB6-4F3B-A210-CCC212BCA5B0}"/>
                </c:ext>
              </c:extLst>
            </c:dLbl>
            <c:dLbl>
              <c:idx val="2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DCB6-4F3B-A210-CCC212BCA5B0}"/>
                </c:ext>
              </c:extLst>
            </c:dLbl>
            <c:dLbl>
              <c:idx val="6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D-DCB6-4F3B-A210-CCC212BCA5B0}"/>
                </c:ext>
              </c:extLst>
            </c:dLbl>
            <c:dLbl>
              <c:idx val="7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F-DCB6-4F3B-A210-CCC212BCA5B0}"/>
                </c:ext>
              </c:extLst>
            </c:dLbl>
            <c:dLbl>
              <c:idx val="9"/>
              <c:numFmt formatCode="0.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3-DCB6-4F3B-A210-CCC212BCA5B0}"/>
                </c:ext>
              </c:extLst>
            </c:dLbl>
            <c:numFmt formatCode="0" sourceLinked="0"/>
            <c:spPr>
              <a:noFill/>
              <a:ln w="12154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0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ano</c:v>
                </c:pt>
                <c:pt idx="1">
                  <c:v>ne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11.284535297710001</c:v>
                </c:pt>
                <c:pt idx="1">
                  <c:v>88.715464702290006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DCB6-4F3B-A210-CCC212BCA5B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60"/>
      </c:doughnutChart>
      <c:spPr>
        <a:noFill/>
        <a:ln w="12154">
          <a:noFill/>
        </a:ln>
      </c:spPr>
    </c:plotArea>
    <c:legend>
      <c:legendPos val="r"/>
      <c:layout>
        <c:manualLayout>
          <c:xMode val="edge"/>
          <c:yMode val="edge"/>
          <c:x val="0.44786777979533821"/>
          <c:y val="0.11554005685386654"/>
          <c:w val="0.10839833348332689"/>
          <c:h val="0.17640216976403569"/>
        </c:manualLayout>
      </c:layout>
      <c:overlay val="0"/>
      <c:spPr>
        <a:noFill/>
        <a:ln w="12154">
          <a:noFill/>
        </a:ln>
      </c:spPr>
      <c:txPr>
        <a:bodyPr/>
        <a:lstStyle/>
        <a:p>
          <a:pPr>
            <a:defRPr sz="1000" b="0" i="0" u="none" strike="noStrike" baseline="0">
              <a:solidFill>
                <a:srgbClr val="000000"/>
              </a:solidFill>
              <a:latin typeface="+mn-lt"/>
              <a:ea typeface="Arial Narrow"/>
              <a:cs typeface="Arial" panose="020B0604020202020204" pitchFamily="34" charset="0"/>
            </a:defRPr>
          </a:pPr>
          <a:endParaRPr lang="cs-CZ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285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6467335319459403"/>
          <c:y val="0.24280245790339347"/>
          <c:w val="0.24403056062305886"/>
          <c:h val="0.63577080436162792"/>
        </c:manualLayout>
      </c:layout>
      <c:barChart>
        <c:barDir val="bar"/>
        <c:grouping val="percentStacked"/>
        <c:varyColors val="0"/>
        <c:ser>
          <c:idx val="4"/>
          <c:order val="0"/>
          <c:tx>
            <c:strRef>
              <c:f>Sheet1!$B$1</c:f>
              <c:strCache>
                <c:ptCount val="1"/>
                <c:pt idx="0">
                  <c:v>ano</c:v>
                </c:pt>
              </c:strCache>
            </c:strRef>
          </c:tx>
          <c:spPr>
            <a:solidFill>
              <a:srgbClr val="83B816"/>
            </a:solidFill>
            <a:ln w="22066">
              <a:noFill/>
            </a:ln>
          </c:spPr>
          <c:invertIfNegative val="0"/>
          <c:dLbls>
            <c:dLbl>
              <c:idx val="2"/>
              <c:numFmt formatCode="0" sourceLinked="0"/>
              <c:spPr>
                <a:noFill/>
                <a:ln w="22066">
                  <a:noFill/>
                </a:ln>
              </c:spPr>
              <c:txPr>
                <a:bodyPr/>
                <a:lstStyle/>
                <a:p>
                  <a:pPr>
                    <a:defRPr sz="1050" b="0" i="0" u="none" strike="noStrike" baseline="0">
                      <a:solidFill>
                        <a:schemeClr val="tx1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BEF-4DC8-98F4-F0C912BA7F8E}"/>
                </c:ext>
              </c:extLst>
            </c:dLbl>
            <c:dLbl>
              <c:idx val="3"/>
              <c:numFmt formatCode="0" sourceLinked="0"/>
              <c:spPr>
                <a:noFill/>
                <a:ln w="22066">
                  <a:noFill/>
                </a:ln>
              </c:spPr>
              <c:txPr>
                <a:bodyPr/>
                <a:lstStyle/>
                <a:p>
                  <a:pPr>
                    <a:defRPr sz="1050" b="0" i="0" u="none" strike="noStrike" baseline="0">
                      <a:solidFill>
                        <a:schemeClr val="tx1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BEF-4DC8-98F4-F0C912BA7F8E}"/>
                </c:ext>
              </c:extLst>
            </c:dLbl>
            <c:numFmt formatCode="0" sourceLinked="0"/>
            <c:spPr>
              <a:noFill/>
              <a:ln w="22066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50" b="0" i="0" u="none" strike="noStrike" baseline="0">
                    <a:solidFill>
                      <a:schemeClr val="tx1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Sheet1!$A$2:$A$8</c:f>
              <c:strCache>
                <c:ptCount val="7"/>
                <c:pt idx="0">
                  <c:v>energetické využití odpadu</c:v>
                </c:pt>
                <c:pt idx="1">
                  <c:v>moderní optická třídící linka na separovaný odpad</c:v>
                </c:pt>
                <c:pt idx="2">
                  <c:v>moderní optická třídící linka na směsný komunální odpad</c:v>
                </c:pt>
                <c:pt idx="3">
                  <c:v>zařízení na recyklaci plastových odpadů</c:v>
                </c:pt>
                <c:pt idx="4">
                  <c:v>zařízení, které je schopné spalovat palivo vyrobené z odpadů, tzv. multipalivový kotel</c:v>
                </c:pt>
                <c:pt idx="5">
                  <c:v>zařízení pro chemickou recyklaci</c:v>
                </c:pt>
                <c:pt idx="6">
                  <c:v>překladiště odpadu</c:v>
                </c:pt>
              </c:strCache>
            </c:strRef>
          </c:cat>
          <c:val>
            <c:numRef>
              <c:f>Sheet1!$B$2:$B$8</c:f>
              <c:numCache>
                <c:formatCode>0</c:formatCode>
                <c:ptCount val="7"/>
                <c:pt idx="0">
                  <c:v>29.485038125260001</c:v>
                </c:pt>
                <c:pt idx="1">
                  <c:v>20.503213690759999</c:v>
                </c:pt>
                <c:pt idx="2">
                  <c:v>18.338600069830001</c:v>
                </c:pt>
                <c:pt idx="3">
                  <c:v>19.08889853826</c:v>
                </c:pt>
                <c:pt idx="4">
                  <c:v>18.993051242090001</c:v>
                </c:pt>
                <c:pt idx="5">
                  <c:v>6.817523234597</c:v>
                </c:pt>
                <c:pt idx="6">
                  <c:v>9.5474663503699997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BEF-4DC8-98F4-F0C912BA7F8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ne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  <a:ln w="22066">
              <a:noFill/>
            </a:ln>
          </c:spPr>
          <c:invertIfNegative val="0"/>
          <c:dLbls>
            <c:dLbl>
              <c:idx val="8"/>
              <c:numFmt formatCode="0" sourceLinked="0"/>
              <c:spPr>
                <a:noFill/>
                <a:ln w="22066">
                  <a:noFill/>
                </a:ln>
              </c:spPr>
              <c:txPr>
                <a:bodyPr/>
                <a:lstStyle/>
                <a:p>
                  <a:pPr>
                    <a:defRPr sz="105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3BEF-4DC8-98F4-F0C912BA7F8E}"/>
                </c:ext>
              </c:extLst>
            </c:dLbl>
            <c:numFmt formatCode="0" sourceLinked="0"/>
            <c:spPr>
              <a:noFill/>
              <a:ln w="22066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50" b="0" i="0" u="none" strike="noStrike" baseline="0">
                    <a:solidFill>
                      <a:srgbClr val="000000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Sheet1!$A$2:$A$8</c:f>
              <c:strCache>
                <c:ptCount val="7"/>
                <c:pt idx="0">
                  <c:v>energetické využití odpadu</c:v>
                </c:pt>
                <c:pt idx="1">
                  <c:v>moderní optická třídící linka na separovaný odpad</c:v>
                </c:pt>
                <c:pt idx="2">
                  <c:v>moderní optická třídící linka na směsný komunální odpad</c:v>
                </c:pt>
                <c:pt idx="3">
                  <c:v>zařízení na recyklaci plastových odpadů</c:v>
                </c:pt>
                <c:pt idx="4">
                  <c:v>zařízení, které je schopné spalovat palivo vyrobené z odpadů, tzv. multipalivový kotel</c:v>
                </c:pt>
                <c:pt idx="5">
                  <c:v>zařízení pro chemickou recyklaci</c:v>
                </c:pt>
                <c:pt idx="6">
                  <c:v>překladiště odpadu</c:v>
                </c:pt>
              </c:strCache>
            </c:strRef>
          </c:cat>
          <c:val>
            <c:numRef>
              <c:f>Sheet1!$C$2:$C$8</c:f>
              <c:numCache>
                <c:formatCode>0</c:formatCode>
                <c:ptCount val="7"/>
                <c:pt idx="0">
                  <c:v>70.514961874739996</c:v>
                </c:pt>
                <c:pt idx="1">
                  <c:v>79.496786309239994</c:v>
                </c:pt>
                <c:pt idx="2">
                  <c:v>81.661399930170006</c:v>
                </c:pt>
                <c:pt idx="3">
                  <c:v>80.911101461740003</c:v>
                </c:pt>
                <c:pt idx="4">
                  <c:v>81.006948757909996</c:v>
                </c:pt>
                <c:pt idx="5">
                  <c:v>93.182476765399997</c:v>
                </c:pt>
                <c:pt idx="6">
                  <c:v>90.452533649629999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BEF-4DC8-98F4-F0C912BA7F8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0"/>
        <c:overlap val="100"/>
        <c:axId val="264563664"/>
        <c:axId val="264564448"/>
      </c:barChart>
      <c:catAx>
        <c:axId val="264563664"/>
        <c:scaling>
          <c:orientation val="maxMin"/>
        </c:scaling>
        <c:delete val="1"/>
        <c:axPos val="l"/>
        <c:numFmt formatCode="General" sourceLinked="1"/>
        <c:majorTickMark val="out"/>
        <c:minorTickMark val="none"/>
        <c:tickLblPos val="nextTo"/>
        <c:crossAx val="26456444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64564448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264563664"/>
        <c:crosses val="autoZero"/>
        <c:crossBetween val="between"/>
      </c:valAx>
      <c:spPr>
        <a:noFill/>
        <a:ln w="22066">
          <a:noFill/>
        </a:ln>
      </c:spPr>
    </c:plotArea>
    <c:legend>
      <c:legendPos val="t"/>
      <c:layout>
        <c:manualLayout>
          <c:xMode val="edge"/>
          <c:yMode val="edge"/>
          <c:x val="0.62678356543538261"/>
          <c:y val="0.17556036768701519"/>
          <c:w val="0.26373937154640631"/>
          <c:h val="5.3229437067808499E-2"/>
        </c:manualLayout>
      </c:layout>
      <c:overlay val="0"/>
      <c:spPr>
        <a:noFill/>
        <a:ln w="22066">
          <a:noFill/>
        </a:ln>
      </c:spPr>
      <c:txPr>
        <a:bodyPr/>
        <a:lstStyle/>
        <a:p>
          <a:pPr>
            <a:defRPr sz="1050" b="0" i="0" u="none" strike="noStrike" baseline="0">
              <a:solidFill>
                <a:srgbClr val="000000"/>
              </a:solidFill>
              <a:latin typeface="+mn-lt"/>
              <a:ea typeface="Arial"/>
              <a:cs typeface="Arial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3996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6467335319459403"/>
          <c:y val="0.24280245790339347"/>
          <c:w val="0.24403056062305886"/>
          <c:h val="0.63577080436162792"/>
        </c:manualLayout>
      </c:layout>
      <c:barChart>
        <c:barDir val="bar"/>
        <c:grouping val="percentStacked"/>
        <c:varyColors val="0"/>
        <c:ser>
          <c:idx val="4"/>
          <c:order val="0"/>
          <c:tx>
            <c:strRef>
              <c:f>Sheet1!$B$1</c:f>
              <c:strCache>
                <c:ptCount val="1"/>
                <c:pt idx="0">
                  <c:v>ano</c:v>
                </c:pt>
              </c:strCache>
            </c:strRef>
          </c:tx>
          <c:spPr>
            <a:solidFill>
              <a:srgbClr val="83B816"/>
            </a:solidFill>
            <a:ln w="22066">
              <a:noFill/>
            </a:ln>
          </c:spPr>
          <c:invertIfNegative val="0"/>
          <c:dLbls>
            <c:dLbl>
              <c:idx val="2"/>
              <c:numFmt formatCode="0" sourceLinked="0"/>
              <c:spPr>
                <a:noFill/>
                <a:ln w="22066">
                  <a:noFill/>
                </a:ln>
              </c:spPr>
              <c:txPr>
                <a:bodyPr/>
                <a:lstStyle/>
                <a:p>
                  <a:pPr>
                    <a:defRPr sz="1050" b="0" i="0" u="none" strike="noStrike" baseline="0">
                      <a:solidFill>
                        <a:schemeClr val="tx1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625-4065-AD04-F284B7F6953C}"/>
                </c:ext>
              </c:extLst>
            </c:dLbl>
            <c:dLbl>
              <c:idx val="3"/>
              <c:numFmt formatCode="0" sourceLinked="0"/>
              <c:spPr>
                <a:noFill/>
                <a:ln w="22066">
                  <a:noFill/>
                </a:ln>
              </c:spPr>
              <c:txPr>
                <a:bodyPr/>
                <a:lstStyle/>
                <a:p>
                  <a:pPr>
                    <a:defRPr sz="1050" b="0" i="0" u="none" strike="noStrike" baseline="0">
                      <a:solidFill>
                        <a:schemeClr val="tx1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625-4065-AD04-F284B7F6953C}"/>
                </c:ext>
              </c:extLst>
            </c:dLbl>
            <c:numFmt formatCode="0" sourceLinked="0"/>
            <c:spPr>
              <a:noFill/>
              <a:ln w="22066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50" b="0" i="0" u="none" strike="noStrike" baseline="0">
                    <a:solidFill>
                      <a:schemeClr val="tx1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Sheet1!$A$2:$A$8</c:f>
              <c:strCache>
                <c:ptCount val="7"/>
                <c:pt idx="0">
                  <c:v>energetické využití odpadu</c:v>
                </c:pt>
                <c:pt idx="1">
                  <c:v>moderní optická třídící linka na separovaný odpad</c:v>
                </c:pt>
                <c:pt idx="2">
                  <c:v>moderní optická třídící linka na směsný komunální odpad</c:v>
                </c:pt>
                <c:pt idx="3">
                  <c:v>zařízení na recyklaci plastových odpadů</c:v>
                </c:pt>
                <c:pt idx="4">
                  <c:v>zařízení, které je schopné spalovat palivo vyrobené z odpadů, tzv. multipalivový kotel</c:v>
                </c:pt>
                <c:pt idx="5">
                  <c:v>zařízení pro chemickou recyklaci</c:v>
                </c:pt>
                <c:pt idx="6">
                  <c:v>překladiště odpadu</c:v>
                </c:pt>
              </c:strCache>
            </c:strRef>
          </c:cat>
          <c:val>
            <c:numRef>
              <c:f>Sheet1!$B$2:$B$8</c:f>
              <c:numCache>
                <c:formatCode>0</c:formatCode>
                <c:ptCount val="7"/>
                <c:pt idx="0">
                  <c:v>79.483809081809994</c:v>
                </c:pt>
                <c:pt idx="1">
                  <c:v>76.461000241609995</c:v>
                </c:pt>
                <c:pt idx="2">
                  <c:v>75.331899257830003</c:v>
                </c:pt>
                <c:pt idx="3">
                  <c:v>72.397258691930006</c:v>
                </c:pt>
                <c:pt idx="4">
                  <c:v>64.20830229853</c:v>
                </c:pt>
                <c:pt idx="5">
                  <c:v>41.354790961669998</c:v>
                </c:pt>
                <c:pt idx="6">
                  <c:v>34.879857632410001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625-4065-AD04-F284B7F6953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ne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  <a:ln w="22066">
              <a:noFill/>
            </a:ln>
          </c:spPr>
          <c:invertIfNegative val="0"/>
          <c:dLbls>
            <c:dLbl>
              <c:idx val="8"/>
              <c:numFmt formatCode="0" sourceLinked="0"/>
              <c:spPr>
                <a:noFill/>
                <a:ln w="22066">
                  <a:noFill/>
                </a:ln>
              </c:spPr>
              <c:txPr>
                <a:bodyPr/>
                <a:lstStyle/>
                <a:p>
                  <a:pPr>
                    <a:defRPr sz="105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E625-4065-AD04-F284B7F6953C}"/>
                </c:ext>
              </c:extLst>
            </c:dLbl>
            <c:numFmt formatCode="0" sourceLinked="0"/>
            <c:spPr>
              <a:noFill/>
              <a:ln w="22066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50" b="0" i="0" u="none" strike="noStrike" baseline="0">
                    <a:solidFill>
                      <a:srgbClr val="000000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Sheet1!$A$2:$A$8</c:f>
              <c:strCache>
                <c:ptCount val="7"/>
                <c:pt idx="0">
                  <c:v>energetické využití odpadu</c:v>
                </c:pt>
                <c:pt idx="1">
                  <c:v>moderní optická třídící linka na separovaný odpad</c:v>
                </c:pt>
                <c:pt idx="2">
                  <c:v>moderní optická třídící linka na směsný komunální odpad</c:v>
                </c:pt>
                <c:pt idx="3">
                  <c:v>zařízení na recyklaci plastových odpadů</c:v>
                </c:pt>
                <c:pt idx="4">
                  <c:v>zařízení, které je schopné spalovat palivo vyrobené z odpadů, tzv. multipalivový kotel</c:v>
                </c:pt>
                <c:pt idx="5">
                  <c:v>zařízení pro chemickou recyklaci</c:v>
                </c:pt>
                <c:pt idx="6">
                  <c:v>překladiště odpadu</c:v>
                </c:pt>
              </c:strCache>
            </c:strRef>
          </c:cat>
          <c:val>
            <c:numRef>
              <c:f>Sheet1!$C$2:$C$8</c:f>
              <c:numCache>
                <c:formatCode>0</c:formatCode>
                <c:ptCount val="7"/>
                <c:pt idx="0">
                  <c:v>20.516190918189999</c:v>
                </c:pt>
                <c:pt idx="1">
                  <c:v>23.538999758389998</c:v>
                </c:pt>
                <c:pt idx="2">
                  <c:v>24.668100742170001</c:v>
                </c:pt>
                <c:pt idx="3">
                  <c:v>27.602741308070001</c:v>
                </c:pt>
                <c:pt idx="4">
                  <c:v>35.79169770147</c:v>
                </c:pt>
                <c:pt idx="5">
                  <c:v>58.645209038330002</c:v>
                </c:pt>
                <c:pt idx="6">
                  <c:v>65.120142367590006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625-4065-AD04-F284B7F6953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0"/>
        <c:overlap val="100"/>
        <c:axId val="264563664"/>
        <c:axId val="264564448"/>
      </c:barChart>
      <c:catAx>
        <c:axId val="26456366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5517">
            <a:noFill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+mn-lt"/>
                <a:ea typeface="Arial"/>
                <a:cs typeface="Arial"/>
              </a:defRPr>
            </a:pPr>
            <a:endParaRPr lang="cs-CZ"/>
          </a:p>
        </c:txPr>
        <c:crossAx val="26456444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64564448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264563664"/>
        <c:crosses val="autoZero"/>
        <c:crossBetween val="between"/>
      </c:valAx>
      <c:spPr>
        <a:noFill/>
        <a:ln w="22066">
          <a:noFill/>
        </a:ln>
      </c:spPr>
    </c:plotArea>
    <c:legend>
      <c:legendPos val="t"/>
      <c:layout>
        <c:manualLayout>
          <c:xMode val="edge"/>
          <c:yMode val="edge"/>
          <c:x val="0.63552248558559832"/>
          <c:y val="0.17556036768701519"/>
          <c:w val="0.2567482354262336"/>
          <c:h val="5.3229437067808499E-2"/>
        </c:manualLayout>
      </c:layout>
      <c:overlay val="0"/>
      <c:spPr>
        <a:noFill/>
        <a:ln w="22066">
          <a:noFill/>
        </a:ln>
      </c:spPr>
      <c:txPr>
        <a:bodyPr/>
        <a:lstStyle/>
        <a:p>
          <a:pPr>
            <a:defRPr sz="1050" b="0" i="0" u="none" strike="noStrike" baseline="0">
              <a:solidFill>
                <a:srgbClr val="000000"/>
              </a:solidFill>
              <a:latin typeface="+mn-lt"/>
              <a:ea typeface="Arial"/>
              <a:cs typeface="Arial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3996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0374225106804231E-2"/>
          <c:y val="5.5002468911985077E-2"/>
          <c:w val="0.40032153557316957"/>
          <c:h val="0.41638319899430598"/>
        </c:manualLayout>
      </c:layout>
      <c:doughnutChart>
        <c:varyColors val="1"/>
        <c:ser>
          <c:idx val="3"/>
          <c:order val="0"/>
          <c:spPr>
            <a:ln w="6077">
              <a:solidFill>
                <a:schemeClr val="bg1"/>
              </a:solidFill>
              <a:prstDash val="solid"/>
            </a:ln>
          </c:spPr>
          <c:dPt>
            <c:idx val="0"/>
            <c:bubble3D val="0"/>
            <c:spPr>
              <a:solidFill>
                <a:srgbClr val="7DC543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DBCA-4965-92F6-28D9C9EBF3C4}"/>
              </c:ext>
            </c:extLst>
          </c:dPt>
          <c:dPt>
            <c:idx val="1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DBCA-4965-92F6-28D9C9EBF3C4}"/>
              </c:ext>
            </c:extLst>
          </c:dPt>
          <c:dPt>
            <c:idx val="2"/>
            <c:bubble3D val="0"/>
            <c:spPr>
              <a:solidFill>
                <a:srgbClr val="A7E8FF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DBCA-4965-92F6-28D9C9EBF3C4}"/>
              </c:ext>
            </c:extLst>
          </c:dPt>
          <c:dPt>
            <c:idx val="3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DBCA-4965-92F6-28D9C9EBF3C4}"/>
              </c:ext>
            </c:extLst>
          </c:dPt>
          <c:dPt>
            <c:idx val="4"/>
            <c:bubble3D val="0"/>
            <c:spPr>
              <a:solidFill>
                <a:schemeClr val="bg1">
                  <a:lumMod val="85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9-DBCA-4965-92F6-28D9C9EBF3C4}"/>
              </c:ext>
            </c:extLst>
          </c:dPt>
          <c:dPt>
            <c:idx val="5"/>
            <c:bubble3D val="0"/>
            <c:spPr>
              <a:solidFill>
                <a:srgbClr val="666699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B-DBCA-4965-92F6-28D9C9EBF3C4}"/>
              </c:ext>
            </c:extLst>
          </c:dPt>
          <c:dPt>
            <c:idx val="6"/>
            <c:bubble3D val="0"/>
            <c:spPr>
              <a:solidFill>
                <a:srgbClr val="C0C0C0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D-DBCA-4965-92F6-28D9C9EBF3C4}"/>
              </c:ext>
            </c:extLst>
          </c:dPt>
          <c:dPt>
            <c:idx val="7"/>
            <c:bubble3D val="0"/>
            <c:spPr>
              <a:solidFill>
                <a:srgbClr val="99CC0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F-DBCA-4965-92F6-28D9C9EBF3C4}"/>
              </c:ext>
            </c:extLst>
          </c:dPt>
          <c:dPt>
            <c:idx val="8"/>
            <c:bubble3D val="0"/>
            <c:spPr>
              <a:solidFill>
                <a:srgbClr val="00800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1-DBCA-4965-92F6-28D9C9EBF3C4}"/>
              </c:ext>
            </c:extLst>
          </c:dPt>
          <c:dPt>
            <c:idx val="9"/>
            <c:bubble3D val="0"/>
            <c:spPr>
              <a:solidFill>
                <a:srgbClr val="80008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3-DBCA-4965-92F6-28D9C9EBF3C4}"/>
              </c:ext>
            </c:extLst>
          </c:dPt>
          <c:dLbls>
            <c:dLbl>
              <c:idx val="0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DBCA-4965-92F6-28D9C9EBF3C4}"/>
                </c:ext>
              </c:extLst>
            </c:dLbl>
            <c:dLbl>
              <c:idx val="1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DBCA-4965-92F6-28D9C9EBF3C4}"/>
                </c:ext>
              </c:extLst>
            </c:dLbl>
            <c:dLbl>
              <c:idx val="2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DBCA-4965-92F6-28D9C9EBF3C4}"/>
                </c:ext>
              </c:extLst>
            </c:dLbl>
            <c:dLbl>
              <c:idx val="6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D-DBCA-4965-92F6-28D9C9EBF3C4}"/>
                </c:ext>
              </c:extLst>
            </c:dLbl>
            <c:dLbl>
              <c:idx val="7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F-DBCA-4965-92F6-28D9C9EBF3C4}"/>
                </c:ext>
              </c:extLst>
            </c:dLbl>
            <c:dLbl>
              <c:idx val="9"/>
              <c:numFmt formatCode="0.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3-DBCA-4965-92F6-28D9C9EBF3C4}"/>
                </c:ext>
              </c:extLst>
            </c:dLbl>
            <c:numFmt formatCode="0" sourceLinked="0"/>
            <c:spPr>
              <a:noFill/>
              <a:ln w="12154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0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ano</c:v>
                </c:pt>
                <c:pt idx="1">
                  <c:v>ne</c:v>
                </c:pt>
                <c:pt idx="2">
                  <c:v>již máme takové sdružení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13.938085026830001</c:v>
                </c:pt>
                <c:pt idx="1">
                  <c:v>62.21440115091</c:v>
                </c:pt>
                <c:pt idx="2">
                  <c:v>23.847513822269999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DBCA-4965-92F6-28D9C9EBF3C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60"/>
      </c:doughnutChart>
      <c:spPr>
        <a:noFill/>
        <a:ln w="12154">
          <a:noFill/>
        </a:ln>
      </c:spPr>
    </c:plotArea>
    <c:legend>
      <c:legendPos val="r"/>
      <c:layout>
        <c:manualLayout>
          <c:xMode val="edge"/>
          <c:yMode val="edge"/>
          <c:x val="0.38867193150350454"/>
          <c:y val="9.9533828865039961E-2"/>
          <c:w val="0.24490445067527927"/>
          <c:h val="0.25279720571642583"/>
        </c:manualLayout>
      </c:layout>
      <c:overlay val="0"/>
      <c:spPr>
        <a:noFill/>
        <a:ln w="12154">
          <a:noFill/>
        </a:ln>
      </c:spPr>
      <c:txPr>
        <a:bodyPr/>
        <a:lstStyle/>
        <a:p>
          <a:pPr>
            <a:defRPr sz="1000" b="0" i="0" u="none" strike="noStrike" baseline="0">
              <a:solidFill>
                <a:srgbClr val="000000"/>
              </a:solidFill>
              <a:latin typeface="+mn-lt"/>
              <a:ea typeface="Arial Narrow"/>
              <a:cs typeface="Arial" panose="020B0604020202020204" pitchFamily="34" charset="0"/>
            </a:defRPr>
          </a:pPr>
          <a:endParaRPr lang="cs-CZ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285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5025401726430101"/>
          <c:y val="4.6731949582561695E-2"/>
          <c:w val="0.21018254764786332"/>
          <c:h val="0.92139831219343882"/>
        </c:manualLayout>
      </c:layout>
      <c:barChart>
        <c:barDir val="bar"/>
        <c:grouping val="clustered"/>
        <c:varyColors val="0"/>
        <c:ser>
          <c:idx val="3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rgbClr val="7DB50C"/>
            </a:solidFill>
            <a:ln w="19550">
              <a:noFill/>
            </a:ln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03F8-419A-9DF4-FE00921C8D62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03F8-419A-9DF4-FE00921C8D62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03F8-419A-9DF4-FE00921C8D62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03F8-419A-9DF4-FE00921C8D62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03F8-419A-9DF4-FE00921C8D62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03F8-419A-9DF4-FE00921C8D62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03F8-419A-9DF4-FE00921C8D62}"/>
              </c:ext>
            </c:extLst>
          </c:dPt>
          <c:dPt>
            <c:idx val="1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03F8-419A-9DF4-FE00921C8D62}"/>
              </c:ext>
            </c:extLst>
          </c:dPt>
          <c:dPt>
            <c:idx val="16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19550">
                <a:noFill/>
              </a:ln>
            </c:spPr>
            <c:extLst>
              <c:ext xmlns:c16="http://schemas.microsoft.com/office/drawing/2014/chart" uri="{C3380CC4-5D6E-409C-BE32-E72D297353CC}">
                <c16:uniqueId val="{00000009-03F8-419A-9DF4-FE00921C8D62}"/>
              </c:ext>
            </c:extLst>
          </c:dPt>
          <c:dPt>
            <c:idx val="19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 w="19550">
                <a:noFill/>
              </a:ln>
            </c:spPr>
            <c:extLst>
              <c:ext xmlns:c16="http://schemas.microsoft.com/office/drawing/2014/chart" uri="{C3380CC4-5D6E-409C-BE32-E72D297353CC}">
                <c16:uniqueId val="{0000000B-03F8-419A-9DF4-FE00921C8D62}"/>
              </c:ext>
            </c:extLst>
          </c:dPt>
          <c:dPt>
            <c:idx val="20"/>
            <c:invertIfNegative val="0"/>
            <c:bubble3D val="0"/>
            <c:spPr>
              <a:solidFill>
                <a:srgbClr val="CEE5B7"/>
              </a:solidFill>
              <a:ln w="19550">
                <a:noFill/>
              </a:ln>
            </c:spPr>
            <c:extLst>
              <c:ext xmlns:c16="http://schemas.microsoft.com/office/drawing/2014/chart" uri="{C3380CC4-5D6E-409C-BE32-E72D297353CC}">
                <c16:uniqueId val="{0000000D-03F8-419A-9DF4-FE00921C8D62}"/>
              </c:ext>
            </c:extLst>
          </c:dPt>
          <c:dPt>
            <c:idx val="2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19550">
                <a:noFill/>
              </a:ln>
            </c:spPr>
            <c:extLst>
              <c:ext xmlns:c16="http://schemas.microsoft.com/office/drawing/2014/chart" uri="{C3380CC4-5D6E-409C-BE32-E72D297353CC}">
                <c16:uniqueId val="{0000000F-03F8-419A-9DF4-FE00921C8D62}"/>
              </c:ext>
            </c:extLst>
          </c:dPt>
          <c:dLbls>
            <c:numFmt formatCode="0" sourceLinked="0"/>
            <c:spPr>
              <a:noFill/>
              <a:ln w="19550">
                <a:noFill/>
              </a:ln>
            </c:spPr>
            <c:txPr>
              <a:bodyPr/>
              <a:lstStyle/>
              <a:p>
                <a:pPr>
                  <a:defRPr sz="1050" b="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Sheet1!$A$2:$A$11</c:f>
              <c:strCache>
                <c:ptCount val="10"/>
                <c:pt idx="0">
                  <c:v>snížení nákladů, ekonomická výhodnost</c:v>
                </c:pt>
                <c:pt idx="1">
                  <c:v>lepší vyjednávací pozice, lepší podmínky</c:v>
                </c:pt>
                <c:pt idx="2">
                  <c:v>efektivnější systém</c:v>
                </c:pt>
                <c:pt idx="3">
                  <c:v>snazší organizace</c:v>
                </c:pt>
                <c:pt idx="4">
                  <c:v>jsme malá obec</c:v>
                </c:pt>
                <c:pt idx="5">
                  <c:v>kvalitnější nakládání s odpady</c:v>
                </c:pt>
                <c:pt idx="6">
                  <c:v>pomoc, řešení problému</c:v>
                </c:pt>
                <c:pt idx="7">
                  <c:v>společné technické vybavení</c:v>
                </c:pt>
                <c:pt idx="8">
                  <c:v>monopol svozové společnosti, odpoutání se od ní</c:v>
                </c:pt>
                <c:pt idx="9">
                  <c:v>nižší administrativní zátěž</c:v>
                </c:pt>
              </c:strCache>
            </c:strRef>
          </c:cat>
          <c:val>
            <c:numRef>
              <c:f>Sheet1!$B$2:$B$11</c:f>
              <c:numCache>
                <c:formatCode>0.0</c:formatCode>
                <c:ptCount val="10"/>
                <c:pt idx="0">
                  <c:v>42.332411437159998</c:v>
                </c:pt>
                <c:pt idx="1">
                  <c:v>12.050942239059999</c:v>
                </c:pt>
                <c:pt idx="2">
                  <c:v>10.966100941760001</c:v>
                </c:pt>
                <c:pt idx="3">
                  <c:v>8.0086981529570007</c:v>
                </c:pt>
                <c:pt idx="4">
                  <c:v>7.2313621553959999</c:v>
                </c:pt>
                <c:pt idx="5">
                  <c:v>6.7360884758820001</c:v>
                </c:pt>
                <c:pt idx="6">
                  <c:v>6.4494778704140003</c:v>
                </c:pt>
                <c:pt idx="7">
                  <c:v>5.7709566586429997</c:v>
                </c:pt>
                <c:pt idx="8">
                  <c:v>4.9794809480830002</c:v>
                </c:pt>
                <c:pt idx="9">
                  <c:v>4.1085187675680004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03F8-419A-9DF4-FE00921C8D6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0"/>
        <c:axId val="186030520"/>
        <c:axId val="186030912"/>
      </c:barChart>
      <c:catAx>
        <c:axId val="18603052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4888">
            <a:noFill/>
          </a:ln>
        </c:spPr>
        <c:txPr>
          <a:bodyPr rot="0" vert="horz"/>
          <a:lstStyle/>
          <a:p>
            <a:pPr>
              <a:defRPr sz="950" b="0"/>
            </a:pPr>
            <a:endParaRPr lang="cs-CZ"/>
          </a:p>
        </c:txPr>
        <c:crossAx val="186030912"/>
        <c:crosses val="autoZero"/>
        <c:auto val="1"/>
        <c:lblAlgn val="ctr"/>
        <c:lblOffset val="100"/>
        <c:noMultiLvlLbl val="0"/>
      </c:catAx>
      <c:valAx>
        <c:axId val="186030912"/>
        <c:scaling>
          <c:orientation val="minMax"/>
          <c:max val="60"/>
          <c:min val="0"/>
        </c:scaling>
        <c:delete val="1"/>
        <c:axPos val="b"/>
        <c:numFmt formatCode="0.0" sourceLinked="1"/>
        <c:majorTickMark val="out"/>
        <c:minorTickMark val="none"/>
        <c:tickLblPos val="nextTo"/>
        <c:crossAx val="186030520"/>
        <c:crosses val="max"/>
        <c:crossBetween val="between"/>
        <c:majorUnit val="0.1"/>
        <c:minorUnit val="0.1"/>
      </c:valAx>
      <c:spPr>
        <a:noFill/>
        <a:ln w="19550">
          <a:noFill/>
        </a:ln>
      </c:spPr>
    </c:plotArea>
    <c:plotVisOnly val="1"/>
    <c:dispBlanksAs val="gap"/>
    <c:showDLblsOverMax val="0"/>
  </c:chart>
  <c:spPr>
    <a:noFill/>
    <a:ln w="6350">
      <a:noFill/>
    </a:ln>
  </c:spPr>
  <c:txPr>
    <a:bodyPr/>
    <a:lstStyle/>
    <a:p>
      <a:pPr>
        <a:defRPr sz="10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5025401726430101"/>
          <c:y val="4.6731949582561695E-2"/>
          <c:w val="0.21018254764786332"/>
          <c:h val="0.92139831219343882"/>
        </c:manualLayout>
      </c:layout>
      <c:barChart>
        <c:barDir val="bar"/>
        <c:grouping val="clustered"/>
        <c:varyColors val="0"/>
        <c:ser>
          <c:idx val="3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  <a:ln w="19550">
              <a:noFill/>
            </a:ln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2A2B-4850-AFDA-1A36C299426A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2A2B-4850-AFDA-1A36C299426A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2A2B-4850-AFDA-1A36C299426A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2A2B-4850-AFDA-1A36C299426A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2A2B-4850-AFDA-1A36C299426A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2A2B-4850-AFDA-1A36C299426A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2A2B-4850-AFDA-1A36C299426A}"/>
              </c:ext>
            </c:extLst>
          </c:dPt>
          <c:dPt>
            <c:idx val="1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2A2B-4850-AFDA-1A36C299426A}"/>
              </c:ext>
            </c:extLst>
          </c:dPt>
          <c:dPt>
            <c:idx val="1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9-2A2B-4850-AFDA-1A36C299426A}"/>
              </c:ext>
            </c:extLst>
          </c:dPt>
          <c:dPt>
            <c:idx val="1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B-2A2B-4850-AFDA-1A36C299426A}"/>
              </c:ext>
            </c:extLst>
          </c:dPt>
          <c:dPt>
            <c:idx val="2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D-2A2B-4850-AFDA-1A36C299426A}"/>
              </c:ext>
            </c:extLst>
          </c:dPt>
          <c:dPt>
            <c:idx val="2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F-2A2B-4850-AFDA-1A36C299426A}"/>
              </c:ext>
            </c:extLst>
          </c:dPt>
          <c:dLbls>
            <c:numFmt formatCode="0" sourceLinked="0"/>
            <c:spPr>
              <a:noFill/>
              <a:ln w="19550">
                <a:noFill/>
              </a:ln>
            </c:spPr>
            <c:txPr>
              <a:bodyPr/>
              <a:lstStyle/>
              <a:p>
                <a:pPr>
                  <a:defRPr sz="1050" b="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Sheet1!$A$2:$A$11</c:f>
              <c:strCache>
                <c:ptCount val="9"/>
                <c:pt idx="0">
                  <c:v>řešíme si to sami, máme funční systém, zatím nebylo potřeba</c:v>
                </c:pt>
                <c:pt idx="1">
                  <c:v>neřešili jsme, neuvažovali jsme o tom</c:v>
                </c:pt>
                <c:pt idx="2">
                  <c:v>rozdílný přístup, rozdílné názory obcí</c:v>
                </c:pt>
                <c:pt idx="3">
                  <c:v>jsme malá obec</c:v>
                </c:pt>
                <c:pt idx="4">
                  <c:v>jsme součástí jinak zaměřeného spolku</c:v>
                </c:pt>
                <c:pt idx="5">
                  <c:v>okolní obce to neřeší, nikdo nás neoslovil</c:v>
                </c:pt>
                <c:pt idx="6">
                  <c:v>není to pro nás ekonomicky výhodné, náklady navíc</c:v>
                </c:pt>
                <c:pt idx="7">
                  <c:v>administrativní, organizační zátěž</c:v>
                </c:pt>
                <c:pt idx="8">
                  <c:v>nemáme na to kapacitu</c:v>
                </c:pt>
              </c:strCache>
            </c:strRef>
          </c:cat>
          <c:val>
            <c:numRef>
              <c:f>Sheet1!$B$2:$B$11</c:f>
              <c:numCache>
                <c:formatCode>0.0</c:formatCode>
                <c:ptCount val="10"/>
                <c:pt idx="0">
                  <c:v>21.153441023399999</c:v>
                </c:pt>
                <c:pt idx="1">
                  <c:v>9.5409949480939993</c:v>
                </c:pt>
                <c:pt idx="2">
                  <c:v>9.4059150210630005</c:v>
                </c:pt>
                <c:pt idx="3">
                  <c:v>9.3584415805970007</c:v>
                </c:pt>
                <c:pt idx="4">
                  <c:v>6.133240108071</c:v>
                </c:pt>
                <c:pt idx="5">
                  <c:v>5.7722550835410003</c:v>
                </c:pt>
                <c:pt idx="6">
                  <c:v>5.0664454177870004</c:v>
                </c:pt>
                <c:pt idx="7">
                  <c:v>5.1328153964209999</c:v>
                </c:pt>
                <c:pt idx="8">
                  <c:v>3.0162029697810002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2A2B-4850-AFDA-1A36C299426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0"/>
        <c:axId val="186030520"/>
        <c:axId val="186030912"/>
      </c:barChart>
      <c:catAx>
        <c:axId val="18603052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4888">
            <a:noFill/>
          </a:ln>
        </c:spPr>
        <c:txPr>
          <a:bodyPr rot="0" vert="horz"/>
          <a:lstStyle/>
          <a:p>
            <a:pPr>
              <a:defRPr sz="950" b="0"/>
            </a:pPr>
            <a:endParaRPr lang="cs-CZ"/>
          </a:p>
        </c:txPr>
        <c:crossAx val="186030912"/>
        <c:crosses val="autoZero"/>
        <c:auto val="1"/>
        <c:lblAlgn val="ctr"/>
        <c:lblOffset val="100"/>
        <c:noMultiLvlLbl val="0"/>
      </c:catAx>
      <c:valAx>
        <c:axId val="186030912"/>
        <c:scaling>
          <c:orientation val="minMax"/>
          <c:max val="60"/>
          <c:min val="0"/>
        </c:scaling>
        <c:delete val="1"/>
        <c:axPos val="b"/>
        <c:numFmt formatCode="0.0" sourceLinked="1"/>
        <c:majorTickMark val="out"/>
        <c:minorTickMark val="none"/>
        <c:tickLblPos val="nextTo"/>
        <c:crossAx val="186030520"/>
        <c:crosses val="max"/>
        <c:crossBetween val="between"/>
        <c:majorUnit val="0.1"/>
        <c:minorUnit val="0.1"/>
      </c:valAx>
      <c:spPr>
        <a:noFill/>
        <a:ln w="19550">
          <a:noFill/>
        </a:ln>
      </c:spPr>
    </c:plotArea>
    <c:plotVisOnly val="1"/>
    <c:dispBlanksAs val="gap"/>
    <c:showDLblsOverMax val="0"/>
  </c:chart>
  <c:spPr>
    <a:noFill/>
    <a:ln w="6350">
      <a:noFill/>
    </a:ln>
  </c:spPr>
  <c:txPr>
    <a:bodyPr/>
    <a:lstStyle/>
    <a:p>
      <a:pPr>
        <a:defRPr sz="10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5025401726430101"/>
          <c:y val="4.6731949582561695E-2"/>
          <c:w val="0.21018254764786332"/>
          <c:h val="0.92139831219343882"/>
        </c:manualLayout>
      </c:layout>
      <c:barChart>
        <c:barDir val="bar"/>
        <c:grouping val="clustered"/>
        <c:varyColors val="0"/>
        <c:ser>
          <c:idx val="3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rgbClr val="7DB50C"/>
            </a:solidFill>
            <a:ln w="19550">
              <a:noFill/>
            </a:ln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86DA-4EA7-A1FD-49C974A942BC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86DA-4EA7-A1FD-49C974A942BC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86DA-4EA7-A1FD-49C974A942BC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86DA-4EA7-A1FD-49C974A942BC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86DA-4EA7-A1FD-49C974A942BC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86DA-4EA7-A1FD-49C974A942BC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86DA-4EA7-A1FD-49C974A942BC}"/>
              </c:ext>
            </c:extLst>
          </c:dPt>
          <c:dPt>
            <c:idx val="1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86DA-4EA7-A1FD-49C974A942BC}"/>
              </c:ext>
            </c:extLst>
          </c:dPt>
          <c:dPt>
            <c:idx val="16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19550">
                <a:noFill/>
              </a:ln>
            </c:spPr>
            <c:extLst>
              <c:ext xmlns:c16="http://schemas.microsoft.com/office/drawing/2014/chart" uri="{C3380CC4-5D6E-409C-BE32-E72D297353CC}">
                <c16:uniqueId val="{00000010-86DA-4EA7-A1FD-49C974A942BC}"/>
              </c:ext>
            </c:extLst>
          </c:dPt>
          <c:dPt>
            <c:idx val="19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 w="19550">
                <a:noFill/>
              </a:ln>
            </c:spPr>
            <c:extLst>
              <c:ext xmlns:c16="http://schemas.microsoft.com/office/drawing/2014/chart" uri="{C3380CC4-5D6E-409C-BE32-E72D297353CC}">
                <c16:uniqueId val="{00000009-86DA-4EA7-A1FD-49C974A942BC}"/>
              </c:ext>
            </c:extLst>
          </c:dPt>
          <c:dPt>
            <c:idx val="20"/>
            <c:invertIfNegative val="0"/>
            <c:bubble3D val="0"/>
            <c:spPr>
              <a:solidFill>
                <a:srgbClr val="CEE5B7"/>
              </a:solidFill>
              <a:ln w="19550">
                <a:noFill/>
              </a:ln>
            </c:spPr>
            <c:extLst>
              <c:ext xmlns:c16="http://schemas.microsoft.com/office/drawing/2014/chart" uri="{C3380CC4-5D6E-409C-BE32-E72D297353CC}">
                <c16:uniqueId val="{0000000B-86DA-4EA7-A1FD-49C974A942BC}"/>
              </c:ext>
            </c:extLst>
          </c:dPt>
          <c:dPt>
            <c:idx val="2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19550">
                <a:noFill/>
              </a:ln>
            </c:spPr>
            <c:extLst>
              <c:ext xmlns:c16="http://schemas.microsoft.com/office/drawing/2014/chart" uri="{C3380CC4-5D6E-409C-BE32-E72D297353CC}">
                <c16:uniqueId val="{0000000D-86DA-4EA7-A1FD-49C974A942BC}"/>
              </c:ext>
            </c:extLst>
          </c:dPt>
          <c:dLbls>
            <c:numFmt formatCode="0" sourceLinked="0"/>
            <c:spPr>
              <a:noFill/>
              <a:ln w="19550">
                <a:noFill/>
              </a:ln>
            </c:spPr>
            <c:txPr>
              <a:bodyPr/>
              <a:lstStyle/>
              <a:p>
                <a:pPr>
                  <a:defRPr sz="1050" b="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Sheet1!$A$2:$A$11</c:f>
              <c:strCache>
                <c:ptCount val="8"/>
                <c:pt idx="0">
                  <c:v>energetické využití odpadu</c:v>
                </c:pt>
                <c:pt idx="1">
                  <c:v>překladiště odpadu</c:v>
                </c:pt>
                <c:pt idx="2">
                  <c:v>moderní optická třídící linka na separovaný odpad</c:v>
                </c:pt>
                <c:pt idx="3">
                  <c:v>moderní optická třídící linka na směsný komunální odpad</c:v>
                </c:pt>
                <c:pt idx="4">
                  <c:v>zařízení, které je schopné spalovat palivo vyrobené z odpadů tzv. multipalivový kotel</c:v>
                </c:pt>
                <c:pt idx="5">
                  <c:v>zařízení na recyklaci plastových odpadů</c:v>
                </c:pt>
                <c:pt idx="6">
                  <c:v>zařízení pro chemickou recyklaci</c:v>
                </c:pt>
                <c:pt idx="7">
                  <c:v>jiná odpověď**</c:v>
                </c:pt>
              </c:strCache>
            </c:strRef>
          </c:cat>
          <c:val>
            <c:numRef>
              <c:f>Sheet1!$B$2:$B$11</c:f>
              <c:numCache>
                <c:formatCode>0.0</c:formatCode>
                <c:ptCount val="10"/>
                <c:pt idx="0">
                  <c:v>57.275943907239999</c:v>
                </c:pt>
                <c:pt idx="1">
                  <c:v>34.442616903709997</c:v>
                </c:pt>
                <c:pt idx="2">
                  <c:v>25.045281237769998</c:v>
                </c:pt>
                <c:pt idx="3">
                  <c:v>22.309026446490002</c:v>
                </c:pt>
                <c:pt idx="4">
                  <c:v>9.2051096982809995</c:v>
                </c:pt>
                <c:pt idx="5">
                  <c:v>5.9391207083540003</c:v>
                </c:pt>
                <c:pt idx="6">
                  <c:v>3.862677763302</c:v>
                </c:pt>
                <c:pt idx="7">
                  <c:v>11.31280821581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86DA-4EA7-A1FD-49C974A942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0"/>
        <c:axId val="186030520"/>
        <c:axId val="186030912"/>
      </c:barChart>
      <c:catAx>
        <c:axId val="18603052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4888">
            <a:noFill/>
          </a:ln>
        </c:spPr>
        <c:txPr>
          <a:bodyPr rot="0" vert="horz"/>
          <a:lstStyle/>
          <a:p>
            <a:pPr>
              <a:defRPr sz="950" b="0"/>
            </a:pPr>
            <a:endParaRPr lang="cs-CZ"/>
          </a:p>
        </c:txPr>
        <c:crossAx val="186030912"/>
        <c:crosses val="autoZero"/>
        <c:auto val="1"/>
        <c:lblAlgn val="ctr"/>
        <c:lblOffset val="100"/>
        <c:noMultiLvlLbl val="0"/>
      </c:catAx>
      <c:valAx>
        <c:axId val="186030912"/>
        <c:scaling>
          <c:orientation val="minMax"/>
          <c:max val="60"/>
          <c:min val="0"/>
        </c:scaling>
        <c:delete val="1"/>
        <c:axPos val="b"/>
        <c:numFmt formatCode="0.0" sourceLinked="1"/>
        <c:majorTickMark val="out"/>
        <c:minorTickMark val="none"/>
        <c:tickLblPos val="nextTo"/>
        <c:crossAx val="186030520"/>
        <c:crosses val="max"/>
        <c:crossBetween val="between"/>
        <c:majorUnit val="0.1"/>
        <c:minorUnit val="0.1"/>
      </c:valAx>
      <c:spPr>
        <a:noFill/>
        <a:ln w="19550">
          <a:noFill/>
        </a:ln>
      </c:spPr>
    </c:plotArea>
    <c:plotVisOnly val="1"/>
    <c:dispBlanksAs val="gap"/>
    <c:showDLblsOverMax val="0"/>
  </c:chart>
  <c:spPr>
    <a:noFill/>
    <a:ln w="6350">
      <a:noFill/>
    </a:ln>
  </c:spPr>
  <c:txPr>
    <a:bodyPr/>
    <a:lstStyle/>
    <a:p>
      <a:pPr>
        <a:defRPr sz="10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22636890093783"/>
          <c:y val="0.24280245790339347"/>
          <c:w val="0.3205008688261079"/>
          <c:h val="0.58390754172324433"/>
        </c:manualLayout>
      </c:layout>
      <c:barChart>
        <c:barDir val="bar"/>
        <c:grouping val="percentStacked"/>
        <c:varyColors val="0"/>
        <c:ser>
          <c:idx val="4"/>
          <c:order val="0"/>
          <c:tx>
            <c:strRef>
              <c:f>Sheet1!$B$1</c:f>
              <c:strCache>
                <c:ptCount val="1"/>
                <c:pt idx="0">
                  <c:v>ano</c:v>
                </c:pt>
              </c:strCache>
            </c:strRef>
          </c:tx>
          <c:spPr>
            <a:solidFill>
              <a:srgbClr val="83B816"/>
            </a:solidFill>
            <a:ln w="22066">
              <a:noFill/>
            </a:ln>
          </c:spPr>
          <c:invertIfNegative val="0"/>
          <c:dLbls>
            <c:dLbl>
              <c:idx val="2"/>
              <c:numFmt formatCode="0" sourceLinked="0"/>
              <c:spPr>
                <a:noFill/>
                <a:ln w="22066">
                  <a:noFill/>
                </a:ln>
              </c:spPr>
              <c:txPr>
                <a:bodyPr/>
                <a:lstStyle/>
                <a:p>
                  <a:pPr>
                    <a:defRPr sz="1050" b="0" i="0" u="none" strike="noStrike" baseline="0">
                      <a:solidFill>
                        <a:schemeClr val="tx1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625-4065-AD04-F284B7F6953C}"/>
                </c:ext>
              </c:extLst>
            </c:dLbl>
            <c:dLbl>
              <c:idx val="3"/>
              <c:numFmt formatCode="0" sourceLinked="0"/>
              <c:spPr>
                <a:noFill/>
                <a:ln w="22066">
                  <a:noFill/>
                </a:ln>
              </c:spPr>
              <c:txPr>
                <a:bodyPr/>
                <a:lstStyle/>
                <a:p>
                  <a:pPr>
                    <a:defRPr sz="1050" b="0" i="0" u="none" strike="noStrike" baseline="0">
                      <a:solidFill>
                        <a:schemeClr val="tx1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625-4065-AD04-F284B7F6953C}"/>
                </c:ext>
              </c:extLst>
            </c:dLbl>
            <c:numFmt formatCode="0" sourceLinked="0"/>
            <c:spPr>
              <a:noFill/>
              <a:ln w="22066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50" b="0" i="0" u="none" strike="noStrike" baseline="0">
                    <a:solidFill>
                      <a:schemeClr val="tx1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Sheet1!$A$2:$A$7</c:f>
              <c:strCache>
                <c:ptCount val="4"/>
                <c:pt idx="0">
                  <c:v>obyvatelé špatně odkládají odpad na místa, která k tomu nejsou určená (například odkládání velkých krabic u sběrných míst, odložené pytle atd.)</c:v>
                </c:pt>
                <c:pt idx="1">
                  <c:v>obyvatelé špatně třídí odpad a do nádob odkládají jiný typ odpadu</c:v>
                </c:pt>
                <c:pt idx="2">
                  <c:v>obyvatelé odpad netřídí téměř vůbec a vše odkládají pouze do nádoby na směsný komunální odpad</c:v>
                </c:pt>
                <c:pt idx="3">
                  <c:v>vznikají černé skládky na území města</c:v>
                </c:pt>
              </c:strCache>
            </c:strRef>
          </c:cat>
          <c:val>
            <c:numRef>
              <c:f>Sheet1!$B$2:$B$7</c:f>
              <c:numCache>
                <c:formatCode>0.0</c:formatCode>
                <c:ptCount val="6"/>
                <c:pt idx="0">
                  <c:v>39.860643477970001</c:v>
                </c:pt>
                <c:pt idx="1">
                  <c:v>31.608567884229998</c:v>
                </c:pt>
                <c:pt idx="2">
                  <c:v>32.443841368119998</c:v>
                </c:pt>
                <c:pt idx="3">
                  <c:v>34.997323047999998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625-4065-AD04-F284B7F6953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ne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  <a:ln w="22066">
              <a:noFill/>
            </a:ln>
          </c:spPr>
          <c:invertIfNegative val="0"/>
          <c:dLbls>
            <c:dLbl>
              <c:idx val="8"/>
              <c:numFmt formatCode="0" sourceLinked="0"/>
              <c:spPr>
                <a:noFill/>
                <a:ln w="22066">
                  <a:noFill/>
                </a:ln>
              </c:spPr>
              <c:txPr>
                <a:bodyPr/>
                <a:lstStyle/>
                <a:p>
                  <a:pPr>
                    <a:defRPr sz="105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E625-4065-AD04-F284B7F6953C}"/>
                </c:ext>
              </c:extLst>
            </c:dLbl>
            <c:numFmt formatCode="0" sourceLinked="0"/>
            <c:spPr>
              <a:noFill/>
              <a:ln w="22066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50" b="0" i="0" u="none" strike="noStrike" baseline="0">
                    <a:solidFill>
                      <a:srgbClr val="000000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Sheet1!$A$2:$A$7</c:f>
              <c:strCache>
                <c:ptCount val="4"/>
                <c:pt idx="0">
                  <c:v>obyvatelé špatně odkládají odpad na místa, která k tomu nejsou určená (například odkládání velkých krabic u sběrných míst, odložené pytle atd.)</c:v>
                </c:pt>
                <c:pt idx="1">
                  <c:v>obyvatelé špatně třídí odpad a do nádob odkládají jiný typ odpadu</c:v>
                </c:pt>
                <c:pt idx="2">
                  <c:v>obyvatelé odpad netřídí téměř vůbec a vše odkládají pouze do nádoby na směsný komunální odpad</c:v>
                </c:pt>
                <c:pt idx="3">
                  <c:v>vznikají černé skládky na území města</c:v>
                </c:pt>
              </c:strCache>
            </c:strRef>
          </c:cat>
          <c:val>
            <c:numRef>
              <c:f>Sheet1!$C$2:$C$7</c:f>
              <c:numCache>
                <c:formatCode>0.0</c:formatCode>
                <c:ptCount val="6"/>
                <c:pt idx="0">
                  <c:v>60.139356522029999</c:v>
                </c:pt>
                <c:pt idx="1">
                  <c:v>68.391432115770002</c:v>
                </c:pt>
                <c:pt idx="2">
                  <c:v>67.556158631879995</c:v>
                </c:pt>
                <c:pt idx="3">
                  <c:v>65.002676952000002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625-4065-AD04-F284B7F6953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0"/>
        <c:overlap val="100"/>
        <c:axId val="264563664"/>
        <c:axId val="264564448"/>
      </c:barChart>
      <c:catAx>
        <c:axId val="26456366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5517">
            <a:noFill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+mn-lt"/>
                <a:ea typeface="Arial"/>
                <a:cs typeface="Arial"/>
              </a:defRPr>
            </a:pPr>
            <a:endParaRPr lang="cs-CZ"/>
          </a:p>
        </c:txPr>
        <c:crossAx val="26456444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64564448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264563664"/>
        <c:crosses val="autoZero"/>
        <c:crossBetween val="between"/>
      </c:valAx>
      <c:spPr>
        <a:noFill/>
        <a:ln w="22066">
          <a:noFill/>
        </a:ln>
      </c:spPr>
    </c:plotArea>
    <c:legend>
      <c:legendPos val="t"/>
      <c:layout>
        <c:manualLayout>
          <c:xMode val="edge"/>
          <c:yMode val="edge"/>
          <c:x val="0.48913321886078104"/>
          <c:y val="0.17556036768701519"/>
          <c:w val="0.32273948126340224"/>
          <c:h val="5.3229437067808499E-2"/>
        </c:manualLayout>
      </c:layout>
      <c:overlay val="0"/>
      <c:spPr>
        <a:noFill/>
        <a:ln w="22066">
          <a:noFill/>
        </a:ln>
      </c:spPr>
      <c:txPr>
        <a:bodyPr/>
        <a:lstStyle/>
        <a:p>
          <a:pPr>
            <a:defRPr sz="1050" b="0" i="0" u="none" strike="noStrike" baseline="0">
              <a:solidFill>
                <a:srgbClr val="000000"/>
              </a:solidFill>
              <a:latin typeface="+mn-lt"/>
              <a:ea typeface="Arial"/>
              <a:cs typeface="Arial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3996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0374225106804231E-2"/>
          <c:y val="5.5002468911985077E-2"/>
          <c:w val="0.40032153557316957"/>
          <c:h val="0.41638319899430598"/>
        </c:manualLayout>
      </c:layout>
      <c:doughnutChart>
        <c:varyColors val="1"/>
        <c:ser>
          <c:idx val="3"/>
          <c:order val="0"/>
          <c:spPr>
            <a:ln w="6077">
              <a:solidFill>
                <a:schemeClr val="bg1"/>
              </a:solidFill>
              <a:prstDash val="solid"/>
            </a:ln>
          </c:spPr>
          <c:dPt>
            <c:idx val="0"/>
            <c:bubble3D val="0"/>
            <c:spPr>
              <a:solidFill>
                <a:srgbClr val="83B817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DCB6-4F3B-A210-CCC212BCA5B0}"/>
              </c:ext>
            </c:extLst>
          </c:dPt>
          <c:dPt>
            <c:idx val="1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DCB6-4F3B-A210-CCC212BCA5B0}"/>
              </c:ext>
            </c:extLst>
          </c:dPt>
          <c:dPt>
            <c:idx val="2"/>
            <c:bubble3D val="0"/>
            <c:spPr>
              <a:solidFill>
                <a:schemeClr val="bg1">
                  <a:lumMod val="85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DCB6-4F3B-A210-CCC212BCA5B0}"/>
              </c:ext>
            </c:extLst>
          </c:dPt>
          <c:dPt>
            <c:idx val="3"/>
            <c:bubble3D val="0"/>
            <c:spPr>
              <a:solidFill>
                <a:srgbClr val="E3F3D1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DCB6-4F3B-A210-CCC212BCA5B0}"/>
              </c:ext>
            </c:extLst>
          </c:dPt>
          <c:dPt>
            <c:idx val="4"/>
            <c:bubble3D val="0"/>
            <c:spPr>
              <a:solidFill>
                <a:schemeClr val="bg1">
                  <a:lumMod val="85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9-DCB6-4F3B-A210-CCC212BCA5B0}"/>
              </c:ext>
            </c:extLst>
          </c:dPt>
          <c:dPt>
            <c:idx val="5"/>
            <c:bubble3D val="0"/>
            <c:spPr>
              <a:solidFill>
                <a:srgbClr val="666699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B-DCB6-4F3B-A210-CCC212BCA5B0}"/>
              </c:ext>
            </c:extLst>
          </c:dPt>
          <c:dPt>
            <c:idx val="6"/>
            <c:bubble3D val="0"/>
            <c:spPr>
              <a:solidFill>
                <a:srgbClr val="C0C0C0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D-DCB6-4F3B-A210-CCC212BCA5B0}"/>
              </c:ext>
            </c:extLst>
          </c:dPt>
          <c:dPt>
            <c:idx val="7"/>
            <c:bubble3D val="0"/>
            <c:spPr>
              <a:solidFill>
                <a:srgbClr val="99CC0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F-DCB6-4F3B-A210-CCC212BCA5B0}"/>
              </c:ext>
            </c:extLst>
          </c:dPt>
          <c:dPt>
            <c:idx val="8"/>
            <c:bubble3D val="0"/>
            <c:spPr>
              <a:solidFill>
                <a:srgbClr val="00800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1-DCB6-4F3B-A210-CCC212BCA5B0}"/>
              </c:ext>
            </c:extLst>
          </c:dPt>
          <c:dPt>
            <c:idx val="9"/>
            <c:bubble3D val="0"/>
            <c:spPr>
              <a:solidFill>
                <a:srgbClr val="80008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3-DCB6-4F3B-A210-CCC212BCA5B0}"/>
              </c:ext>
            </c:extLst>
          </c:dPt>
          <c:dLbls>
            <c:dLbl>
              <c:idx val="0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DCB6-4F3B-A210-CCC212BCA5B0}"/>
                </c:ext>
              </c:extLst>
            </c:dLbl>
            <c:dLbl>
              <c:idx val="1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DCB6-4F3B-A210-CCC212BCA5B0}"/>
                </c:ext>
              </c:extLst>
            </c:dLbl>
            <c:dLbl>
              <c:idx val="2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DCB6-4F3B-A210-CCC212BCA5B0}"/>
                </c:ext>
              </c:extLst>
            </c:dLbl>
            <c:dLbl>
              <c:idx val="6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D-DCB6-4F3B-A210-CCC212BCA5B0}"/>
                </c:ext>
              </c:extLst>
            </c:dLbl>
            <c:dLbl>
              <c:idx val="7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F-DCB6-4F3B-A210-CCC212BCA5B0}"/>
                </c:ext>
              </c:extLst>
            </c:dLbl>
            <c:dLbl>
              <c:idx val="9"/>
              <c:numFmt formatCode="0.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3-DCB6-4F3B-A210-CCC212BCA5B0}"/>
                </c:ext>
              </c:extLst>
            </c:dLbl>
            <c:numFmt formatCode="0" sourceLinked="0"/>
            <c:spPr>
              <a:noFill/>
              <a:ln w="12154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0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ano, chystá</c:v>
                </c:pt>
                <c:pt idx="1">
                  <c:v>ne, nechystá</c:v>
                </c:pt>
                <c:pt idx="2">
                  <c:v>nevím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17.045382543180001</c:v>
                </c:pt>
                <c:pt idx="1">
                  <c:v>26.357370141419999</c:v>
                </c:pt>
                <c:pt idx="2">
                  <c:v>56.597247315399997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DCB6-4F3B-A210-CCC212BCA5B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60"/>
      </c:doughnutChart>
      <c:spPr>
        <a:noFill/>
        <a:ln w="12154">
          <a:noFill/>
        </a:ln>
      </c:spPr>
    </c:plotArea>
    <c:legend>
      <c:legendPos val="r"/>
      <c:layout>
        <c:manualLayout>
          <c:xMode val="edge"/>
          <c:yMode val="edge"/>
          <c:x val="0.44786777979533821"/>
          <c:y val="0.11554005685386654"/>
          <c:w val="0.24017385135814756"/>
          <c:h val="0.22673771977214552"/>
        </c:manualLayout>
      </c:layout>
      <c:overlay val="0"/>
      <c:spPr>
        <a:noFill/>
        <a:ln w="12154">
          <a:noFill/>
        </a:ln>
      </c:spPr>
      <c:txPr>
        <a:bodyPr/>
        <a:lstStyle/>
        <a:p>
          <a:pPr>
            <a:defRPr sz="1000" b="0" i="0" u="none" strike="noStrike" baseline="0">
              <a:solidFill>
                <a:srgbClr val="000000"/>
              </a:solidFill>
              <a:latin typeface="+mn-lt"/>
              <a:ea typeface="Arial Narrow"/>
              <a:cs typeface="Arial" panose="020B0604020202020204" pitchFamily="34" charset="0"/>
            </a:defRPr>
          </a:pPr>
          <a:endParaRPr lang="cs-CZ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285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5025401726430101"/>
          <c:y val="4.6731949582561695E-2"/>
          <c:w val="0.28140320352175635"/>
          <c:h val="0.92139831219343882"/>
        </c:manualLayout>
      </c:layout>
      <c:barChart>
        <c:barDir val="bar"/>
        <c:grouping val="clustered"/>
        <c:varyColors val="0"/>
        <c:ser>
          <c:idx val="3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rgbClr val="7DB50C"/>
            </a:solidFill>
            <a:ln w="19550">
              <a:noFill/>
            </a:ln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2D44-453D-93A6-F33AD4918652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2D44-453D-93A6-F33AD4918652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2D44-453D-93A6-F33AD4918652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2D44-453D-93A6-F33AD4918652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2D44-453D-93A6-F33AD4918652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2D44-453D-93A6-F33AD4918652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2D44-453D-93A6-F33AD4918652}"/>
              </c:ext>
            </c:extLst>
          </c:dPt>
          <c:dPt>
            <c:idx val="1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2D44-453D-93A6-F33AD4918652}"/>
              </c:ext>
            </c:extLst>
          </c:dPt>
          <c:dLbls>
            <c:numFmt formatCode="0" sourceLinked="0"/>
            <c:spPr>
              <a:noFill/>
              <a:ln w="19550">
                <a:noFill/>
              </a:ln>
            </c:spPr>
            <c:txPr>
              <a:bodyPr/>
              <a:lstStyle/>
              <a:p>
                <a:pPr>
                  <a:defRPr sz="1050" b="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Sheet1!$A$2:$A$11</c:f>
              <c:strCache>
                <c:ptCount val="10"/>
                <c:pt idx="0">
                  <c:v>vzdělávání a osvěta</c:v>
                </c:pt>
                <c:pt idx="1">
                  <c:v>větší podpora obalů na více použití</c:v>
                </c:pt>
                <c:pt idx="2">
                  <c:v>podpora výzkumu a vývoje nových technologií</c:v>
                </c:pt>
                <c:pt idx="3">
                  <c:v>zálohování výrobků nebo materiálů</c:v>
                </c:pt>
                <c:pt idx="4">
                  <c:v>zákaz jednorázových výrobků na jedno použití</c:v>
                </c:pt>
                <c:pt idx="5">
                  <c:v>zajištění zpětného odběru formou zálohy nebo výkupem</c:v>
                </c:pt>
                <c:pt idx="6">
                  <c:v>recyklační nebo likvidační poplatek v ceně výrobku</c:v>
                </c:pt>
                <c:pt idx="7">
                  <c:v>podpora ekologického designu výrobků</c:v>
                </c:pt>
                <c:pt idx="8">
                  <c:v>vysoké poplatky, za produkovaný odpad</c:v>
                </c:pt>
                <c:pt idx="9">
                  <c:v>jiné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63.097398389410003</c:v>
                </c:pt>
                <c:pt idx="1">
                  <c:v>57.233890031820003</c:v>
                </c:pt>
                <c:pt idx="2">
                  <c:v>52.811076490890002</c:v>
                </c:pt>
                <c:pt idx="3">
                  <c:v>49.744273389029999</c:v>
                </c:pt>
                <c:pt idx="4">
                  <c:v>44.463089382470002</c:v>
                </c:pt>
                <c:pt idx="5">
                  <c:v>42.175821170989998</c:v>
                </c:pt>
                <c:pt idx="6">
                  <c:v>20.20414884665</c:v>
                </c:pt>
                <c:pt idx="7">
                  <c:v>18.750650862339999</c:v>
                </c:pt>
                <c:pt idx="8">
                  <c:v>11.61150592888</c:v>
                </c:pt>
                <c:pt idx="9">
                  <c:v>2.6215013375559999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2D44-453D-93A6-F33AD491865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0"/>
        <c:axId val="186030520"/>
        <c:axId val="186030912"/>
      </c:barChart>
      <c:catAx>
        <c:axId val="18603052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4888">
            <a:noFill/>
          </a:ln>
        </c:spPr>
        <c:txPr>
          <a:bodyPr rot="0" vert="horz"/>
          <a:lstStyle/>
          <a:p>
            <a:pPr>
              <a:defRPr sz="1000" b="0"/>
            </a:pPr>
            <a:endParaRPr lang="cs-CZ"/>
          </a:p>
        </c:txPr>
        <c:crossAx val="186030912"/>
        <c:crosses val="autoZero"/>
        <c:auto val="1"/>
        <c:lblAlgn val="ctr"/>
        <c:lblOffset val="200"/>
        <c:noMultiLvlLbl val="0"/>
      </c:catAx>
      <c:valAx>
        <c:axId val="186030912"/>
        <c:scaling>
          <c:orientation val="minMax"/>
          <c:max val="100"/>
          <c:min val="0"/>
        </c:scaling>
        <c:delete val="1"/>
        <c:axPos val="b"/>
        <c:numFmt formatCode="General" sourceLinked="1"/>
        <c:majorTickMark val="out"/>
        <c:minorTickMark val="none"/>
        <c:tickLblPos val="nextTo"/>
        <c:crossAx val="186030520"/>
        <c:crosses val="max"/>
        <c:crossBetween val="between"/>
        <c:majorUnit val="0.1"/>
        <c:minorUnit val="0.1"/>
      </c:valAx>
      <c:spPr>
        <a:noFill/>
        <a:ln w="19550">
          <a:noFill/>
        </a:ln>
      </c:spPr>
    </c:plotArea>
    <c:plotVisOnly val="1"/>
    <c:dispBlanksAs val="gap"/>
    <c:showDLblsOverMax val="0"/>
  </c:chart>
  <c:spPr>
    <a:noFill/>
    <a:ln w="6350">
      <a:noFill/>
    </a:ln>
  </c:spPr>
  <c:txPr>
    <a:bodyPr/>
    <a:lstStyle/>
    <a:p>
      <a:pPr>
        <a:defRPr sz="10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0374225106804231E-2"/>
          <c:y val="5.5002468911985077E-2"/>
          <c:w val="0.40032153557316957"/>
          <c:h val="0.41638319899430598"/>
        </c:manualLayout>
      </c:layout>
      <c:doughnutChart>
        <c:varyColors val="1"/>
        <c:ser>
          <c:idx val="3"/>
          <c:order val="0"/>
          <c:spPr>
            <a:ln w="6077">
              <a:solidFill>
                <a:schemeClr val="bg1"/>
              </a:solidFill>
              <a:prstDash val="solid"/>
            </a:ln>
          </c:spPr>
          <c:dPt>
            <c:idx val="0"/>
            <c:bubble3D val="0"/>
            <c:spPr>
              <a:solidFill>
                <a:srgbClr val="83B816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2DD5-4C07-86E5-73D8584F5CFF}"/>
              </c:ext>
            </c:extLst>
          </c:dPt>
          <c:dPt>
            <c:idx val="1"/>
            <c:bubble3D val="0"/>
            <c:spPr>
              <a:solidFill>
                <a:srgbClr val="C6E6A2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2DD5-4C07-86E5-73D8584F5CFF}"/>
              </c:ext>
            </c:extLst>
          </c:dPt>
          <c:dPt>
            <c:idx val="2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2DD5-4C07-86E5-73D8584F5CFF}"/>
              </c:ext>
            </c:extLst>
          </c:dPt>
          <c:dPt>
            <c:idx val="3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2DD5-4C07-86E5-73D8584F5CFF}"/>
              </c:ext>
            </c:extLst>
          </c:dPt>
          <c:dPt>
            <c:idx val="4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9-2DD5-4C07-86E5-73D8584F5CFF}"/>
              </c:ext>
            </c:extLst>
          </c:dPt>
          <c:dPt>
            <c:idx val="5"/>
            <c:bubble3D val="0"/>
            <c:spPr>
              <a:solidFill>
                <a:schemeClr val="bg1">
                  <a:lumMod val="85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B-2DD5-4C07-86E5-73D8584F5CFF}"/>
              </c:ext>
            </c:extLst>
          </c:dPt>
          <c:dPt>
            <c:idx val="6"/>
            <c:bubble3D val="0"/>
            <c:spPr>
              <a:solidFill>
                <a:srgbClr val="C0C0C0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D-2DD5-4C07-86E5-73D8584F5CFF}"/>
              </c:ext>
            </c:extLst>
          </c:dPt>
          <c:dPt>
            <c:idx val="7"/>
            <c:bubble3D val="0"/>
            <c:spPr>
              <a:solidFill>
                <a:srgbClr val="99CC0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F-2DD5-4C07-86E5-73D8584F5CFF}"/>
              </c:ext>
            </c:extLst>
          </c:dPt>
          <c:dPt>
            <c:idx val="8"/>
            <c:bubble3D val="0"/>
            <c:spPr>
              <a:solidFill>
                <a:srgbClr val="00800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1-2DD5-4C07-86E5-73D8584F5CFF}"/>
              </c:ext>
            </c:extLst>
          </c:dPt>
          <c:dPt>
            <c:idx val="9"/>
            <c:bubble3D val="0"/>
            <c:spPr>
              <a:solidFill>
                <a:srgbClr val="80008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3-2DD5-4C07-86E5-73D8584F5CFF}"/>
              </c:ext>
            </c:extLst>
          </c:dPt>
          <c:dLbls>
            <c:dLbl>
              <c:idx val="0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2DD5-4C07-86E5-73D8584F5CFF}"/>
                </c:ext>
              </c:extLst>
            </c:dLbl>
            <c:dLbl>
              <c:idx val="1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2DD5-4C07-86E5-73D8584F5CFF}"/>
                </c:ext>
              </c:extLst>
            </c:dLbl>
            <c:dLbl>
              <c:idx val="2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2DD5-4C07-86E5-73D8584F5CFF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2DD5-4C07-86E5-73D8584F5CFF}"/>
                </c:ext>
              </c:extLst>
            </c:dLbl>
            <c:dLbl>
              <c:idx val="6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D-2DD5-4C07-86E5-73D8584F5CFF}"/>
                </c:ext>
              </c:extLst>
            </c:dLbl>
            <c:dLbl>
              <c:idx val="7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F-2DD5-4C07-86E5-73D8584F5CFF}"/>
                </c:ext>
              </c:extLst>
            </c:dLbl>
            <c:dLbl>
              <c:idx val="9"/>
              <c:numFmt formatCode="0.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3-2DD5-4C07-86E5-73D8584F5CFF}"/>
                </c:ext>
              </c:extLst>
            </c:dLbl>
            <c:numFmt formatCode="0" sourceLinked="0"/>
            <c:spPr>
              <a:noFill/>
              <a:ln w="12154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0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rozhodně by měla</c:v>
                </c:pt>
                <c:pt idx="1">
                  <c:v>spíše by měla</c:v>
                </c:pt>
                <c:pt idx="2">
                  <c:v>ani ano, ani ne</c:v>
                </c:pt>
                <c:pt idx="3">
                  <c:v>spíše by neměla</c:v>
                </c:pt>
                <c:pt idx="4">
                  <c:v>rozhodně by neměla</c:v>
                </c:pt>
                <c:pt idx="5">
                  <c:v>nevím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62.837669862059997</c:v>
                </c:pt>
                <c:pt idx="1">
                  <c:v>26.45454189554</c:v>
                </c:pt>
                <c:pt idx="2">
                  <c:v>4.4181876294110003</c:v>
                </c:pt>
                <c:pt idx="3">
                  <c:v>1.713484036284</c:v>
                </c:pt>
                <c:pt idx="4">
                  <c:v>0.42582202742730002</c:v>
                </c:pt>
                <c:pt idx="5">
                  <c:v>4.1502945492789998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2DD5-4C07-86E5-73D8584F5CF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60"/>
      </c:doughnutChart>
      <c:spPr>
        <a:noFill/>
        <a:ln w="12154">
          <a:noFill/>
        </a:ln>
      </c:spPr>
    </c:plotArea>
    <c:legend>
      <c:legendPos val="r"/>
      <c:layout>
        <c:manualLayout>
          <c:xMode val="edge"/>
          <c:yMode val="edge"/>
          <c:x val="0.34274588300096859"/>
          <c:y val="6.1665251316156702E-2"/>
          <c:w val="0.28899345723771386"/>
          <c:h val="0.37776351162774058"/>
        </c:manualLayout>
      </c:layout>
      <c:overlay val="0"/>
      <c:spPr>
        <a:noFill/>
        <a:ln w="12154">
          <a:noFill/>
        </a:ln>
      </c:spPr>
      <c:txPr>
        <a:bodyPr/>
        <a:lstStyle/>
        <a:p>
          <a:pPr>
            <a:defRPr sz="1000" b="0" i="0" u="none" strike="noStrike" baseline="0">
              <a:solidFill>
                <a:srgbClr val="000000"/>
              </a:solidFill>
              <a:latin typeface="+mn-lt"/>
              <a:ea typeface="Arial Narrow"/>
              <a:cs typeface="Arial" panose="020B0604020202020204" pitchFamily="34" charset="0"/>
            </a:defRPr>
          </a:pPr>
          <a:endParaRPr lang="cs-CZ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285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0374225106804231E-2"/>
          <c:y val="5.5002468911985077E-2"/>
          <c:w val="0.40032153557316957"/>
          <c:h val="0.41638319899430598"/>
        </c:manualLayout>
      </c:layout>
      <c:doughnutChart>
        <c:varyColors val="1"/>
        <c:ser>
          <c:idx val="3"/>
          <c:order val="0"/>
          <c:spPr>
            <a:ln w="6077">
              <a:solidFill>
                <a:schemeClr val="bg1"/>
              </a:solidFill>
              <a:prstDash val="solid"/>
            </a:ln>
          </c:spPr>
          <c:dPt>
            <c:idx val="0"/>
            <c:bubble3D val="0"/>
            <c:spPr>
              <a:solidFill>
                <a:srgbClr val="83B816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43AE-4B29-A212-BC9EC8F8C1CC}"/>
              </c:ext>
            </c:extLst>
          </c:dPt>
          <c:dPt>
            <c:idx val="1"/>
            <c:bubble3D val="0"/>
            <c:spPr>
              <a:solidFill>
                <a:srgbClr val="C6E6A2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43AE-4B29-A212-BC9EC8F8C1CC}"/>
              </c:ext>
            </c:extLst>
          </c:dPt>
          <c:dPt>
            <c:idx val="2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43AE-4B29-A212-BC9EC8F8C1CC}"/>
              </c:ext>
            </c:extLst>
          </c:dPt>
          <c:dPt>
            <c:idx val="3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43AE-4B29-A212-BC9EC8F8C1CC}"/>
              </c:ext>
            </c:extLst>
          </c:dPt>
          <c:dPt>
            <c:idx val="4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9-43AE-4B29-A212-BC9EC8F8C1CC}"/>
              </c:ext>
            </c:extLst>
          </c:dPt>
          <c:dPt>
            <c:idx val="5"/>
            <c:bubble3D val="0"/>
            <c:spPr>
              <a:solidFill>
                <a:schemeClr val="bg1">
                  <a:lumMod val="85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B-43AE-4B29-A212-BC9EC8F8C1CC}"/>
              </c:ext>
            </c:extLst>
          </c:dPt>
          <c:dPt>
            <c:idx val="6"/>
            <c:bubble3D val="0"/>
            <c:spPr>
              <a:solidFill>
                <a:srgbClr val="C0C0C0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D-43AE-4B29-A212-BC9EC8F8C1CC}"/>
              </c:ext>
            </c:extLst>
          </c:dPt>
          <c:dPt>
            <c:idx val="7"/>
            <c:bubble3D val="0"/>
            <c:spPr>
              <a:solidFill>
                <a:srgbClr val="99CC0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F-43AE-4B29-A212-BC9EC8F8C1CC}"/>
              </c:ext>
            </c:extLst>
          </c:dPt>
          <c:dPt>
            <c:idx val="8"/>
            <c:bubble3D val="0"/>
            <c:spPr>
              <a:solidFill>
                <a:srgbClr val="00800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1-43AE-4B29-A212-BC9EC8F8C1CC}"/>
              </c:ext>
            </c:extLst>
          </c:dPt>
          <c:dPt>
            <c:idx val="9"/>
            <c:bubble3D val="0"/>
            <c:spPr>
              <a:solidFill>
                <a:srgbClr val="80008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3-43AE-4B29-A212-BC9EC8F8C1CC}"/>
              </c:ext>
            </c:extLst>
          </c:dPt>
          <c:dLbls>
            <c:dLbl>
              <c:idx val="0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43AE-4B29-A212-BC9EC8F8C1CC}"/>
                </c:ext>
              </c:extLst>
            </c:dLbl>
            <c:dLbl>
              <c:idx val="1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43AE-4B29-A212-BC9EC8F8C1CC}"/>
                </c:ext>
              </c:extLst>
            </c:dLbl>
            <c:dLbl>
              <c:idx val="2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43AE-4B29-A212-BC9EC8F8C1CC}"/>
                </c:ext>
              </c:extLst>
            </c:dLbl>
            <c:dLbl>
              <c:idx val="6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D-43AE-4B29-A212-BC9EC8F8C1CC}"/>
                </c:ext>
              </c:extLst>
            </c:dLbl>
            <c:dLbl>
              <c:idx val="7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F-43AE-4B29-A212-BC9EC8F8C1CC}"/>
                </c:ext>
              </c:extLst>
            </c:dLbl>
            <c:dLbl>
              <c:idx val="9"/>
              <c:numFmt formatCode="0.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3-43AE-4B29-A212-BC9EC8F8C1CC}"/>
                </c:ext>
              </c:extLst>
            </c:dLbl>
            <c:numFmt formatCode="0" sourceLinked="0"/>
            <c:spPr>
              <a:noFill/>
              <a:ln w="12154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0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rozhodně má</c:v>
                </c:pt>
                <c:pt idx="1">
                  <c:v>spíše má</c:v>
                </c:pt>
                <c:pt idx="2">
                  <c:v>ani má, ani nemá</c:v>
                </c:pt>
                <c:pt idx="3">
                  <c:v>spíše nemá</c:v>
                </c:pt>
                <c:pt idx="4">
                  <c:v>rozhodně nemá</c:v>
                </c:pt>
                <c:pt idx="5">
                  <c:v>nevím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5.2038533122080004</c:v>
                </c:pt>
                <c:pt idx="1">
                  <c:v>14.110981735499999</c:v>
                </c:pt>
                <c:pt idx="2">
                  <c:v>6.5694653835799999</c:v>
                </c:pt>
                <c:pt idx="3">
                  <c:v>35.69160680905</c:v>
                </c:pt>
                <c:pt idx="4">
                  <c:v>15.54788344454</c:v>
                </c:pt>
                <c:pt idx="5">
                  <c:v>22.876209315130001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43AE-4B29-A212-BC9EC8F8C1C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 w="12154">
          <a:noFill/>
        </a:ln>
      </c:spPr>
    </c:plotArea>
    <c:legend>
      <c:legendPos val="r"/>
      <c:layout>
        <c:manualLayout>
          <c:xMode val="edge"/>
          <c:yMode val="edge"/>
          <c:x val="0.34274588300096859"/>
          <c:y val="6.1665251316156702E-2"/>
          <c:w val="0.28899345723771386"/>
          <c:h val="0.37776351162774058"/>
        </c:manualLayout>
      </c:layout>
      <c:overlay val="0"/>
      <c:spPr>
        <a:noFill/>
        <a:ln w="12154">
          <a:noFill/>
        </a:ln>
      </c:spPr>
      <c:txPr>
        <a:bodyPr/>
        <a:lstStyle/>
        <a:p>
          <a:pPr>
            <a:defRPr sz="1000" b="0" i="0" u="none" strike="noStrike" baseline="0">
              <a:solidFill>
                <a:srgbClr val="000000"/>
              </a:solidFill>
              <a:latin typeface="+mn-lt"/>
              <a:ea typeface="Arial Narrow"/>
              <a:cs typeface="Arial" panose="020B0604020202020204" pitchFamily="34" charset="0"/>
            </a:defRPr>
          </a:pPr>
          <a:endParaRPr lang="cs-CZ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285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0374225106804231E-2"/>
          <c:y val="5.5002468911985077E-2"/>
          <c:w val="0.40032153557316957"/>
          <c:h val="0.41638319899430598"/>
        </c:manualLayout>
      </c:layout>
      <c:doughnutChart>
        <c:varyColors val="1"/>
        <c:ser>
          <c:idx val="3"/>
          <c:order val="0"/>
          <c:spPr>
            <a:ln w="6077">
              <a:solidFill>
                <a:schemeClr val="bg1"/>
              </a:solidFill>
              <a:prstDash val="solid"/>
            </a:ln>
          </c:spPr>
          <c:dPt>
            <c:idx val="0"/>
            <c:bubble3D val="0"/>
            <c:spPr>
              <a:solidFill>
                <a:srgbClr val="83B816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2DD5-4C07-86E5-73D8584F5CFF}"/>
              </c:ext>
            </c:extLst>
          </c:dPt>
          <c:dPt>
            <c:idx val="1"/>
            <c:bubble3D val="0"/>
            <c:spPr>
              <a:solidFill>
                <a:srgbClr val="C6E6A2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2DD5-4C07-86E5-73D8584F5CFF}"/>
              </c:ext>
            </c:extLst>
          </c:dPt>
          <c:dPt>
            <c:idx val="2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2DD5-4C07-86E5-73D8584F5CFF}"/>
              </c:ext>
            </c:extLst>
          </c:dPt>
          <c:dPt>
            <c:idx val="3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2DD5-4C07-86E5-73D8584F5CFF}"/>
              </c:ext>
            </c:extLst>
          </c:dPt>
          <c:dPt>
            <c:idx val="4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9-2DD5-4C07-86E5-73D8584F5CFF}"/>
              </c:ext>
            </c:extLst>
          </c:dPt>
          <c:dPt>
            <c:idx val="5"/>
            <c:bubble3D val="0"/>
            <c:spPr>
              <a:solidFill>
                <a:schemeClr val="bg1">
                  <a:lumMod val="85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B-2DD5-4C07-86E5-73D8584F5CFF}"/>
              </c:ext>
            </c:extLst>
          </c:dPt>
          <c:dPt>
            <c:idx val="6"/>
            <c:bubble3D val="0"/>
            <c:spPr>
              <a:solidFill>
                <a:srgbClr val="C0C0C0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D-2DD5-4C07-86E5-73D8584F5CFF}"/>
              </c:ext>
            </c:extLst>
          </c:dPt>
          <c:dPt>
            <c:idx val="7"/>
            <c:bubble3D val="0"/>
            <c:spPr>
              <a:solidFill>
                <a:srgbClr val="99CC0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F-2DD5-4C07-86E5-73D8584F5CFF}"/>
              </c:ext>
            </c:extLst>
          </c:dPt>
          <c:dPt>
            <c:idx val="8"/>
            <c:bubble3D val="0"/>
            <c:spPr>
              <a:solidFill>
                <a:srgbClr val="00800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1-2DD5-4C07-86E5-73D8584F5CFF}"/>
              </c:ext>
            </c:extLst>
          </c:dPt>
          <c:dPt>
            <c:idx val="9"/>
            <c:bubble3D val="0"/>
            <c:spPr>
              <a:solidFill>
                <a:srgbClr val="80008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3-2DD5-4C07-86E5-73D8584F5CFF}"/>
              </c:ext>
            </c:extLst>
          </c:dPt>
          <c:dLbls>
            <c:dLbl>
              <c:idx val="0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2DD5-4C07-86E5-73D8584F5CFF}"/>
                </c:ext>
              </c:extLst>
            </c:dLbl>
            <c:dLbl>
              <c:idx val="1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2DD5-4C07-86E5-73D8584F5CFF}"/>
                </c:ext>
              </c:extLst>
            </c:dLbl>
            <c:dLbl>
              <c:idx val="2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2DD5-4C07-86E5-73D8584F5CFF}"/>
                </c:ext>
              </c:extLst>
            </c:dLbl>
            <c:dLbl>
              <c:idx val="6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D-2DD5-4C07-86E5-73D8584F5CFF}"/>
                </c:ext>
              </c:extLst>
            </c:dLbl>
            <c:dLbl>
              <c:idx val="7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F-2DD5-4C07-86E5-73D8584F5CFF}"/>
                </c:ext>
              </c:extLst>
            </c:dLbl>
            <c:dLbl>
              <c:idx val="9"/>
              <c:numFmt formatCode="0.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3-2DD5-4C07-86E5-73D8584F5CFF}"/>
                </c:ext>
              </c:extLst>
            </c:dLbl>
            <c:numFmt formatCode="0" sourceLinked="0"/>
            <c:spPr>
              <a:noFill/>
              <a:ln w="12154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0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rozhodně má</c:v>
                </c:pt>
                <c:pt idx="1">
                  <c:v>spíše má</c:v>
                </c:pt>
                <c:pt idx="2">
                  <c:v>ani má, ani nemá</c:v>
                </c:pt>
                <c:pt idx="3">
                  <c:v>spíše nemá</c:v>
                </c:pt>
                <c:pt idx="4">
                  <c:v>rozhodně nemá</c:v>
                </c:pt>
                <c:pt idx="5">
                  <c:v>nevím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39.9953781595</c:v>
                </c:pt>
                <c:pt idx="1">
                  <c:v>40.779586375320001</c:v>
                </c:pt>
                <c:pt idx="2">
                  <c:v>5.4434635651510002</c:v>
                </c:pt>
                <c:pt idx="3">
                  <c:v>5.0061063032639996</c:v>
                </c:pt>
                <c:pt idx="4">
                  <c:v>2.3324282800380001</c:v>
                </c:pt>
                <c:pt idx="5">
                  <c:v>6.4430373167289998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2DD5-4C07-86E5-73D8584F5CF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 w="12154">
          <a:noFill/>
        </a:ln>
      </c:spPr>
    </c:plotArea>
    <c:legend>
      <c:legendPos val="r"/>
      <c:layout>
        <c:manualLayout>
          <c:xMode val="edge"/>
          <c:yMode val="edge"/>
          <c:x val="0.34274588300096859"/>
          <c:y val="6.1665251316156702E-2"/>
          <c:w val="0.28899345723771386"/>
          <c:h val="0.37776351162774058"/>
        </c:manualLayout>
      </c:layout>
      <c:overlay val="0"/>
      <c:spPr>
        <a:noFill/>
        <a:ln w="12154">
          <a:noFill/>
        </a:ln>
      </c:spPr>
      <c:txPr>
        <a:bodyPr/>
        <a:lstStyle/>
        <a:p>
          <a:pPr>
            <a:defRPr sz="1000" b="0" i="0" u="none" strike="noStrike" baseline="0">
              <a:solidFill>
                <a:srgbClr val="000000"/>
              </a:solidFill>
              <a:latin typeface="+mn-lt"/>
              <a:ea typeface="Arial Narrow"/>
              <a:cs typeface="Arial" panose="020B0604020202020204" pitchFamily="34" charset="0"/>
            </a:defRPr>
          </a:pPr>
          <a:endParaRPr lang="cs-CZ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285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5025401726430101"/>
          <c:y val="4.6731949582561695E-2"/>
          <c:w val="0.22849243602562677"/>
          <c:h val="0.92139831219343882"/>
        </c:manualLayout>
      </c:layout>
      <c:barChart>
        <c:barDir val="bar"/>
        <c:grouping val="clustered"/>
        <c:varyColors val="0"/>
        <c:ser>
          <c:idx val="3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rgbClr val="7DB50C"/>
            </a:solidFill>
            <a:ln w="19550">
              <a:noFill/>
            </a:ln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2D44-453D-93A6-F33AD4918652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2D44-453D-93A6-F33AD4918652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2D44-453D-93A6-F33AD4918652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2D44-453D-93A6-F33AD4918652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2D44-453D-93A6-F33AD4918652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2D44-453D-93A6-F33AD4918652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2D44-453D-93A6-F33AD4918652}"/>
              </c:ext>
            </c:extLst>
          </c:dPt>
          <c:dPt>
            <c:idx val="1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2D44-453D-93A6-F33AD4918652}"/>
              </c:ext>
            </c:extLst>
          </c:dPt>
          <c:dLbls>
            <c:numFmt formatCode="0" sourceLinked="0"/>
            <c:spPr>
              <a:noFill/>
              <a:ln w="19550">
                <a:noFill/>
              </a:ln>
            </c:spPr>
            <c:txPr>
              <a:bodyPr/>
              <a:lstStyle/>
              <a:p>
                <a:pPr>
                  <a:defRPr sz="1050" b="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Sheet1!$A$2:$A$10</c:f>
              <c:strCache>
                <c:ptCount val="7"/>
                <c:pt idx="0">
                  <c:v>daňovým zvýhodněním výrobků / materiálů z recyklovaných materiálů</c:v>
                </c:pt>
                <c:pt idx="1">
                  <c:v>dotacemi firmám provádějícím recyklaci</c:v>
                </c:pt>
                <c:pt idx="2">
                  <c:v>zvýhodněním recyklovaných materiálů ve veřejných zakázkách</c:v>
                </c:pt>
                <c:pt idx="3">
                  <c:v>stanovením legislativně povinného recyklovaného obsahu ve výrobcích</c:v>
                </c:pt>
                <c:pt idx="4">
                  <c:v>daní z produkovaného odpadu</c:v>
                </c:pt>
                <c:pt idx="5">
                  <c:v>daňovým znevýhodněním výrobků z primárních materiálů</c:v>
                </c:pt>
                <c:pt idx="6">
                  <c:v>jiná odpověď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73.983306889999994</c:v>
                </c:pt>
                <c:pt idx="1">
                  <c:v>32.935797950000001</c:v>
                </c:pt>
                <c:pt idx="2">
                  <c:v>23.43207215</c:v>
                </c:pt>
                <c:pt idx="3">
                  <c:v>22.124991479999998</c:v>
                </c:pt>
                <c:pt idx="4">
                  <c:v>17.30161236</c:v>
                </c:pt>
                <c:pt idx="5">
                  <c:v>13.10188015</c:v>
                </c:pt>
                <c:pt idx="6">
                  <c:v>1.840122507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2D44-453D-93A6-F33AD491865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0"/>
        <c:axId val="186030520"/>
        <c:axId val="186030912"/>
      </c:barChart>
      <c:catAx>
        <c:axId val="18603052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4888">
            <a:noFill/>
          </a:ln>
        </c:spPr>
        <c:txPr>
          <a:bodyPr rot="0" vert="horz"/>
          <a:lstStyle/>
          <a:p>
            <a:pPr>
              <a:defRPr sz="1000" b="0"/>
            </a:pPr>
            <a:endParaRPr lang="cs-CZ"/>
          </a:p>
        </c:txPr>
        <c:crossAx val="186030912"/>
        <c:crosses val="autoZero"/>
        <c:auto val="1"/>
        <c:lblAlgn val="ctr"/>
        <c:lblOffset val="200"/>
        <c:noMultiLvlLbl val="0"/>
      </c:catAx>
      <c:valAx>
        <c:axId val="186030912"/>
        <c:scaling>
          <c:orientation val="minMax"/>
          <c:max val="100"/>
          <c:min val="0"/>
        </c:scaling>
        <c:delete val="1"/>
        <c:axPos val="b"/>
        <c:numFmt formatCode="General" sourceLinked="1"/>
        <c:majorTickMark val="out"/>
        <c:minorTickMark val="none"/>
        <c:tickLblPos val="nextTo"/>
        <c:crossAx val="186030520"/>
        <c:crosses val="max"/>
        <c:crossBetween val="between"/>
        <c:majorUnit val="0.1"/>
        <c:minorUnit val="0.1"/>
      </c:valAx>
      <c:spPr>
        <a:noFill/>
        <a:ln w="19550">
          <a:noFill/>
        </a:ln>
      </c:spPr>
    </c:plotArea>
    <c:plotVisOnly val="1"/>
    <c:dispBlanksAs val="gap"/>
    <c:showDLblsOverMax val="0"/>
  </c:chart>
  <c:spPr>
    <a:noFill/>
    <a:ln w="6350">
      <a:noFill/>
    </a:ln>
  </c:spPr>
  <c:txPr>
    <a:bodyPr/>
    <a:lstStyle/>
    <a:p>
      <a:pPr>
        <a:defRPr sz="10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5025401726430101"/>
          <c:y val="4.6731949582561695E-2"/>
          <c:w val="0.25788731807576937"/>
          <c:h val="0.92139831219343882"/>
        </c:manualLayout>
      </c:layout>
      <c:barChart>
        <c:barDir val="bar"/>
        <c:grouping val="clustered"/>
        <c:varyColors val="0"/>
        <c:ser>
          <c:idx val="3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rgbClr val="7DB50C"/>
            </a:solidFill>
            <a:ln w="19550">
              <a:noFill/>
            </a:ln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2D44-453D-93A6-F33AD4918652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2D44-453D-93A6-F33AD4918652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2D44-453D-93A6-F33AD4918652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2D44-453D-93A6-F33AD4918652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2D44-453D-93A6-F33AD4918652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2D44-453D-93A6-F33AD4918652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2D44-453D-93A6-F33AD4918652}"/>
              </c:ext>
            </c:extLst>
          </c:dPt>
          <c:dPt>
            <c:idx val="1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2D44-453D-93A6-F33AD4918652}"/>
              </c:ext>
            </c:extLst>
          </c:dPt>
          <c:dLbls>
            <c:dLbl>
              <c:idx val="5"/>
              <c:numFmt formatCode="0.0" sourceLinked="0"/>
              <c:spPr>
                <a:noFill/>
                <a:ln w="19550">
                  <a:noFill/>
                </a:ln>
              </c:spPr>
              <c:txPr>
                <a:bodyPr/>
                <a:lstStyle/>
                <a:p>
                  <a:pPr>
                    <a:defRPr sz="1050" b="0"/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2D44-453D-93A6-F33AD4918652}"/>
                </c:ext>
              </c:extLst>
            </c:dLbl>
            <c:numFmt formatCode="0" sourceLinked="0"/>
            <c:spPr>
              <a:noFill/>
              <a:ln w="19550">
                <a:noFill/>
              </a:ln>
            </c:spPr>
            <c:txPr>
              <a:bodyPr/>
              <a:lstStyle/>
              <a:p>
                <a:pPr>
                  <a:defRPr sz="1050" b="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Sheet1!$A$2:$A$10</c:f>
              <c:strCache>
                <c:ptCount val="6"/>
                <c:pt idx="0">
                  <c:v>výrobce</c:v>
                </c:pt>
                <c:pt idx="1">
                  <c:v>stát</c:v>
                </c:pt>
                <c:pt idx="2">
                  <c:v>kolektivní systém</c:v>
                </c:pt>
                <c:pt idx="3">
                  <c:v>odpadové společnosti</c:v>
                </c:pt>
                <c:pt idx="4">
                  <c:v>někdo jiný</c:v>
                </c:pt>
                <c:pt idx="5">
                  <c:v>obce / města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61.444284549999999</c:v>
                </c:pt>
                <c:pt idx="1">
                  <c:v>15.55225993</c:v>
                </c:pt>
                <c:pt idx="2">
                  <c:v>11.40223827</c:v>
                </c:pt>
                <c:pt idx="3">
                  <c:v>9.9356998040000004</c:v>
                </c:pt>
                <c:pt idx="4">
                  <c:v>1.165688748</c:v>
                </c:pt>
                <c:pt idx="5">
                  <c:v>0.49982870400000001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2D44-453D-93A6-F33AD491865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0"/>
        <c:axId val="186030520"/>
        <c:axId val="186030912"/>
      </c:barChart>
      <c:catAx>
        <c:axId val="18603052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4888">
            <a:noFill/>
          </a:ln>
        </c:spPr>
        <c:txPr>
          <a:bodyPr rot="0" vert="horz"/>
          <a:lstStyle/>
          <a:p>
            <a:pPr>
              <a:defRPr sz="1050" b="0"/>
            </a:pPr>
            <a:endParaRPr lang="cs-CZ"/>
          </a:p>
        </c:txPr>
        <c:crossAx val="186030912"/>
        <c:crosses val="autoZero"/>
        <c:auto val="1"/>
        <c:lblAlgn val="ctr"/>
        <c:lblOffset val="200"/>
        <c:noMultiLvlLbl val="0"/>
      </c:catAx>
      <c:valAx>
        <c:axId val="186030912"/>
        <c:scaling>
          <c:orientation val="minMax"/>
          <c:max val="100"/>
          <c:min val="0"/>
        </c:scaling>
        <c:delete val="1"/>
        <c:axPos val="b"/>
        <c:numFmt formatCode="General" sourceLinked="1"/>
        <c:majorTickMark val="out"/>
        <c:minorTickMark val="none"/>
        <c:tickLblPos val="nextTo"/>
        <c:crossAx val="186030520"/>
        <c:crosses val="max"/>
        <c:crossBetween val="between"/>
        <c:majorUnit val="0.1"/>
        <c:minorUnit val="0.1"/>
      </c:valAx>
      <c:spPr>
        <a:noFill/>
        <a:ln w="19550">
          <a:noFill/>
        </a:ln>
      </c:spPr>
    </c:plotArea>
    <c:plotVisOnly val="1"/>
    <c:dispBlanksAs val="gap"/>
    <c:showDLblsOverMax val="0"/>
  </c:chart>
  <c:spPr>
    <a:noFill/>
    <a:ln w="6350">
      <a:noFill/>
    </a:ln>
  </c:spPr>
  <c:txPr>
    <a:bodyPr/>
    <a:lstStyle/>
    <a:p>
      <a:pPr>
        <a:defRPr sz="10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73057274599386"/>
          <c:y val="5.5002468911985077E-2"/>
          <c:w val="0.31340508319348637"/>
          <c:h val="0.45123091913750896"/>
        </c:manualLayout>
      </c:layout>
      <c:doughnutChart>
        <c:varyColors val="1"/>
        <c:ser>
          <c:idx val="3"/>
          <c:order val="0"/>
          <c:spPr>
            <a:ln w="6077">
              <a:solidFill>
                <a:schemeClr val="bg1"/>
              </a:solidFill>
              <a:prstDash val="solid"/>
            </a:ln>
          </c:spPr>
          <c:dPt>
            <c:idx val="0"/>
            <c:bubble3D val="0"/>
            <c:spPr>
              <a:solidFill>
                <a:srgbClr val="83B817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DCB6-4F3B-A210-CCC212BCA5B0}"/>
              </c:ext>
            </c:extLst>
          </c:dPt>
          <c:dPt>
            <c:idx val="1"/>
            <c:bubble3D val="0"/>
            <c:spPr>
              <a:solidFill>
                <a:schemeClr val="accent4">
                  <a:lumMod val="20000"/>
                  <a:lumOff val="80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DCB6-4F3B-A210-CCC212BCA5B0}"/>
              </c:ext>
            </c:extLst>
          </c:dPt>
          <c:dPt>
            <c:idx val="2"/>
            <c:bubble3D val="0"/>
            <c:spPr>
              <a:solidFill>
                <a:srgbClr val="BAEB57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DCB6-4F3B-A210-CCC212BCA5B0}"/>
              </c:ext>
            </c:extLst>
          </c:dPt>
          <c:dPt>
            <c:idx val="3"/>
            <c:bubble3D val="0"/>
            <c:spPr>
              <a:solidFill>
                <a:srgbClr val="E3F3D1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DCB6-4F3B-A210-CCC212BCA5B0}"/>
              </c:ext>
            </c:extLst>
          </c:dPt>
          <c:dPt>
            <c:idx val="4"/>
            <c:bubble3D val="0"/>
            <c:spPr>
              <a:solidFill>
                <a:schemeClr val="bg1">
                  <a:lumMod val="85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9-DCB6-4F3B-A210-CCC212BCA5B0}"/>
              </c:ext>
            </c:extLst>
          </c:dPt>
          <c:dPt>
            <c:idx val="5"/>
            <c:bubble3D val="0"/>
            <c:spPr>
              <a:solidFill>
                <a:srgbClr val="666699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B-DCB6-4F3B-A210-CCC212BCA5B0}"/>
              </c:ext>
            </c:extLst>
          </c:dPt>
          <c:dPt>
            <c:idx val="6"/>
            <c:bubble3D val="0"/>
            <c:spPr>
              <a:solidFill>
                <a:srgbClr val="C0C0C0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D-DCB6-4F3B-A210-CCC212BCA5B0}"/>
              </c:ext>
            </c:extLst>
          </c:dPt>
          <c:dPt>
            <c:idx val="7"/>
            <c:bubble3D val="0"/>
            <c:spPr>
              <a:solidFill>
                <a:srgbClr val="99CC0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F-DCB6-4F3B-A210-CCC212BCA5B0}"/>
              </c:ext>
            </c:extLst>
          </c:dPt>
          <c:dPt>
            <c:idx val="8"/>
            <c:bubble3D val="0"/>
            <c:spPr>
              <a:solidFill>
                <a:srgbClr val="00800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1-DCB6-4F3B-A210-CCC212BCA5B0}"/>
              </c:ext>
            </c:extLst>
          </c:dPt>
          <c:dPt>
            <c:idx val="9"/>
            <c:bubble3D val="0"/>
            <c:spPr>
              <a:solidFill>
                <a:srgbClr val="80008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3-DCB6-4F3B-A210-CCC212BCA5B0}"/>
              </c:ext>
            </c:extLst>
          </c:dPt>
          <c:dLbls>
            <c:dLbl>
              <c:idx val="0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DCB6-4F3B-A210-CCC212BCA5B0}"/>
                </c:ext>
              </c:extLst>
            </c:dLbl>
            <c:dLbl>
              <c:idx val="1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DCB6-4F3B-A210-CCC212BCA5B0}"/>
                </c:ext>
              </c:extLst>
            </c:dLbl>
            <c:dLbl>
              <c:idx val="2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DCB6-4F3B-A210-CCC212BCA5B0}"/>
                </c:ext>
              </c:extLst>
            </c:dLbl>
            <c:dLbl>
              <c:idx val="6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D-DCB6-4F3B-A210-CCC212BCA5B0}"/>
                </c:ext>
              </c:extLst>
            </c:dLbl>
            <c:dLbl>
              <c:idx val="7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F-DCB6-4F3B-A210-CCC212BCA5B0}"/>
                </c:ext>
              </c:extLst>
            </c:dLbl>
            <c:dLbl>
              <c:idx val="9"/>
              <c:numFmt formatCode="0.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3-DCB6-4F3B-A210-CCC212BCA5B0}"/>
                </c:ext>
              </c:extLst>
            </c:dLbl>
            <c:numFmt formatCode="0" sourceLinked="0"/>
            <c:spPr>
              <a:noFill/>
              <a:ln w="12154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0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ano</c:v>
                </c:pt>
                <c:pt idx="1">
                  <c:v>ne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86.74423191164</c:v>
                </c:pt>
                <c:pt idx="1">
                  <c:v>13.25576808836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DCB6-4F3B-A210-CCC212BCA5B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60"/>
      </c:doughnutChart>
      <c:spPr>
        <a:noFill/>
        <a:ln w="12154">
          <a:noFill/>
        </a:ln>
      </c:spPr>
    </c:plotArea>
    <c:legend>
      <c:legendPos val="r"/>
      <c:layout>
        <c:manualLayout>
          <c:xMode val="edge"/>
          <c:yMode val="edge"/>
          <c:x val="0.44786777979533821"/>
          <c:y val="0.12328411143407375"/>
          <c:w val="0.10839833348332689"/>
          <c:h val="0.1918900491620914"/>
        </c:manualLayout>
      </c:layout>
      <c:overlay val="0"/>
      <c:spPr>
        <a:noFill/>
        <a:ln w="12154">
          <a:noFill/>
        </a:ln>
      </c:spPr>
      <c:txPr>
        <a:bodyPr/>
        <a:lstStyle/>
        <a:p>
          <a:pPr>
            <a:defRPr sz="1000" b="0" i="0" u="none" strike="noStrike" baseline="0">
              <a:solidFill>
                <a:srgbClr val="000000"/>
              </a:solidFill>
              <a:latin typeface="+mn-lt"/>
              <a:ea typeface="Arial Narrow"/>
              <a:cs typeface="Arial" panose="020B0604020202020204" pitchFamily="34" charset="0"/>
            </a:defRPr>
          </a:pPr>
          <a:endParaRPr lang="cs-CZ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285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4948550690134956"/>
          <c:y val="0.24280245790339347"/>
          <c:w val="0.35365349825547016"/>
          <c:h val="0.6220346782829923"/>
        </c:manualLayout>
      </c:layout>
      <c:barChart>
        <c:barDir val="bar"/>
        <c:grouping val="percentStacked"/>
        <c:varyColors val="0"/>
        <c:ser>
          <c:idx val="4"/>
          <c:order val="0"/>
          <c:tx>
            <c:strRef>
              <c:f>Sheet1!$B$1</c:f>
              <c:strCache>
                <c:ptCount val="1"/>
                <c:pt idx="0">
                  <c:v>ano</c:v>
                </c:pt>
              </c:strCache>
            </c:strRef>
          </c:tx>
          <c:spPr>
            <a:solidFill>
              <a:srgbClr val="83B817"/>
            </a:solidFill>
            <a:ln w="22066">
              <a:noFill/>
            </a:ln>
          </c:spPr>
          <c:invertIfNegative val="0"/>
          <c:dLbls>
            <c:dLbl>
              <c:idx val="2"/>
              <c:numFmt formatCode="0" sourceLinked="0"/>
              <c:spPr>
                <a:noFill/>
                <a:ln w="22066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chemeClr val="tx1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864-4EF7-80E3-F4D4AA044A3B}"/>
                </c:ext>
              </c:extLst>
            </c:dLbl>
            <c:dLbl>
              <c:idx val="3"/>
              <c:numFmt formatCode="0" sourceLinked="0"/>
              <c:spPr>
                <a:noFill/>
                <a:ln w="22066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chemeClr val="tx1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864-4EF7-80E3-F4D4AA044A3B}"/>
                </c:ext>
              </c:extLst>
            </c:dLbl>
            <c:numFmt formatCode="0" sourceLinked="0"/>
            <c:spPr>
              <a:noFill/>
              <a:ln w="22066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00" b="0" i="0" u="none" strike="noStrike" baseline="0">
                    <a:solidFill>
                      <a:schemeClr val="tx1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Sheet1!$A$2:$A$8</c:f>
              <c:strCache>
                <c:ptCount val="6"/>
                <c:pt idx="0">
                  <c:v>do 499 ob.</c:v>
                </c:pt>
                <c:pt idx="1">
                  <c:v>500 - 999 ob.</c:v>
                </c:pt>
                <c:pt idx="2">
                  <c:v>1.000 - 4.999 ob.</c:v>
                </c:pt>
                <c:pt idx="3">
                  <c:v>5.000 - 19.999 ob.</c:v>
                </c:pt>
                <c:pt idx="4">
                  <c:v>20.000 a více ob. </c:v>
                </c:pt>
                <c:pt idx="5">
                  <c:v>(spojeno) 5.000 a více ob. 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67.458134278649993</c:v>
                </c:pt>
                <c:pt idx="1">
                  <c:v>62.886055580440001</c:v>
                </c:pt>
                <c:pt idx="2">
                  <c:v>54.715297877349997</c:v>
                </c:pt>
                <c:pt idx="3">
                  <c:v>45.263595606709998</c:v>
                </c:pt>
                <c:pt idx="4">
                  <c:v>25.22983338913</c:v>
                </c:pt>
                <c:pt idx="5" formatCode="0.0">
                  <c:v>40.739842850000002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864-4EF7-80E3-F4D4AA044A3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ne</c:v>
                </c:pt>
              </c:strCache>
            </c:strRef>
          </c:tx>
          <c:spPr>
            <a:solidFill>
              <a:srgbClr val="FFC1C1"/>
            </a:solidFill>
            <a:ln w="22066">
              <a:noFill/>
            </a:ln>
          </c:spPr>
          <c:invertIfNegative val="0"/>
          <c:dLbls>
            <c:dLbl>
              <c:idx val="8"/>
              <c:numFmt formatCode="0" sourceLinked="0"/>
              <c:spPr>
                <a:noFill/>
                <a:ln w="22066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3864-4EF7-80E3-F4D4AA044A3B}"/>
                </c:ext>
              </c:extLst>
            </c:dLbl>
            <c:numFmt formatCode="0" sourceLinked="0"/>
            <c:spPr>
              <a:noFill/>
              <a:ln w="22066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Sheet1!$A$2:$A$8</c:f>
              <c:strCache>
                <c:ptCount val="6"/>
                <c:pt idx="0">
                  <c:v>do 499 ob.</c:v>
                </c:pt>
                <c:pt idx="1">
                  <c:v>500 - 999 ob.</c:v>
                </c:pt>
                <c:pt idx="2">
                  <c:v>1.000 - 4.999 ob.</c:v>
                </c:pt>
                <c:pt idx="3">
                  <c:v>5.000 - 19.999 ob.</c:v>
                </c:pt>
                <c:pt idx="4">
                  <c:v>20.000 a více ob. </c:v>
                </c:pt>
                <c:pt idx="5">
                  <c:v>(spojeno) 5.000 a více ob. 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32.54186572135</c:v>
                </c:pt>
                <c:pt idx="1">
                  <c:v>37.113944419559999</c:v>
                </c:pt>
                <c:pt idx="2">
                  <c:v>45.284702122650003</c:v>
                </c:pt>
                <c:pt idx="3">
                  <c:v>54.736404393290002</c:v>
                </c:pt>
                <c:pt idx="4">
                  <c:v>74.770166610870007</c:v>
                </c:pt>
                <c:pt idx="5" formatCode="0.0">
                  <c:v>59.260157149999998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864-4EF7-80E3-F4D4AA044A3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0"/>
        <c:overlap val="100"/>
        <c:axId val="264563664"/>
        <c:axId val="264564448"/>
      </c:barChart>
      <c:catAx>
        <c:axId val="26456366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5517">
            <a:noFill/>
          </a:ln>
        </c:spPr>
        <c:txPr>
          <a:bodyPr rot="0" vert="horz"/>
          <a:lstStyle/>
          <a:p>
            <a:pPr>
              <a:defRPr sz="950" b="0" i="0" u="none" strike="noStrike" baseline="0">
                <a:solidFill>
                  <a:srgbClr val="000000"/>
                </a:solidFill>
                <a:latin typeface="+mn-lt"/>
                <a:ea typeface="Arial"/>
                <a:cs typeface="Arial"/>
              </a:defRPr>
            </a:pPr>
            <a:endParaRPr lang="cs-CZ"/>
          </a:p>
        </c:txPr>
        <c:crossAx val="26456444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64564448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264563664"/>
        <c:crosses val="autoZero"/>
        <c:crossBetween val="between"/>
      </c:valAx>
      <c:spPr>
        <a:noFill/>
        <a:ln w="22066">
          <a:noFill/>
        </a:ln>
      </c:spPr>
    </c:plotArea>
    <c:legend>
      <c:legendPos val="t"/>
      <c:layout>
        <c:manualLayout>
          <c:xMode val="edge"/>
          <c:yMode val="edge"/>
          <c:x val="0.5708622200289466"/>
          <c:y val="0.15250930559802647"/>
          <c:w val="0.25501816496706853"/>
          <c:h val="9.2939325227809705E-2"/>
        </c:manualLayout>
      </c:layout>
      <c:overlay val="0"/>
      <c:txPr>
        <a:bodyPr/>
        <a:lstStyle/>
        <a:p>
          <a:pPr>
            <a:defRPr lang="en-US" sz="1000" b="0" i="0" u="none" strike="noStrike" kern="1200" baseline="0">
              <a:solidFill>
                <a:srgbClr val="000000"/>
              </a:solidFill>
              <a:latin typeface="+mn-lt"/>
              <a:ea typeface="Arial Narrow"/>
              <a:cs typeface="Arial" panose="020B0604020202020204" pitchFamily="34" charset="0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3996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73057274599386"/>
          <c:y val="5.5002468911985077E-2"/>
          <c:w val="0.31340508319348637"/>
          <c:h val="0.45123091913750896"/>
        </c:manualLayout>
      </c:layout>
      <c:doughnutChart>
        <c:varyColors val="1"/>
        <c:ser>
          <c:idx val="3"/>
          <c:order val="0"/>
          <c:spPr>
            <a:ln w="6077">
              <a:solidFill>
                <a:schemeClr val="bg1"/>
              </a:solidFill>
              <a:prstDash val="solid"/>
            </a:ln>
          </c:spPr>
          <c:dPt>
            <c:idx val="0"/>
            <c:bubble3D val="0"/>
            <c:spPr>
              <a:solidFill>
                <a:srgbClr val="83B817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2965-4AB8-81C9-2EAB095C46CE}"/>
              </c:ext>
            </c:extLst>
          </c:dPt>
          <c:dPt>
            <c:idx val="1"/>
            <c:bubble3D val="0"/>
            <c:spPr>
              <a:solidFill>
                <a:schemeClr val="accent4">
                  <a:lumMod val="20000"/>
                  <a:lumOff val="80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2965-4AB8-81C9-2EAB095C46CE}"/>
              </c:ext>
            </c:extLst>
          </c:dPt>
          <c:dPt>
            <c:idx val="2"/>
            <c:bubble3D val="0"/>
            <c:spPr>
              <a:solidFill>
                <a:srgbClr val="BAEB57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2965-4AB8-81C9-2EAB095C46CE}"/>
              </c:ext>
            </c:extLst>
          </c:dPt>
          <c:dPt>
            <c:idx val="3"/>
            <c:bubble3D val="0"/>
            <c:spPr>
              <a:solidFill>
                <a:srgbClr val="E3F3D1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2965-4AB8-81C9-2EAB095C46CE}"/>
              </c:ext>
            </c:extLst>
          </c:dPt>
          <c:dPt>
            <c:idx val="4"/>
            <c:bubble3D val="0"/>
            <c:spPr>
              <a:solidFill>
                <a:schemeClr val="bg1">
                  <a:lumMod val="85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9-2965-4AB8-81C9-2EAB095C46CE}"/>
              </c:ext>
            </c:extLst>
          </c:dPt>
          <c:dPt>
            <c:idx val="5"/>
            <c:bubble3D val="0"/>
            <c:spPr>
              <a:solidFill>
                <a:srgbClr val="666699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B-2965-4AB8-81C9-2EAB095C46CE}"/>
              </c:ext>
            </c:extLst>
          </c:dPt>
          <c:dPt>
            <c:idx val="6"/>
            <c:bubble3D val="0"/>
            <c:spPr>
              <a:solidFill>
                <a:srgbClr val="C0C0C0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D-2965-4AB8-81C9-2EAB095C46CE}"/>
              </c:ext>
            </c:extLst>
          </c:dPt>
          <c:dPt>
            <c:idx val="7"/>
            <c:bubble3D val="0"/>
            <c:spPr>
              <a:solidFill>
                <a:srgbClr val="99CC0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F-2965-4AB8-81C9-2EAB095C46CE}"/>
              </c:ext>
            </c:extLst>
          </c:dPt>
          <c:dPt>
            <c:idx val="8"/>
            <c:bubble3D val="0"/>
            <c:spPr>
              <a:solidFill>
                <a:srgbClr val="00800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1-2965-4AB8-81C9-2EAB095C46CE}"/>
              </c:ext>
            </c:extLst>
          </c:dPt>
          <c:dPt>
            <c:idx val="9"/>
            <c:bubble3D val="0"/>
            <c:spPr>
              <a:solidFill>
                <a:srgbClr val="80008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3-2965-4AB8-81C9-2EAB095C46CE}"/>
              </c:ext>
            </c:extLst>
          </c:dPt>
          <c:dLbls>
            <c:dLbl>
              <c:idx val="0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2965-4AB8-81C9-2EAB095C46CE}"/>
                </c:ext>
              </c:extLst>
            </c:dLbl>
            <c:dLbl>
              <c:idx val="1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2965-4AB8-81C9-2EAB095C46CE}"/>
                </c:ext>
              </c:extLst>
            </c:dLbl>
            <c:dLbl>
              <c:idx val="2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2965-4AB8-81C9-2EAB095C46CE}"/>
                </c:ext>
              </c:extLst>
            </c:dLbl>
            <c:dLbl>
              <c:idx val="6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D-2965-4AB8-81C9-2EAB095C46CE}"/>
                </c:ext>
              </c:extLst>
            </c:dLbl>
            <c:dLbl>
              <c:idx val="7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F-2965-4AB8-81C9-2EAB095C46CE}"/>
                </c:ext>
              </c:extLst>
            </c:dLbl>
            <c:dLbl>
              <c:idx val="9"/>
              <c:numFmt formatCode="0.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3-2965-4AB8-81C9-2EAB095C46CE}"/>
                </c:ext>
              </c:extLst>
            </c:dLbl>
            <c:numFmt formatCode="0" sourceLinked="0"/>
            <c:spPr>
              <a:noFill/>
              <a:ln w="12154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0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ano</c:v>
                </c:pt>
                <c:pt idx="1">
                  <c:v>ne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62.717500802899998</c:v>
                </c:pt>
                <c:pt idx="1">
                  <c:v>37.282499197100002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2965-4AB8-81C9-2EAB095C46C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60"/>
      </c:doughnutChart>
      <c:spPr>
        <a:noFill/>
        <a:ln w="12154">
          <a:noFill/>
        </a:ln>
      </c:spPr>
    </c:plotArea>
    <c:legend>
      <c:legendPos val="r"/>
      <c:layout>
        <c:manualLayout>
          <c:xMode val="edge"/>
          <c:yMode val="edge"/>
          <c:x val="0.44786777979533821"/>
          <c:y val="0.12328411143407375"/>
          <c:w val="0.10839833348332689"/>
          <c:h val="0.1918900491620914"/>
        </c:manualLayout>
      </c:layout>
      <c:overlay val="0"/>
      <c:spPr>
        <a:noFill/>
        <a:ln w="12154">
          <a:noFill/>
        </a:ln>
      </c:spPr>
      <c:txPr>
        <a:bodyPr/>
        <a:lstStyle/>
        <a:p>
          <a:pPr>
            <a:defRPr sz="1000" b="0" i="0" u="none" strike="noStrike" baseline="0">
              <a:solidFill>
                <a:srgbClr val="000000"/>
              </a:solidFill>
              <a:latin typeface="+mn-lt"/>
              <a:ea typeface="Arial Narrow"/>
              <a:cs typeface="Arial" panose="020B0604020202020204" pitchFamily="34" charset="0"/>
            </a:defRPr>
          </a:pPr>
          <a:endParaRPr lang="cs-CZ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285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5025401726430101"/>
          <c:y val="4.6731949582561695E-2"/>
          <c:w val="0.28140320352175635"/>
          <c:h val="0.92139831219343882"/>
        </c:manualLayout>
      </c:layout>
      <c:barChart>
        <c:barDir val="bar"/>
        <c:grouping val="clustered"/>
        <c:varyColors val="0"/>
        <c:ser>
          <c:idx val="3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rgbClr val="7DB50C"/>
            </a:solidFill>
            <a:ln w="19550">
              <a:noFill/>
            </a:ln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2D44-453D-93A6-F33AD4918652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2D44-453D-93A6-F33AD4918652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2D44-453D-93A6-F33AD4918652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2D44-453D-93A6-F33AD4918652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2D44-453D-93A6-F33AD4918652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2D44-453D-93A6-F33AD4918652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2D44-453D-93A6-F33AD4918652}"/>
              </c:ext>
            </c:extLst>
          </c:dPt>
          <c:dPt>
            <c:idx val="1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2D44-453D-93A6-F33AD4918652}"/>
              </c:ext>
            </c:extLst>
          </c:dPt>
          <c:dLbls>
            <c:numFmt formatCode="0" sourceLinked="0"/>
            <c:spPr>
              <a:noFill/>
              <a:ln w="19550">
                <a:noFill/>
              </a:ln>
            </c:spPr>
            <c:txPr>
              <a:bodyPr/>
              <a:lstStyle/>
              <a:p>
                <a:pPr>
                  <a:defRPr sz="1050" b="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Sheet1!$A$2:$A$10</c:f>
              <c:strCache>
                <c:ptCount val="7"/>
                <c:pt idx="0">
                  <c:v>kontroly sběrných míst</c:v>
                </c:pt>
                <c:pt idx="1">
                  <c:v>fotopasti</c:v>
                </c:pt>
                <c:pt idx="2">
                  <c:v>zvyšování poplatků pro občany</c:v>
                </c:pt>
                <c:pt idx="3">
                  <c:v>uzamykatelná sběrná místa</c:v>
                </c:pt>
                <c:pt idx="4">
                  <c:v>odklízení nádob na odpad mimo veřejně přístupné plochy</c:v>
                </c:pt>
                <c:pt idx="5">
                  <c:v>neodklízení odpadů od sběrných míst</c:v>
                </c:pt>
                <c:pt idx="6">
                  <c:v>jiné, uveďte*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82.83068323418</c:v>
                </c:pt>
                <c:pt idx="1">
                  <c:v>31.35284035774</c:v>
                </c:pt>
                <c:pt idx="2">
                  <c:v>17.417155673010001</c:v>
                </c:pt>
                <c:pt idx="3">
                  <c:v>14.255109443269999</c:v>
                </c:pt>
                <c:pt idx="4">
                  <c:v>6.2424846384709998</c:v>
                </c:pt>
                <c:pt idx="5">
                  <c:v>3.6823140307769999</c:v>
                </c:pt>
                <c:pt idx="6">
                  <c:v>14.22634656132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2D44-453D-93A6-F33AD491865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0"/>
        <c:axId val="186030520"/>
        <c:axId val="186030912"/>
      </c:barChart>
      <c:catAx>
        <c:axId val="18603052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4888">
            <a:noFill/>
          </a:ln>
        </c:spPr>
        <c:txPr>
          <a:bodyPr rot="0" vert="horz"/>
          <a:lstStyle/>
          <a:p>
            <a:pPr>
              <a:defRPr sz="1050" b="0"/>
            </a:pPr>
            <a:endParaRPr lang="cs-CZ"/>
          </a:p>
        </c:txPr>
        <c:crossAx val="186030912"/>
        <c:crosses val="autoZero"/>
        <c:auto val="1"/>
        <c:lblAlgn val="ctr"/>
        <c:lblOffset val="200"/>
        <c:noMultiLvlLbl val="0"/>
      </c:catAx>
      <c:valAx>
        <c:axId val="186030912"/>
        <c:scaling>
          <c:orientation val="minMax"/>
          <c:max val="100"/>
          <c:min val="0"/>
        </c:scaling>
        <c:delete val="1"/>
        <c:axPos val="b"/>
        <c:numFmt formatCode="General" sourceLinked="1"/>
        <c:majorTickMark val="out"/>
        <c:minorTickMark val="none"/>
        <c:tickLblPos val="nextTo"/>
        <c:crossAx val="186030520"/>
        <c:crosses val="max"/>
        <c:crossBetween val="between"/>
        <c:majorUnit val="0.1"/>
        <c:minorUnit val="0.1"/>
      </c:valAx>
      <c:spPr>
        <a:noFill/>
        <a:ln w="19550">
          <a:noFill/>
        </a:ln>
      </c:spPr>
    </c:plotArea>
    <c:plotVisOnly val="1"/>
    <c:dispBlanksAs val="gap"/>
    <c:showDLblsOverMax val="0"/>
  </c:chart>
  <c:spPr>
    <a:noFill/>
    <a:ln w="6350">
      <a:noFill/>
    </a:ln>
  </c:spPr>
  <c:txPr>
    <a:bodyPr/>
    <a:lstStyle/>
    <a:p>
      <a:pPr>
        <a:defRPr sz="10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62584090956954408"/>
          <c:y val="4.6731949582561695E-2"/>
          <c:w val="0.25535097911922455"/>
          <c:h val="0.92139831219343882"/>
        </c:manualLayout>
      </c:layout>
      <c:barChart>
        <c:barDir val="bar"/>
        <c:grouping val="clustered"/>
        <c:varyColors val="0"/>
        <c:ser>
          <c:idx val="3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rgbClr val="FFBDBD"/>
            </a:solidFill>
            <a:ln w="19550">
              <a:noFill/>
            </a:ln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5F23-4EDF-841F-F2857432F5C0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5F23-4EDF-841F-F2857432F5C0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5F23-4EDF-841F-F2857432F5C0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5F23-4EDF-841F-F2857432F5C0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5F23-4EDF-841F-F2857432F5C0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5F23-4EDF-841F-F2857432F5C0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5F23-4EDF-841F-F2857432F5C0}"/>
              </c:ext>
            </c:extLst>
          </c:dPt>
          <c:dPt>
            <c:idx val="1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5F23-4EDF-841F-F2857432F5C0}"/>
              </c:ext>
            </c:extLst>
          </c:dPt>
          <c:dPt>
            <c:idx val="1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9-5F23-4EDF-841F-F2857432F5C0}"/>
              </c:ext>
            </c:extLst>
          </c:dPt>
          <c:dPt>
            <c:idx val="1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B-5F23-4EDF-841F-F2857432F5C0}"/>
              </c:ext>
            </c:extLst>
          </c:dPt>
          <c:dPt>
            <c:idx val="2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D-5F23-4EDF-841F-F2857432F5C0}"/>
              </c:ext>
            </c:extLst>
          </c:dPt>
          <c:dPt>
            <c:idx val="2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F-5F23-4EDF-841F-F2857432F5C0}"/>
              </c:ext>
            </c:extLst>
          </c:dPt>
          <c:dLbls>
            <c:numFmt formatCode="0" sourceLinked="0"/>
            <c:spPr>
              <a:noFill/>
              <a:ln w="19550">
                <a:noFill/>
              </a:ln>
            </c:spPr>
            <c:txPr>
              <a:bodyPr/>
              <a:lstStyle/>
              <a:p>
                <a:pPr>
                  <a:defRPr sz="1050" b="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Sheet1!$A$2:$A$11</c:f>
              <c:strCache>
                <c:ptCount val="7"/>
                <c:pt idx="0">
                  <c:v>nedostatečné, náklady jsou vyšší / vzrostou </c:v>
                </c:pt>
                <c:pt idx="1">
                  <c:v>obec přijde o finance, příjmy (z výkupu plastů)</c:v>
                </c:pt>
                <c:pt idx="2">
                  <c:v>stávající systém funguje</c:v>
                </c:pt>
                <c:pt idx="3">
                  <c:v>nebude to mít požadovaný efekt, nic to nezmění</c:v>
                </c:pt>
                <c:pt idx="4">
                  <c:v>nejednoznačná pravidla, informace</c:v>
                </c:pt>
                <c:pt idx="5">
                  <c:v>nesouhlasím se zálohováním, nesmysl</c:v>
                </c:pt>
                <c:pt idx="6">
                  <c:v>navýšení poplatku za odpady</c:v>
                </c:pt>
              </c:strCache>
            </c:strRef>
          </c:cat>
          <c:val>
            <c:numRef>
              <c:f>Sheet1!$B$2:$B$11</c:f>
              <c:numCache>
                <c:formatCode>0.0</c:formatCode>
                <c:ptCount val="10"/>
                <c:pt idx="0">
                  <c:v>45.687505757209998</c:v>
                </c:pt>
                <c:pt idx="1">
                  <c:v>15.2894116302</c:v>
                </c:pt>
                <c:pt idx="2">
                  <c:v>11.413124335339999</c:v>
                </c:pt>
                <c:pt idx="3">
                  <c:v>9.9463157736349999</c:v>
                </c:pt>
                <c:pt idx="4">
                  <c:v>8.5900807191589994</c:v>
                </c:pt>
                <c:pt idx="5">
                  <c:v>6.1994008846390001</c:v>
                </c:pt>
                <c:pt idx="6">
                  <c:v>3.6488693159690002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5F23-4EDF-841F-F2857432F5C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0"/>
        <c:axId val="186030520"/>
        <c:axId val="186030912"/>
      </c:barChart>
      <c:catAx>
        <c:axId val="18603052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4888">
            <a:noFill/>
          </a:ln>
        </c:spPr>
        <c:txPr>
          <a:bodyPr rot="0" vert="horz"/>
          <a:lstStyle/>
          <a:p>
            <a:pPr>
              <a:defRPr sz="900" b="0"/>
            </a:pPr>
            <a:endParaRPr lang="cs-CZ"/>
          </a:p>
        </c:txPr>
        <c:crossAx val="186030912"/>
        <c:crosses val="autoZero"/>
        <c:auto val="1"/>
        <c:lblAlgn val="ctr"/>
        <c:lblOffset val="100"/>
        <c:noMultiLvlLbl val="0"/>
      </c:catAx>
      <c:valAx>
        <c:axId val="186030912"/>
        <c:scaling>
          <c:orientation val="minMax"/>
          <c:max val="60"/>
          <c:min val="0"/>
        </c:scaling>
        <c:delete val="1"/>
        <c:axPos val="b"/>
        <c:numFmt formatCode="0.0" sourceLinked="1"/>
        <c:majorTickMark val="out"/>
        <c:minorTickMark val="none"/>
        <c:tickLblPos val="nextTo"/>
        <c:crossAx val="186030520"/>
        <c:crosses val="max"/>
        <c:crossBetween val="between"/>
        <c:majorUnit val="0.1"/>
        <c:minorUnit val="0.1"/>
      </c:valAx>
      <c:spPr>
        <a:noFill/>
        <a:ln w="19550">
          <a:noFill/>
        </a:ln>
      </c:spPr>
    </c:plotArea>
    <c:plotVisOnly val="1"/>
    <c:dispBlanksAs val="gap"/>
    <c:showDLblsOverMax val="0"/>
  </c:chart>
  <c:spPr>
    <a:noFill/>
    <a:ln w="6350">
      <a:noFill/>
    </a:ln>
  </c:spPr>
  <c:txPr>
    <a:bodyPr/>
    <a:lstStyle/>
    <a:p>
      <a:pPr>
        <a:defRPr sz="10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5025401726430101"/>
          <c:y val="4.6731949582561695E-2"/>
          <c:w val="0.25788731807576937"/>
          <c:h val="0.92139831219343882"/>
        </c:manualLayout>
      </c:layout>
      <c:barChart>
        <c:barDir val="bar"/>
        <c:grouping val="clustered"/>
        <c:varyColors val="0"/>
        <c:ser>
          <c:idx val="3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rgbClr val="FFBDBD"/>
            </a:solidFill>
            <a:ln w="19550">
              <a:noFill/>
            </a:ln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2D44-453D-93A6-F33AD4918652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2D44-453D-93A6-F33AD4918652}"/>
              </c:ext>
            </c:extLst>
          </c:dPt>
          <c:dPt>
            <c:idx val="4"/>
            <c:invertIfNegative val="0"/>
            <c:bubble3D val="0"/>
            <c:spPr>
              <a:solidFill>
                <a:srgbClr val="7DB50C"/>
              </a:solidFill>
              <a:ln w="19550">
                <a:noFill/>
              </a:ln>
            </c:spPr>
            <c:extLst>
              <c:ext xmlns:c16="http://schemas.microsoft.com/office/drawing/2014/chart" uri="{C3380CC4-5D6E-409C-BE32-E72D297353CC}">
                <c16:uniqueId val="{00000002-2D44-453D-93A6-F33AD4918652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2D44-453D-93A6-F33AD4918652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2D44-453D-93A6-F33AD4918652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2D44-453D-93A6-F33AD4918652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2D44-453D-93A6-F33AD4918652}"/>
              </c:ext>
            </c:extLst>
          </c:dPt>
          <c:dPt>
            <c:idx val="1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2D44-453D-93A6-F33AD4918652}"/>
              </c:ext>
            </c:extLst>
          </c:dPt>
          <c:dLbls>
            <c:dLbl>
              <c:idx val="5"/>
              <c:numFmt formatCode="0.0" sourceLinked="0"/>
              <c:spPr>
                <a:noFill/>
                <a:ln w="19550">
                  <a:noFill/>
                </a:ln>
              </c:spPr>
              <c:txPr>
                <a:bodyPr/>
                <a:lstStyle/>
                <a:p>
                  <a:pPr>
                    <a:defRPr sz="1050" b="0"/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2D44-453D-93A6-F33AD4918652}"/>
                </c:ext>
              </c:extLst>
            </c:dLbl>
            <c:numFmt formatCode="0" sourceLinked="0"/>
            <c:spPr>
              <a:noFill/>
              <a:ln w="19550">
                <a:noFill/>
              </a:ln>
            </c:spPr>
            <c:txPr>
              <a:bodyPr/>
              <a:lstStyle/>
              <a:p>
                <a:pPr>
                  <a:defRPr sz="1050" b="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Sheet1!$A$2:$A$8</c:f>
              <c:strCache>
                <c:ptCount val="5"/>
                <c:pt idx="0">
                  <c:v>obáváme se, že systém bude příliš drahý</c:v>
                </c:pt>
                <c:pt idx="1">
                  <c:v>obáváme se, že lidé přestanou třídit odpad</c:v>
                </c:pt>
                <c:pt idx="2">
                  <c:v>obáváme se výpadků prostředků</c:v>
                </c:pt>
                <c:pt idx="3">
                  <c:v>něco jiného</c:v>
                </c:pt>
                <c:pt idx="4">
                  <c:v>ničeho se neobávám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46.816670566180001</c:v>
                </c:pt>
                <c:pt idx="1">
                  <c:v>17.813699079279999</c:v>
                </c:pt>
                <c:pt idx="2">
                  <c:v>9.0438178407140004</c:v>
                </c:pt>
                <c:pt idx="3">
                  <c:v>3.3361761592630002</c:v>
                </c:pt>
                <c:pt idx="4">
                  <c:v>22.989636354560002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2D44-453D-93A6-F33AD491865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0"/>
        <c:axId val="186030520"/>
        <c:axId val="186030912"/>
      </c:barChart>
      <c:catAx>
        <c:axId val="18603052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4888">
            <a:noFill/>
          </a:ln>
        </c:spPr>
        <c:txPr>
          <a:bodyPr rot="0" vert="horz"/>
          <a:lstStyle/>
          <a:p>
            <a:pPr>
              <a:defRPr sz="1050" b="0"/>
            </a:pPr>
            <a:endParaRPr lang="cs-CZ"/>
          </a:p>
        </c:txPr>
        <c:crossAx val="186030912"/>
        <c:crosses val="autoZero"/>
        <c:auto val="1"/>
        <c:lblAlgn val="ctr"/>
        <c:lblOffset val="200"/>
        <c:noMultiLvlLbl val="0"/>
      </c:catAx>
      <c:valAx>
        <c:axId val="186030912"/>
        <c:scaling>
          <c:orientation val="minMax"/>
          <c:max val="100"/>
          <c:min val="0"/>
        </c:scaling>
        <c:delete val="1"/>
        <c:axPos val="b"/>
        <c:numFmt formatCode="General" sourceLinked="1"/>
        <c:majorTickMark val="out"/>
        <c:minorTickMark val="none"/>
        <c:tickLblPos val="nextTo"/>
        <c:crossAx val="186030520"/>
        <c:crosses val="max"/>
        <c:crossBetween val="between"/>
        <c:majorUnit val="0.1"/>
        <c:minorUnit val="0.1"/>
      </c:valAx>
      <c:spPr>
        <a:noFill/>
        <a:ln w="19550">
          <a:noFill/>
        </a:ln>
      </c:spPr>
    </c:plotArea>
    <c:plotVisOnly val="1"/>
    <c:dispBlanksAs val="gap"/>
    <c:showDLblsOverMax val="0"/>
  </c:chart>
  <c:spPr>
    <a:noFill/>
    <a:ln w="6350">
      <a:noFill/>
    </a:ln>
  </c:spPr>
  <c:txPr>
    <a:bodyPr/>
    <a:lstStyle/>
    <a:p>
      <a:pPr>
        <a:defRPr sz="10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0374225106804231E-2"/>
          <c:y val="5.5002468911985077E-2"/>
          <c:w val="0.40032153557316957"/>
          <c:h val="0.41638319899430598"/>
        </c:manualLayout>
      </c:layout>
      <c:doughnutChart>
        <c:varyColors val="1"/>
        <c:ser>
          <c:idx val="3"/>
          <c:order val="0"/>
          <c:spPr>
            <a:ln w="6077">
              <a:solidFill>
                <a:schemeClr val="bg1"/>
              </a:solidFill>
              <a:prstDash val="solid"/>
            </a:ln>
          </c:spPr>
          <c:dPt>
            <c:idx val="0"/>
            <c:bubble3D val="0"/>
            <c:spPr>
              <a:solidFill>
                <a:srgbClr val="83B816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DBCA-4965-92F6-28D9C9EBF3C4}"/>
              </c:ext>
            </c:extLst>
          </c:dPt>
          <c:dPt>
            <c:idx val="1"/>
            <c:bubble3D val="0"/>
            <c:spPr>
              <a:solidFill>
                <a:srgbClr val="A7E8FF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DBCA-4965-92F6-28D9C9EBF3C4}"/>
              </c:ext>
            </c:extLst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DBCA-4965-92F6-28D9C9EBF3C4}"/>
              </c:ext>
            </c:extLst>
          </c:dPt>
          <c:dPt>
            <c:idx val="3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DBCA-4965-92F6-28D9C9EBF3C4}"/>
              </c:ext>
            </c:extLst>
          </c:dPt>
          <c:dPt>
            <c:idx val="4"/>
            <c:bubble3D val="0"/>
            <c:spPr>
              <a:solidFill>
                <a:schemeClr val="bg1">
                  <a:lumMod val="85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9-DBCA-4965-92F6-28D9C9EBF3C4}"/>
              </c:ext>
            </c:extLst>
          </c:dPt>
          <c:dPt>
            <c:idx val="5"/>
            <c:bubble3D val="0"/>
            <c:spPr>
              <a:solidFill>
                <a:srgbClr val="666699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B-DBCA-4965-92F6-28D9C9EBF3C4}"/>
              </c:ext>
            </c:extLst>
          </c:dPt>
          <c:dPt>
            <c:idx val="6"/>
            <c:bubble3D val="0"/>
            <c:spPr>
              <a:solidFill>
                <a:srgbClr val="C0C0C0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D-DBCA-4965-92F6-28D9C9EBF3C4}"/>
              </c:ext>
            </c:extLst>
          </c:dPt>
          <c:dPt>
            <c:idx val="7"/>
            <c:bubble3D val="0"/>
            <c:spPr>
              <a:solidFill>
                <a:srgbClr val="99CC0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F-DBCA-4965-92F6-28D9C9EBF3C4}"/>
              </c:ext>
            </c:extLst>
          </c:dPt>
          <c:dPt>
            <c:idx val="8"/>
            <c:bubble3D val="0"/>
            <c:spPr>
              <a:solidFill>
                <a:srgbClr val="00800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1-DBCA-4965-92F6-28D9C9EBF3C4}"/>
              </c:ext>
            </c:extLst>
          </c:dPt>
          <c:dPt>
            <c:idx val="9"/>
            <c:bubble3D val="0"/>
            <c:spPr>
              <a:solidFill>
                <a:srgbClr val="80008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3-DBCA-4965-92F6-28D9C9EBF3C4}"/>
              </c:ext>
            </c:extLst>
          </c:dPt>
          <c:dLbls>
            <c:dLbl>
              <c:idx val="0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DBCA-4965-92F6-28D9C9EBF3C4}"/>
                </c:ext>
              </c:extLst>
            </c:dLbl>
            <c:dLbl>
              <c:idx val="1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DBCA-4965-92F6-28D9C9EBF3C4}"/>
                </c:ext>
              </c:extLst>
            </c:dLbl>
            <c:dLbl>
              <c:idx val="2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DBCA-4965-92F6-28D9C9EBF3C4}"/>
                </c:ext>
              </c:extLst>
            </c:dLbl>
            <c:dLbl>
              <c:idx val="6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D-DBCA-4965-92F6-28D9C9EBF3C4}"/>
                </c:ext>
              </c:extLst>
            </c:dLbl>
            <c:dLbl>
              <c:idx val="7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F-DBCA-4965-92F6-28D9C9EBF3C4}"/>
                </c:ext>
              </c:extLst>
            </c:dLbl>
            <c:dLbl>
              <c:idx val="9"/>
              <c:numFmt formatCode="0.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3-DBCA-4965-92F6-28D9C9EBF3C4}"/>
                </c:ext>
              </c:extLst>
            </c:dLbl>
            <c:numFmt formatCode="0" sourceLinked="0"/>
            <c:spPr>
              <a:noFill/>
              <a:ln w="12154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0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na občana / na hlavu</c:v>
                </c:pt>
                <c:pt idx="1">
                  <c:v>na litry</c:v>
                </c:pt>
                <c:pt idx="2">
                  <c:v>na váhu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81.418953913630006</c:v>
                </c:pt>
                <c:pt idx="1">
                  <c:v>16.561782639170001</c:v>
                </c:pt>
                <c:pt idx="2">
                  <c:v>2.0192634472009998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DBCA-4965-92F6-28D9C9EBF3C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60"/>
      </c:doughnutChart>
      <c:spPr>
        <a:noFill/>
        <a:ln w="12154">
          <a:noFill/>
        </a:ln>
      </c:spPr>
    </c:plotArea>
    <c:legend>
      <c:legendPos val="r"/>
      <c:layout>
        <c:manualLayout>
          <c:xMode val="edge"/>
          <c:yMode val="edge"/>
          <c:x val="0.38499784762330169"/>
          <c:y val="9.9533828865039961E-2"/>
          <c:w val="0.2136747376935548"/>
          <c:h val="0.26794463673597907"/>
        </c:manualLayout>
      </c:layout>
      <c:overlay val="0"/>
      <c:spPr>
        <a:noFill/>
        <a:ln w="12154">
          <a:noFill/>
        </a:ln>
      </c:spPr>
      <c:txPr>
        <a:bodyPr/>
        <a:lstStyle/>
        <a:p>
          <a:pPr>
            <a:defRPr sz="1000" b="0" i="0" u="none" strike="noStrike" baseline="0">
              <a:solidFill>
                <a:srgbClr val="000000"/>
              </a:solidFill>
              <a:latin typeface="+mn-lt"/>
              <a:ea typeface="Arial Narrow"/>
              <a:cs typeface="Arial" panose="020B0604020202020204" pitchFamily="34" charset="0"/>
            </a:defRPr>
          </a:pPr>
          <a:endParaRPr lang="cs-CZ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285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075013248723705"/>
          <c:y val="2.8575939130448241E-2"/>
          <c:w val="0.33721941086417329"/>
          <c:h val="0.95210380543040352"/>
        </c:manualLayout>
      </c:layout>
      <c:barChart>
        <c:barDir val="bar"/>
        <c:grouping val="percentStacked"/>
        <c:varyColors val="0"/>
        <c:ser>
          <c:idx val="9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rgbClr val="83B816"/>
            </a:solidFill>
            <a:ln w="20327">
              <a:noFill/>
            </a:ln>
          </c:spPr>
          <c:invertIfNegative val="0"/>
          <c:dLbls>
            <c:numFmt formatCode="0" sourceLinked="0"/>
            <c:spPr>
              <a:noFill/>
              <a:ln w="20327">
                <a:noFill/>
              </a:ln>
            </c:spPr>
            <c:txPr>
              <a:bodyPr/>
              <a:lstStyle/>
              <a:p>
                <a:pPr>
                  <a:defRPr sz="800" b="0" i="0" u="none" strike="noStrike" baseline="0">
                    <a:solidFill>
                      <a:schemeClr val="tx1"/>
                    </a:solidFill>
                    <a:latin typeface="+mn-lt"/>
                    <a:ea typeface="Arial Narrow"/>
                    <a:cs typeface="Arial Narrow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Sheet1!$A$2:$A$16</c:f>
              <c:strCache>
                <c:ptCount val="13"/>
                <c:pt idx="0">
                  <c:v>celek</c:v>
                </c:pt>
                <c:pt idx="1">
                  <c:v>do 499 ob.</c:v>
                </c:pt>
                <c:pt idx="2">
                  <c:v>500 - 999 ob.</c:v>
                </c:pt>
                <c:pt idx="3">
                  <c:v>1.000 - 4.999 ob.</c:v>
                </c:pt>
                <c:pt idx="4">
                  <c:v>5.000 - 19.999 ob.</c:v>
                </c:pt>
                <c:pt idx="5">
                  <c:v>20.000 a více obyvatel</c:v>
                </c:pt>
                <c:pt idx="6">
                  <c:v>Střední Čechy</c:v>
                </c:pt>
                <c:pt idx="7">
                  <c:v>Jihozápad</c:v>
                </c:pt>
                <c:pt idx="8">
                  <c:v>Severozápad</c:v>
                </c:pt>
                <c:pt idx="9">
                  <c:v>Severovýchod</c:v>
                </c:pt>
                <c:pt idx="10">
                  <c:v>Jihovýchod</c:v>
                </c:pt>
                <c:pt idx="11">
                  <c:v>Střední Morava</c:v>
                </c:pt>
                <c:pt idx="12">
                  <c:v>Moravskoslezsko</c:v>
                </c:pt>
              </c:strCache>
            </c:strRef>
          </c:cat>
          <c:val>
            <c:numRef>
              <c:f>Sheet1!$B$2:$B$16</c:f>
              <c:numCache>
                <c:formatCode>0</c:formatCode>
                <c:ptCount val="15"/>
                <c:pt idx="0">
                  <c:v>81.418953913630006</c:v>
                </c:pt>
                <c:pt idx="1">
                  <c:v>82.6116863739</c:v>
                </c:pt>
                <c:pt idx="2">
                  <c:v>79.035706680199993</c:v>
                </c:pt>
                <c:pt idx="3">
                  <c:v>79.330492934939997</c:v>
                </c:pt>
                <c:pt idx="4">
                  <c:v>86.798814909309996</c:v>
                </c:pt>
                <c:pt idx="5">
                  <c:v>92.995396347460002</c:v>
                </c:pt>
                <c:pt idx="6">
                  <c:v>58.466308675800001</c:v>
                </c:pt>
                <c:pt idx="7">
                  <c:v>83.3481105539</c:v>
                </c:pt>
                <c:pt idx="8">
                  <c:v>75.015150173419997</c:v>
                </c:pt>
                <c:pt idx="9">
                  <c:v>79.702688252070004</c:v>
                </c:pt>
                <c:pt idx="10">
                  <c:v>93.67901126532</c:v>
                </c:pt>
                <c:pt idx="11">
                  <c:v>94.230362231520004</c:v>
                </c:pt>
                <c:pt idx="12">
                  <c:v>90.332446223290006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FF-4171-8950-C9E63D7652C2}"/>
            </c:ext>
          </c:extLst>
        </c:ser>
        <c:ser>
          <c:idx val="0"/>
          <c:order val="1"/>
          <c:tx>
            <c:strRef>
              <c:f>Sheet1!$C$1</c:f>
              <c:strCache>
                <c:ptCount val="1"/>
              </c:strCache>
            </c:strRef>
          </c:tx>
          <c:spPr>
            <a:solidFill>
              <a:srgbClr val="A7E8FF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Sheet1!$A$2:$A$16</c:f>
              <c:strCache>
                <c:ptCount val="13"/>
                <c:pt idx="0">
                  <c:v>celek</c:v>
                </c:pt>
                <c:pt idx="1">
                  <c:v>do 499 ob.</c:v>
                </c:pt>
                <c:pt idx="2">
                  <c:v>500 - 999 ob.</c:v>
                </c:pt>
                <c:pt idx="3">
                  <c:v>1.000 - 4.999 ob.</c:v>
                </c:pt>
                <c:pt idx="4">
                  <c:v>5.000 - 19.999 ob.</c:v>
                </c:pt>
                <c:pt idx="5">
                  <c:v>20.000 a více obyvatel</c:v>
                </c:pt>
                <c:pt idx="6">
                  <c:v>Střední Čechy</c:v>
                </c:pt>
                <c:pt idx="7">
                  <c:v>Jihozápad</c:v>
                </c:pt>
                <c:pt idx="8">
                  <c:v>Severozápad</c:v>
                </c:pt>
                <c:pt idx="9">
                  <c:v>Severovýchod</c:v>
                </c:pt>
                <c:pt idx="10">
                  <c:v>Jihovýchod</c:v>
                </c:pt>
                <c:pt idx="11">
                  <c:v>Střední Morava</c:v>
                </c:pt>
                <c:pt idx="12">
                  <c:v>Moravskoslezsko</c:v>
                </c:pt>
              </c:strCache>
            </c:strRef>
          </c:cat>
          <c:val>
            <c:numRef>
              <c:f>Sheet1!$C$2:$C$16</c:f>
              <c:numCache>
                <c:formatCode>0</c:formatCode>
                <c:ptCount val="15"/>
                <c:pt idx="0">
                  <c:v>16.561782639170001</c:v>
                </c:pt>
                <c:pt idx="1">
                  <c:v>14.705892756840001</c:v>
                </c:pt>
                <c:pt idx="2">
                  <c:v>19.3209743317</c:v>
                </c:pt>
                <c:pt idx="3">
                  <c:v>19.563092077130001</c:v>
                </c:pt>
                <c:pt idx="4">
                  <c:v>13.20118509069</c:v>
                </c:pt>
                <c:pt idx="5">
                  <c:v>7.0046036525410003</c:v>
                </c:pt>
                <c:pt idx="6">
                  <c:v>38.417831364180003</c:v>
                </c:pt>
                <c:pt idx="7">
                  <c:v>14.814796456490001</c:v>
                </c:pt>
                <c:pt idx="8">
                  <c:v>23.948149883719999</c:v>
                </c:pt>
                <c:pt idx="9">
                  <c:v>17.99713500899</c:v>
                </c:pt>
                <c:pt idx="10">
                  <c:v>4.3198621644950004</c:v>
                </c:pt>
                <c:pt idx="11">
                  <c:v>4.6279299313789997</c:v>
                </c:pt>
                <c:pt idx="12">
                  <c:v>8.3529790523129996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9FF-4171-8950-C9E63D7652C2}"/>
            </c:ext>
          </c:extLst>
        </c:ser>
        <c:ser>
          <c:idx val="1"/>
          <c:order val="2"/>
          <c:tx>
            <c:strRef>
              <c:f>Sheet1!$D$1</c:f>
              <c:strCache>
                <c:ptCount val="1"/>
              </c:strCache>
            </c:strRef>
          </c:tx>
          <c:spPr>
            <a:solidFill>
              <a:srgbClr val="BFBFBF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800" b="0" i="0" u="none" strike="noStrike" kern="1200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Sheet1!$A$2:$A$16</c:f>
              <c:strCache>
                <c:ptCount val="13"/>
                <c:pt idx="0">
                  <c:v>celek</c:v>
                </c:pt>
                <c:pt idx="1">
                  <c:v>do 499 ob.</c:v>
                </c:pt>
                <c:pt idx="2">
                  <c:v>500 - 999 ob.</c:v>
                </c:pt>
                <c:pt idx="3">
                  <c:v>1.000 - 4.999 ob.</c:v>
                </c:pt>
                <c:pt idx="4">
                  <c:v>5.000 - 19.999 ob.</c:v>
                </c:pt>
                <c:pt idx="5">
                  <c:v>20.000 a více obyvatel</c:v>
                </c:pt>
                <c:pt idx="6">
                  <c:v>Střední Čechy</c:v>
                </c:pt>
                <c:pt idx="7">
                  <c:v>Jihozápad</c:v>
                </c:pt>
                <c:pt idx="8">
                  <c:v>Severozápad</c:v>
                </c:pt>
                <c:pt idx="9">
                  <c:v>Severovýchod</c:v>
                </c:pt>
                <c:pt idx="10">
                  <c:v>Jihovýchod</c:v>
                </c:pt>
                <c:pt idx="11">
                  <c:v>Střední Morava</c:v>
                </c:pt>
                <c:pt idx="12">
                  <c:v>Moravskoslezsko</c:v>
                </c:pt>
              </c:strCache>
            </c:strRef>
          </c:cat>
          <c:val>
            <c:numRef>
              <c:f>Sheet1!$D$2:$D$16</c:f>
              <c:numCache>
                <c:formatCode>0</c:formatCode>
                <c:ptCount val="15"/>
                <c:pt idx="0">
                  <c:v>2.0192634472009998</c:v>
                </c:pt>
                <c:pt idx="1">
                  <c:v>2.6824208692639999</c:v>
                </c:pt>
                <c:pt idx="2">
                  <c:v>1.6433189880950001</c:v>
                </c:pt>
                <c:pt idx="3">
                  <c:v>1.10641498793</c:v>
                </c:pt>
                <c:pt idx="6">
                  <c:v>3.1158599600199999</c:v>
                </c:pt>
                <c:pt idx="7">
                  <c:v>1.837092989609</c:v>
                </c:pt>
                <c:pt idx="8">
                  <c:v>1.036699942859</c:v>
                </c:pt>
                <c:pt idx="9">
                  <c:v>2.3001767389390002</c:v>
                </c:pt>
                <c:pt idx="10">
                  <c:v>2.0011265701899998</c:v>
                </c:pt>
                <c:pt idx="11">
                  <c:v>1.1417078370980001</c:v>
                </c:pt>
                <c:pt idx="12">
                  <c:v>1.314574724399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9FF-4171-8950-C9E63D7652C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629592728"/>
        <c:axId val="629593120"/>
      </c:barChart>
      <c:catAx>
        <c:axId val="62959272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7623">
            <a:noFill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  <c:crossAx val="629593120"/>
        <c:crosses val="autoZero"/>
        <c:auto val="1"/>
        <c:lblAlgn val="ctr"/>
        <c:lblOffset val="300"/>
        <c:noMultiLvlLbl val="0"/>
      </c:catAx>
      <c:valAx>
        <c:axId val="629593120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629592728"/>
        <c:crosses val="max"/>
        <c:crossBetween val="between"/>
        <c:majorUnit val="0.1"/>
        <c:minorUnit val="0.1"/>
      </c:valAx>
      <c:spPr>
        <a:noFill/>
        <a:ln w="20327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8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2132646142612631E-2"/>
          <c:y val="0.25546977997629144"/>
          <c:w val="0.91058315221569175"/>
          <c:h val="0.53120187673797692"/>
        </c:manualLayout>
      </c:layout>
      <c:barChart>
        <c:barDir val="col"/>
        <c:grouping val="clustered"/>
        <c:varyColors val="0"/>
        <c:ser>
          <c:idx val="2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rgbClr val="D9E7BA"/>
            </a:solidFill>
            <a:ln>
              <a:noFill/>
            </a:ln>
          </c:spPr>
          <c:invertIfNegative val="0"/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C27C-4280-925E-CD80CE04CDDB}"/>
              </c:ext>
            </c:extLst>
          </c:dPt>
          <c:dLbls>
            <c:dLbl>
              <c:idx val="0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C27C-4280-925E-CD80CE04CDDB}"/>
                </c:ext>
              </c:extLst>
            </c:dLbl>
            <c:dLbl>
              <c:idx val="1"/>
              <c:numFmt formatCode="0" sourceLinked="0"/>
              <c:spPr>
                <a:noFill/>
                <a:ln w="17352">
                  <a:noFill/>
                </a:ln>
              </c:spPr>
              <c:txPr>
                <a:bodyPr anchorCtr="0"/>
                <a:lstStyle/>
                <a:p>
                  <a:pPr algn="ctr" rtl="0">
                    <a:defRPr lang="en-US" sz="1000" b="0" i="0" u="none" strike="noStrike" kern="1200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C27C-4280-925E-CD80CE04CDDB}"/>
                </c:ext>
              </c:extLst>
            </c:dLbl>
            <c:dLbl>
              <c:idx val="2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C27C-4280-925E-CD80CE04CDDB}"/>
                </c:ext>
              </c:extLst>
            </c:dLbl>
            <c:dLbl>
              <c:idx val="3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4-C27C-4280-925E-CD80CE04CDDB}"/>
                </c:ext>
              </c:extLst>
            </c:dLbl>
            <c:dLbl>
              <c:idx val="4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C27C-4280-925E-CD80CE04CDDB}"/>
                </c:ext>
              </c:extLst>
            </c:dLbl>
            <c:dLbl>
              <c:idx val="5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C27C-4280-925E-CD80CE04CDDB}"/>
                </c:ext>
              </c:extLst>
            </c:dLbl>
            <c:dLbl>
              <c:idx val="6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6-C27C-4280-925E-CD80CE04CDDB}"/>
                </c:ext>
              </c:extLst>
            </c:dLbl>
            <c:dLbl>
              <c:idx val="7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7-C27C-4280-925E-CD80CE04CDDB}"/>
                </c:ext>
              </c:extLst>
            </c:dLbl>
            <c:dLbl>
              <c:idx val="8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8-C27C-4280-925E-CD80CE04CDDB}"/>
                </c:ext>
              </c:extLst>
            </c:dLbl>
            <c:dLbl>
              <c:idx val="9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9-C27C-4280-925E-CD80CE04CDDB}"/>
                </c:ext>
              </c:extLst>
            </c:dLbl>
            <c:dLbl>
              <c:idx val="10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A-C27C-4280-925E-CD80CE04CDDB}"/>
                </c:ext>
              </c:extLst>
            </c:dLbl>
            <c:dLbl>
              <c:idx val="11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B-C27C-4280-925E-CD80CE04CDDB}"/>
                </c:ext>
              </c:extLst>
            </c:dLbl>
            <c:dLbl>
              <c:idx val="12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C-C27C-4280-925E-CD80CE04CDDB}"/>
                </c:ext>
              </c:extLst>
            </c:dLbl>
            <c:dLbl>
              <c:idx val="13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D-C27C-4280-925E-CD80CE04CDDB}"/>
                </c:ext>
              </c:extLst>
            </c:dLbl>
            <c:dLbl>
              <c:idx val="14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E-C27C-4280-925E-CD80CE04CDDB}"/>
                </c:ext>
              </c:extLst>
            </c:dLbl>
            <c:dLbl>
              <c:idx val="15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F-C27C-4280-925E-CD80CE04CDDB}"/>
                </c:ext>
              </c:extLst>
            </c:dLbl>
            <c:dLbl>
              <c:idx val="16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0-C27C-4280-925E-CD80CE04CDDB}"/>
                </c:ext>
              </c:extLst>
            </c:dLbl>
            <c:dLbl>
              <c:idx val="17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1-C27C-4280-925E-CD80CE04CDDB}"/>
                </c:ext>
              </c:extLst>
            </c:dLbl>
            <c:dLbl>
              <c:idx val="18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2-C27C-4280-925E-CD80CE04CDDB}"/>
                </c:ext>
              </c:extLst>
            </c:dLbl>
            <c:dLbl>
              <c:idx val="19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3-C27C-4280-925E-CD80CE04CDDB}"/>
                </c:ext>
              </c:extLst>
            </c:dLbl>
            <c:dLbl>
              <c:idx val="20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4-C27C-4280-925E-CD80CE04CDDB}"/>
                </c:ext>
              </c:extLst>
            </c:dLbl>
            <c:dLbl>
              <c:idx val="21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5-C27C-4280-925E-CD80CE04CDDB}"/>
                </c:ext>
              </c:extLst>
            </c:dLbl>
            <c:dLbl>
              <c:idx val="22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6-C27C-4280-925E-CD80CE04CDDB}"/>
                </c:ext>
              </c:extLst>
            </c:dLbl>
            <c:dLbl>
              <c:idx val="2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C27C-4280-925E-CD80CE04CDDB}"/>
                </c:ext>
              </c:extLst>
            </c:dLbl>
            <c:dLbl>
              <c:idx val="2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C27C-4280-925E-CD80CE04CDDB}"/>
                </c:ext>
              </c:extLst>
            </c:dLbl>
            <c:dLbl>
              <c:idx val="25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9-C27C-4280-925E-CD80CE04CDDB}"/>
                </c:ext>
              </c:extLst>
            </c:dLbl>
            <c:dLbl>
              <c:idx val="26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A-C27C-4280-925E-CD80CE04CDDB}"/>
                </c:ext>
              </c:extLst>
            </c:dLbl>
            <c:numFmt formatCode="0" sourceLinked="0"/>
            <c:spPr>
              <a:noFill/>
              <a:ln w="17352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Sheet1!$A$2:$A$9</c:f>
              <c:strCache>
                <c:ptCount val="8"/>
                <c:pt idx="0">
                  <c:v>0 Kč</c:v>
                </c:pt>
                <c:pt idx="1">
                  <c:v>100–499 Kč</c:v>
                </c:pt>
                <c:pt idx="2">
                  <c:v>500–599 Kč</c:v>
                </c:pt>
                <c:pt idx="3">
                  <c:v>600–699 Kč</c:v>
                </c:pt>
                <c:pt idx="4">
                  <c:v>700–799 Kč</c:v>
                </c:pt>
                <c:pt idx="5">
                  <c:v>800–899 Kč</c:v>
                </c:pt>
                <c:pt idx="6">
                  <c:v>900–999 Kč</c:v>
                </c:pt>
                <c:pt idx="7">
                  <c:v>1000–1200 Kč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1.442752387159</c:v>
                </c:pt>
                <c:pt idx="1">
                  <c:v>8.1437201688319991</c:v>
                </c:pt>
                <c:pt idx="2">
                  <c:v>16.24724989565</c:v>
                </c:pt>
                <c:pt idx="3">
                  <c:v>28.710115136700001</c:v>
                </c:pt>
                <c:pt idx="4">
                  <c:v>21.146710899590001</c:v>
                </c:pt>
                <c:pt idx="5">
                  <c:v>12.60377658122</c:v>
                </c:pt>
                <c:pt idx="6">
                  <c:v>6.0639974062700004</c:v>
                </c:pt>
                <c:pt idx="7">
                  <c:v>5.6416775245839998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B-C27C-4280-925E-CD80CE04CDD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512563600"/>
        <c:axId val="512563992"/>
      </c:barChart>
      <c:catAx>
        <c:axId val="512563600"/>
        <c:scaling>
          <c:orientation val="minMax"/>
        </c:scaling>
        <c:delete val="0"/>
        <c:axPos val="b"/>
        <c:numFmt formatCode="#,##0.00\ &quot;Kč&quot;" sourceLinked="0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txPr>
          <a:bodyPr rot="-2700000" vert="horz"/>
          <a:lstStyle/>
          <a:p>
            <a:pPr>
              <a:defRPr sz="950" b="0">
                <a:solidFill>
                  <a:schemeClr val="tx1"/>
                </a:solidFill>
              </a:defRPr>
            </a:pPr>
            <a:endParaRPr lang="cs-CZ"/>
          </a:p>
        </c:txPr>
        <c:crossAx val="512563992"/>
        <c:crosses val="autoZero"/>
        <c:auto val="1"/>
        <c:lblAlgn val="ctr"/>
        <c:lblOffset val="100"/>
        <c:noMultiLvlLbl val="0"/>
      </c:catAx>
      <c:valAx>
        <c:axId val="512563992"/>
        <c:scaling>
          <c:orientation val="minMax"/>
          <c:max val="5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0">
                <a:solidFill>
                  <a:schemeClr val="bg1">
                    <a:lumMod val="50000"/>
                  </a:schemeClr>
                </a:solidFill>
              </a:defRPr>
            </a:pPr>
            <a:endParaRPr lang="cs-CZ"/>
          </a:p>
        </c:txPr>
        <c:crossAx val="512563600"/>
        <c:crosses val="autoZero"/>
        <c:crossBetween val="between"/>
        <c:majorUnit val="10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803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5780038631651521"/>
          <c:y val="0.24280245790339347"/>
          <c:w val="0.43491840024601253"/>
          <c:h val="0.39028494545787185"/>
        </c:manualLayout>
      </c:layout>
      <c:barChart>
        <c:barDir val="bar"/>
        <c:grouping val="percentStacked"/>
        <c:varyColors val="0"/>
        <c:ser>
          <c:idx val="4"/>
          <c:order val="0"/>
          <c:tx>
            <c:strRef>
              <c:f>Sheet1!$B$1</c:f>
              <c:strCache>
                <c:ptCount val="1"/>
                <c:pt idx="0">
                  <c:v>ano</c:v>
                </c:pt>
              </c:strCache>
            </c:strRef>
          </c:tx>
          <c:spPr>
            <a:solidFill>
              <a:srgbClr val="83B816"/>
            </a:solidFill>
            <a:ln w="22066">
              <a:noFill/>
            </a:ln>
          </c:spPr>
          <c:invertIfNegative val="0"/>
          <c:dLbls>
            <c:dLbl>
              <c:idx val="2"/>
              <c:numFmt formatCode="0" sourceLinked="0"/>
              <c:spPr>
                <a:noFill/>
                <a:ln w="22066">
                  <a:noFill/>
                </a:ln>
              </c:spPr>
              <c:txPr>
                <a:bodyPr/>
                <a:lstStyle/>
                <a:p>
                  <a:pPr>
                    <a:defRPr sz="1050" b="0" i="0" u="none" strike="noStrike" baseline="0">
                      <a:solidFill>
                        <a:schemeClr val="tx1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BEE-4447-80AF-863B1D4B3198}"/>
                </c:ext>
              </c:extLst>
            </c:dLbl>
            <c:dLbl>
              <c:idx val="3"/>
              <c:numFmt formatCode="0" sourceLinked="0"/>
              <c:spPr>
                <a:noFill/>
                <a:ln w="22066">
                  <a:noFill/>
                </a:ln>
              </c:spPr>
              <c:txPr>
                <a:bodyPr/>
                <a:lstStyle/>
                <a:p>
                  <a:pPr>
                    <a:defRPr sz="1050" b="0" i="0" u="none" strike="noStrike" baseline="0">
                      <a:solidFill>
                        <a:schemeClr val="tx1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BEE-4447-80AF-863B1D4B3198}"/>
                </c:ext>
              </c:extLst>
            </c:dLbl>
            <c:numFmt formatCode="0" sourceLinked="0"/>
            <c:spPr>
              <a:noFill/>
              <a:ln w="22066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50" b="0" i="0" u="none" strike="noStrike" baseline="0">
                    <a:solidFill>
                      <a:schemeClr val="tx1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děti</c:v>
                </c:pt>
                <c:pt idx="1">
                  <c:v>důchodce</c:v>
                </c:pt>
                <c:pt idx="2">
                  <c:v>jiné skupiny obyvatel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75.914826094719999</c:v>
                </c:pt>
                <c:pt idx="1">
                  <c:v>80.173602952080003</c:v>
                </c:pt>
                <c:pt idx="2">
                  <c:v>77.829547851000001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BEE-4447-80AF-863B1D4B319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ne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  <a:ln w="22066">
              <a:noFill/>
            </a:ln>
          </c:spPr>
          <c:invertIfNegative val="0"/>
          <c:dLbls>
            <c:dLbl>
              <c:idx val="8"/>
              <c:numFmt formatCode="0" sourceLinked="0"/>
              <c:spPr>
                <a:noFill/>
                <a:ln w="22066">
                  <a:noFill/>
                </a:ln>
              </c:spPr>
              <c:txPr>
                <a:bodyPr/>
                <a:lstStyle/>
                <a:p>
                  <a:pPr>
                    <a:defRPr sz="105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0BEE-4447-80AF-863B1D4B3198}"/>
                </c:ext>
              </c:extLst>
            </c:dLbl>
            <c:numFmt formatCode="0" sourceLinked="0"/>
            <c:spPr>
              <a:noFill/>
              <a:ln w="22066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50" b="0" i="0" u="none" strike="noStrike" baseline="0">
                    <a:solidFill>
                      <a:srgbClr val="000000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děti</c:v>
                </c:pt>
                <c:pt idx="1">
                  <c:v>důchodce</c:v>
                </c:pt>
                <c:pt idx="2">
                  <c:v>jiné skupiny obyvatel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24.085173905280001</c:v>
                </c:pt>
                <c:pt idx="1">
                  <c:v>19.82639704792</c:v>
                </c:pt>
                <c:pt idx="2">
                  <c:v>22.170452148999999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BEE-4447-80AF-863B1D4B319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0"/>
        <c:overlap val="100"/>
        <c:axId val="264563664"/>
        <c:axId val="264564448"/>
      </c:barChart>
      <c:catAx>
        <c:axId val="26456366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5517">
            <a:noFill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+mn-lt"/>
                <a:ea typeface="Arial"/>
                <a:cs typeface="Arial"/>
              </a:defRPr>
            </a:pPr>
            <a:endParaRPr lang="cs-CZ"/>
          </a:p>
        </c:txPr>
        <c:crossAx val="26456444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64564448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264563664"/>
        <c:crosses val="autoZero"/>
        <c:crossBetween val="between"/>
      </c:valAx>
      <c:spPr>
        <a:noFill/>
        <a:ln w="22066">
          <a:noFill/>
        </a:ln>
      </c:spPr>
    </c:plotArea>
    <c:legend>
      <c:legendPos val="t"/>
      <c:layout>
        <c:manualLayout>
          <c:xMode val="edge"/>
          <c:yMode val="edge"/>
          <c:x val="0.48913321886078104"/>
          <c:y val="0.17556036768701519"/>
          <c:w val="0.32273948126340224"/>
          <c:h val="5.3229437067808499E-2"/>
        </c:manualLayout>
      </c:layout>
      <c:overlay val="0"/>
      <c:spPr>
        <a:noFill/>
        <a:ln w="22066">
          <a:noFill/>
        </a:ln>
      </c:spPr>
      <c:txPr>
        <a:bodyPr/>
        <a:lstStyle/>
        <a:p>
          <a:pPr>
            <a:defRPr sz="1050" b="0" i="0" u="none" strike="noStrike" baseline="0">
              <a:solidFill>
                <a:srgbClr val="000000"/>
              </a:solidFill>
              <a:latin typeface="+mn-lt"/>
              <a:ea typeface="Arial"/>
              <a:cs typeface="Arial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3996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2132646142612631E-2"/>
          <c:y val="0.22908853849307029"/>
          <c:w val="0.91058315221569175"/>
          <c:h val="0.55758277201067985"/>
        </c:manualLayout>
      </c:layout>
      <c:barChart>
        <c:barDir val="col"/>
        <c:grouping val="clustered"/>
        <c:varyColors val="0"/>
        <c:ser>
          <c:idx val="2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rgbClr val="D9E7BA"/>
            </a:solidFill>
            <a:ln>
              <a:noFill/>
            </a:ln>
          </c:spPr>
          <c:invertIfNegative val="0"/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C27C-4280-925E-CD80CE04CDDB}"/>
              </c:ext>
            </c:extLst>
          </c:dPt>
          <c:dLbls>
            <c:dLbl>
              <c:idx val="0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C27C-4280-925E-CD80CE04CDDB}"/>
                </c:ext>
              </c:extLst>
            </c:dLbl>
            <c:dLbl>
              <c:idx val="1"/>
              <c:numFmt formatCode="0" sourceLinked="0"/>
              <c:spPr>
                <a:noFill/>
                <a:ln w="17352">
                  <a:noFill/>
                </a:ln>
              </c:spPr>
              <c:txPr>
                <a:bodyPr anchorCtr="0"/>
                <a:lstStyle/>
                <a:p>
                  <a:pPr algn="ctr" rtl="0">
                    <a:defRPr lang="en-US" sz="1000" b="0" i="0" u="none" strike="noStrike" kern="1200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C27C-4280-925E-CD80CE04CDDB}"/>
                </c:ext>
              </c:extLst>
            </c:dLbl>
            <c:dLbl>
              <c:idx val="2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C27C-4280-925E-CD80CE04CDDB}"/>
                </c:ext>
              </c:extLst>
            </c:dLbl>
            <c:dLbl>
              <c:idx val="3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4-C27C-4280-925E-CD80CE04CDDB}"/>
                </c:ext>
              </c:extLst>
            </c:dLbl>
            <c:dLbl>
              <c:idx val="4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C27C-4280-925E-CD80CE04CDDB}"/>
                </c:ext>
              </c:extLst>
            </c:dLbl>
            <c:dLbl>
              <c:idx val="5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C27C-4280-925E-CD80CE04CDDB}"/>
                </c:ext>
              </c:extLst>
            </c:dLbl>
            <c:dLbl>
              <c:idx val="6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6-C27C-4280-925E-CD80CE04CDDB}"/>
                </c:ext>
              </c:extLst>
            </c:dLbl>
            <c:dLbl>
              <c:idx val="7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7-C27C-4280-925E-CD80CE04CDDB}"/>
                </c:ext>
              </c:extLst>
            </c:dLbl>
            <c:dLbl>
              <c:idx val="8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8-C27C-4280-925E-CD80CE04CDDB}"/>
                </c:ext>
              </c:extLst>
            </c:dLbl>
            <c:dLbl>
              <c:idx val="9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9-C27C-4280-925E-CD80CE04CDDB}"/>
                </c:ext>
              </c:extLst>
            </c:dLbl>
            <c:dLbl>
              <c:idx val="10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A-C27C-4280-925E-CD80CE04CDDB}"/>
                </c:ext>
              </c:extLst>
            </c:dLbl>
            <c:dLbl>
              <c:idx val="11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B-C27C-4280-925E-CD80CE04CDDB}"/>
                </c:ext>
              </c:extLst>
            </c:dLbl>
            <c:dLbl>
              <c:idx val="12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C-C27C-4280-925E-CD80CE04CDDB}"/>
                </c:ext>
              </c:extLst>
            </c:dLbl>
            <c:dLbl>
              <c:idx val="13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D-C27C-4280-925E-CD80CE04CDDB}"/>
                </c:ext>
              </c:extLst>
            </c:dLbl>
            <c:dLbl>
              <c:idx val="14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E-C27C-4280-925E-CD80CE04CDDB}"/>
                </c:ext>
              </c:extLst>
            </c:dLbl>
            <c:dLbl>
              <c:idx val="15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F-C27C-4280-925E-CD80CE04CDDB}"/>
                </c:ext>
              </c:extLst>
            </c:dLbl>
            <c:dLbl>
              <c:idx val="16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0-C27C-4280-925E-CD80CE04CDDB}"/>
                </c:ext>
              </c:extLst>
            </c:dLbl>
            <c:dLbl>
              <c:idx val="17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1-C27C-4280-925E-CD80CE04CDDB}"/>
                </c:ext>
              </c:extLst>
            </c:dLbl>
            <c:dLbl>
              <c:idx val="18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2-C27C-4280-925E-CD80CE04CDDB}"/>
                </c:ext>
              </c:extLst>
            </c:dLbl>
            <c:dLbl>
              <c:idx val="19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3-C27C-4280-925E-CD80CE04CDDB}"/>
                </c:ext>
              </c:extLst>
            </c:dLbl>
            <c:dLbl>
              <c:idx val="20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4-C27C-4280-925E-CD80CE04CDDB}"/>
                </c:ext>
              </c:extLst>
            </c:dLbl>
            <c:dLbl>
              <c:idx val="21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5-C27C-4280-925E-CD80CE04CDDB}"/>
                </c:ext>
              </c:extLst>
            </c:dLbl>
            <c:dLbl>
              <c:idx val="22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6-C27C-4280-925E-CD80CE04CDDB}"/>
                </c:ext>
              </c:extLst>
            </c:dLbl>
            <c:dLbl>
              <c:idx val="2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C27C-4280-925E-CD80CE04CDDB}"/>
                </c:ext>
              </c:extLst>
            </c:dLbl>
            <c:dLbl>
              <c:idx val="2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C27C-4280-925E-CD80CE04CDDB}"/>
                </c:ext>
              </c:extLst>
            </c:dLbl>
            <c:dLbl>
              <c:idx val="25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9-C27C-4280-925E-CD80CE04CDDB}"/>
                </c:ext>
              </c:extLst>
            </c:dLbl>
            <c:dLbl>
              <c:idx val="26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A-C27C-4280-925E-CD80CE04CDDB}"/>
                </c:ext>
              </c:extLst>
            </c:dLbl>
            <c:numFmt formatCode="0" sourceLinked="0"/>
            <c:spPr>
              <a:noFill/>
              <a:ln w="17352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Sheet1!$A$2:$A$11</c:f>
              <c:strCache>
                <c:ptCount val="10"/>
                <c:pt idx="0">
                  <c:v>0 %</c:v>
                </c:pt>
                <c:pt idx="1">
                  <c:v>1–24 %</c:v>
                </c:pt>
                <c:pt idx="2">
                  <c:v>25–34 %</c:v>
                </c:pt>
                <c:pt idx="3">
                  <c:v>35–44 %</c:v>
                </c:pt>
                <c:pt idx="4">
                  <c:v>45–54 %</c:v>
                </c:pt>
                <c:pt idx="5">
                  <c:v>55–64 %</c:v>
                </c:pt>
                <c:pt idx="6">
                  <c:v>65–74 %</c:v>
                </c:pt>
                <c:pt idx="7">
                  <c:v>75–84 %</c:v>
                </c:pt>
                <c:pt idx="8">
                  <c:v>85–94 %</c:v>
                </c:pt>
                <c:pt idx="9">
                  <c:v>95–100 %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1.533283715477</c:v>
                </c:pt>
                <c:pt idx="1">
                  <c:v>2.70998683424</c:v>
                </c:pt>
                <c:pt idx="2">
                  <c:v>7.1362233726279998</c:v>
                </c:pt>
                <c:pt idx="3">
                  <c:v>9.3771785438270001</c:v>
                </c:pt>
                <c:pt idx="4">
                  <c:v>21.133744182320001</c:v>
                </c:pt>
                <c:pt idx="5">
                  <c:v>12.718496601809999</c:v>
                </c:pt>
                <c:pt idx="6">
                  <c:v>15.218539102779999</c:v>
                </c:pt>
                <c:pt idx="7">
                  <c:v>16.6447201611</c:v>
                </c:pt>
                <c:pt idx="8">
                  <c:v>7.8288967836300003</c:v>
                </c:pt>
                <c:pt idx="9">
                  <c:v>5.698930702188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B-C27C-4280-925E-CD80CE04CDD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512563600"/>
        <c:axId val="512563992"/>
      </c:barChart>
      <c:catAx>
        <c:axId val="512563600"/>
        <c:scaling>
          <c:orientation val="minMax"/>
        </c:scaling>
        <c:delete val="0"/>
        <c:axPos val="b"/>
        <c:numFmt formatCode="#,##0.00\ &quot;Kč&quot;" sourceLinked="0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txPr>
          <a:bodyPr rot="0" vert="horz"/>
          <a:lstStyle/>
          <a:p>
            <a:pPr>
              <a:defRPr sz="950" b="0">
                <a:solidFill>
                  <a:schemeClr val="tx1"/>
                </a:solidFill>
              </a:defRPr>
            </a:pPr>
            <a:endParaRPr lang="cs-CZ"/>
          </a:p>
        </c:txPr>
        <c:crossAx val="512563992"/>
        <c:crosses val="autoZero"/>
        <c:auto val="1"/>
        <c:lblAlgn val="ctr"/>
        <c:lblOffset val="100"/>
        <c:noMultiLvlLbl val="0"/>
      </c:catAx>
      <c:valAx>
        <c:axId val="512563992"/>
        <c:scaling>
          <c:orientation val="minMax"/>
          <c:max val="4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0">
                <a:solidFill>
                  <a:schemeClr val="bg1">
                    <a:lumMod val="50000"/>
                  </a:schemeClr>
                </a:solidFill>
              </a:defRPr>
            </a:pPr>
            <a:endParaRPr lang="cs-CZ"/>
          </a:p>
        </c:txPr>
        <c:crossAx val="512563600"/>
        <c:crosses val="autoZero"/>
        <c:crossBetween val="between"/>
        <c:majorUnit val="10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803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2132646142612631E-2"/>
          <c:y val="0.25546977997629144"/>
          <c:w val="0.91058315221569175"/>
          <c:h val="0.53120187673797692"/>
        </c:manualLayout>
      </c:layout>
      <c:lineChart>
        <c:grouping val="standard"/>
        <c:varyColors val="0"/>
        <c:ser>
          <c:idx val="2"/>
          <c:order val="0"/>
          <c:tx>
            <c:strRef>
              <c:f>Sheet1!$B$1</c:f>
              <c:strCache>
                <c:ptCount val="1"/>
              </c:strCache>
            </c:strRef>
          </c:tx>
          <c:spPr>
            <a:ln>
              <a:solidFill>
                <a:srgbClr val="83B816"/>
              </a:solidFill>
            </a:ln>
          </c:spPr>
          <c:marker>
            <c:symbol val="circle"/>
            <c:size val="7"/>
            <c:spPr>
              <a:solidFill>
                <a:srgbClr val="83B816"/>
              </a:solidFill>
              <a:ln>
                <a:solidFill>
                  <a:srgbClr val="83B816"/>
                </a:solidFill>
              </a:ln>
            </c:spPr>
          </c:marker>
          <c:dPt>
            <c:idx val="5"/>
            <c:bubble3D val="0"/>
            <c:extLst>
              <c:ext xmlns:c16="http://schemas.microsoft.com/office/drawing/2014/chart" uri="{C3380CC4-5D6E-409C-BE32-E72D297353CC}">
                <c16:uniqueId val="{00000000-C27C-4280-925E-CD80CE04CDDB}"/>
              </c:ext>
            </c:extLst>
          </c:dPt>
          <c:dLbls>
            <c:dLbl>
              <c:idx val="0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C27C-4280-925E-CD80CE04CDDB}"/>
                </c:ext>
              </c:extLst>
            </c:dLbl>
            <c:dLbl>
              <c:idx val="1"/>
              <c:numFmt formatCode="0" sourceLinked="0"/>
              <c:spPr>
                <a:noFill/>
                <a:ln w="17352">
                  <a:noFill/>
                </a:ln>
              </c:spPr>
              <c:txPr>
                <a:bodyPr anchorCtr="0"/>
                <a:lstStyle/>
                <a:p>
                  <a:pPr algn="ctr" rtl="0">
                    <a:defRPr lang="en-US" sz="1000" b="0" i="0" u="none" strike="noStrike" kern="1200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C27C-4280-925E-CD80CE04CDDB}"/>
                </c:ext>
              </c:extLst>
            </c:dLbl>
            <c:dLbl>
              <c:idx val="2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C27C-4280-925E-CD80CE04CDDB}"/>
                </c:ext>
              </c:extLst>
            </c:dLbl>
            <c:dLbl>
              <c:idx val="3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4-C27C-4280-925E-CD80CE04CDDB}"/>
                </c:ext>
              </c:extLst>
            </c:dLbl>
            <c:dLbl>
              <c:idx val="4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C27C-4280-925E-CD80CE04CDDB}"/>
                </c:ext>
              </c:extLst>
            </c:dLbl>
            <c:dLbl>
              <c:idx val="5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C27C-4280-925E-CD80CE04CDDB}"/>
                </c:ext>
              </c:extLst>
            </c:dLbl>
            <c:dLbl>
              <c:idx val="6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6-C27C-4280-925E-CD80CE04CDDB}"/>
                </c:ext>
              </c:extLst>
            </c:dLbl>
            <c:dLbl>
              <c:idx val="7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7-C27C-4280-925E-CD80CE04CDDB}"/>
                </c:ext>
              </c:extLst>
            </c:dLbl>
            <c:dLbl>
              <c:idx val="8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8-C27C-4280-925E-CD80CE04CDDB}"/>
                </c:ext>
              </c:extLst>
            </c:dLbl>
            <c:dLbl>
              <c:idx val="9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9-C27C-4280-925E-CD80CE04CDDB}"/>
                </c:ext>
              </c:extLst>
            </c:dLbl>
            <c:dLbl>
              <c:idx val="10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A-C27C-4280-925E-CD80CE04CDDB}"/>
                </c:ext>
              </c:extLst>
            </c:dLbl>
            <c:dLbl>
              <c:idx val="11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B-C27C-4280-925E-CD80CE04CDDB}"/>
                </c:ext>
              </c:extLst>
            </c:dLbl>
            <c:dLbl>
              <c:idx val="12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C-C27C-4280-925E-CD80CE04CDDB}"/>
                </c:ext>
              </c:extLst>
            </c:dLbl>
            <c:dLbl>
              <c:idx val="13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D-C27C-4280-925E-CD80CE04CDDB}"/>
                </c:ext>
              </c:extLst>
            </c:dLbl>
            <c:dLbl>
              <c:idx val="14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E-C27C-4280-925E-CD80CE04CDDB}"/>
                </c:ext>
              </c:extLst>
            </c:dLbl>
            <c:dLbl>
              <c:idx val="15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F-C27C-4280-925E-CD80CE04CDDB}"/>
                </c:ext>
              </c:extLst>
            </c:dLbl>
            <c:dLbl>
              <c:idx val="16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0-C27C-4280-925E-CD80CE04CDDB}"/>
                </c:ext>
              </c:extLst>
            </c:dLbl>
            <c:dLbl>
              <c:idx val="17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1-C27C-4280-925E-CD80CE04CDDB}"/>
                </c:ext>
              </c:extLst>
            </c:dLbl>
            <c:dLbl>
              <c:idx val="18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2-C27C-4280-925E-CD80CE04CDDB}"/>
                </c:ext>
              </c:extLst>
            </c:dLbl>
            <c:dLbl>
              <c:idx val="19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3-C27C-4280-925E-CD80CE04CDDB}"/>
                </c:ext>
              </c:extLst>
            </c:dLbl>
            <c:dLbl>
              <c:idx val="20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4-C27C-4280-925E-CD80CE04CDDB}"/>
                </c:ext>
              </c:extLst>
            </c:dLbl>
            <c:dLbl>
              <c:idx val="21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5-C27C-4280-925E-CD80CE04CDDB}"/>
                </c:ext>
              </c:extLst>
            </c:dLbl>
            <c:dLbl>
              <c:idx val="22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6-C27C-4280-925E-CD80CE04CDDB}"/>
                </c:ext>
              </c:extLst>
            </c:dLbl>
            <c:dLbl>
              <c:idx val="2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C27C-4280-925E-CD80CE04CDDB}"/>
                </c:ext>
              </c:extLst>
            </c:dLbl>
            <c:dLbl>
              <c:idx val="2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C27C-4280-925E-CD80CE04CDDB}"/>
                </c:ext>
              </c:extLst>
            </c:dLbl>
            <c:dLbl>
              <c:idx val="25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9-C27C-4280-925E-CD80CE04CDDB}"/>
                </c:ext>
              </c:extLst>
            </c:dLbl>
            <c:dLbl>
              <c:idx val="26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A-C27C-4280-925E-CD80CE04CDDB}"/>
                </c:ext>
              </c:extLst>
            </c:dLbl>
            <c:numFmt formatCode="0" sourceLinked="0"/>
            <c:spPr>
              <a:noFill/>
              <a:ln w="17352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Sheet1!$A$2:$A$9</c:f>
              <c:strCache>
                <c:ptCount val="8"/>
                <c:pt idx="0">
                  <c:v>0 Kč</c:v>
                </c:pt>
                <c:pt idx="1">
                  <c:v>100–499 Kč</c:v>
                </c:pt>
                <c:pt idx="2">
                  <c:v>500–599 Kč</c:v>
                </c:pt>
                <c:pt idx="3">
                  <c:v>600–699 Kč</c:v>
                </c:pt>
                <c:pt idx="4">
                  <c:v>700–799 Kč</c:v>
                </c:pt>
                <c:pt idx="5">
                  <c:v>800–899 Kč</c:v>
                </c:pt>
                <c:pt idx="6">
                  <c:v>900–999 Kč</c:v>
                </c:pt>
                <c:pt idx="7">
                  <c:v>1000–1200 Kč</c:v>
                </c:pt>
              </c:strCache>
            </c:strRef>
          </c:cat>
          <c:val>
            <c:numRef>
              <c:f>Sheet1!$B$2:$B$9</c:f>
              <c:numCache>
                <c:formatCode>0.0</c:formatCode>
                <c:ptCount val="8"/>
                <c:pt idx="0">
                  <c:v>0</c:v>
                </c:pt>
                <c:pt idx="1">
                  <c:v>49.825714561860003</c:v>
                </c:pt>
                <c:pt idx="2">
                  <c:v>57.618445285070003</c:v>
                </c:pt>
                <c:pt idx="3">
                  <c:v>59.62892144317</c:v>
                </c:pt>
                <c:pt idx="4">
                  <c:v>62.464637347009997</c:v>
                </c:pt>
                <c:pt idx="5">
                  <c:v>65.069043012609995</c:v>
                </c:pt>
                <c:pt idx="6">
                  <c:v>61.773655308670001</c:v>
                </c:pt>
                <c:pt idx="7">
                  <c:v>59.977997540499999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B-C27C-4280-925E-CD80CE04CDD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>
              <a:solidFill>
                <a:schemeClr val="tx1">
                  <a:alpha val="50000"/>
                </a:schemeClr>
              </a:solidFill>
            </a:ln>
          </c:spPr>
        </c:dropLines>
        <c:marker val="1"/>
        <c:smooth val="0"/>
        <c:axId val="512563600"/>
        <c:axId val="512563992"/>
      </c:lineChart>
      <c:catAx>
        <c:axId val="512563600"/>
        <c:scaling>
          <c:orientation val="minMax"/>
        </c:scaling>
        <c:delete val="0"/>
        <c:axPos val="b"/>
        <c:numFmt formatCode="#,##0.00\ &quot;Kč&quot;" sourceLinked="0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txPr>
          <a:bodyPr rot="-2700000" vert="horz"/>
          <a:lstStyle/>
          <a:p>
            <a:pPr>
              <a:defRPr sz="950" b="0">
                <a:solidFill>
                  <a:schemeClr val="tx1"/>
                </a:solidFill>
              </a:defRPr>
            </a:pPr>
            <a:endParaRPr lang="cs-CZ"/>
          </a:p>
        </c:txPr>
        <c:crossAx val="512563992"/>
        <c:crosses val="autoZero"/>
        <c:auto val="1"/>
        <c:lblAlgn val="ctr"/>
        <c:lblOffset val="100"/>
        <c:noMultiLvlLbl val="0"/>
      </c:catAx>
      <c:valAx>
        <c:axId val="512563992"/>
        <c:scaling>
          <c:orientation val="minMax"/>
          <c:max val="100"/>
          <c:min val="0"/>
        </c:scaling>
        <c:delete val="0"/>
        <c:axPos val="l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b="0">
                <a:solidFill>
                  <a:schemeClr val="bg1">
                    <a:lumMod val="50000"/>
                  </a:schemeClr>
                </a:solidFill>
              </a:defRPr>
            </a:pPr>
            <a:endParaRPr lang="cs-CZ"/>
          </a:p>
        </c:txPr>
        <c:crossAx val="512563600"/>
        <c:crosses val="autoZero"/>
        <c:crossBetween val="between"/>
        <c:majorUnit val="20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803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5025401726430101"/>
          <c:y val="4.6731949582561695E-2"/>
          <c:w val="0.28140320352175635"/>
          <c:h val="0.92139831219343882"/>
        </c:manualLayout>
      </c:layout>
      <c:barChart>
        <c:barDir val="bar"/>
        <c:grouping val="clustered"/>
        <c:varyColors val="0"/>
        <c:ser>
          <c:idx val="3"/>
          <c:order val="0"/>
          <c:tx>
            <c:strRef>
              <c:f>Sheet1!$B$2</c:f>
              <c:strCache>
                <c:ptCount val="1"/>
                <c:pt idx="0">
                  <c:v>%</c:v>
                </c:pt>
              </c:strCache>
            </c:strRef>
          </c:tx>
          <c:spPr>
            <a:solidFill>
              <a:srgbClr val="7DB50C"/>
            </a:solidFill>
            <a:ln w="19550">
              <a:noFill/>
            </a:ln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2D44-453D-93A6-F33AD4918652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2D44-453D-93A6-F33AD4918652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2D44-453D-93A6-F33AD4918652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2D44-453D-93A6-F33AD4918652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2D44-453D-93A6-F33AD4918652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2D44-453D-93A6-F33AD4918652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2D44-453D-93A6-F33AD4918652}"/>
              </c:ext>
            </c:extLst>
          </c:dPt>
          <c:dPt>
            <c:idx val="1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2D44-453D-93A6-F33AD4918652}"/>
              </c:ext>
            </c:extLst>
          </c:dPt>
          <c:dLbls>
            <c:numFmt formatCode="0" sourceLinked="0"/>
            <c:spPr>
              <a:noFill/>
              <a:ln w="19550">
                <a:noFill/>
              </a:ln>
            </c:spPr>
            <c:txPr>
              <a:bodyPr/>
              <a:lstStyle/>
              <a:p>
                <a:pPr>
                  <a:defRPr sz="1050" b="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Sheet1!$A$3:$A$11</c:f>
              <c:strCache>
                <c:ptCount val="5"/>
                <c:pt idx="0">
                  <c:v>nechceme, aby odpady byly pro občany příliš drahé</c:v>
                </c:pt>
                <c:pt idx="1">
                  <c:v>lidé platí daně, zajišťujeme službu</c:v>
                </c:pt>
                <c:pt idx="2">
                  <c:v>udržujeme tím sociální smír</c:v>
                </c:pt>
                <c:pt idx="3">
                  <c:v>zvyšování poplatků je nepopulární</c:v>
                </c:pt>
                <c:pt idx="4">
                  <c:v>jiný důvod*</c:v>
                </c:pt>
              </c:strCache>
            </c:strRef>
          </c:cat>
          <c:val>
            <c:numRef>
              <c:f>Sheet1!$B$3:$B$11</c:f>
              <c:numCache>
                <c:formatCode>General</c:formatCode>
                <c:ptCount val="9"/>
                <c:pt idx="0">
                  <c:v>61.796262007259998</c:v>
                </c:pt>
                <c:pt idx="1">
                  <c:v>30.295728530409999</c:v>
                </c:pt>
                <c:pt idx="2">
                  <c:v>20.090524504529998</c:v>
                </c:pt>
                <c:pt idx="3">
                  <c:v>12.441404975799999</c:v>
                </c:pt>
                <c:pt idx="4">
                  <c:v>21.634126144050001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2D44-453D-93A6-F33AD491865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0"/>
        <c:axId val="186030520"/>
        <c:axId val="186030912"/>
      </c:barChart>
      <c:catAx>
        <c:axId val="18603052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4888">
            <a:noFill/>
          </a:ln>
        </c:spPr>
        <c:txPr>
          <a:bodyPr rot="0" vert="horz"/>
          <a:lstStyle/>
          <a:p>
            <a:pPr>
              <a:defRPr sz="1050" b="0"/>
            </a:pPr>
            <a:endParaRPr lang="cs-CZ"/>
          </a:p>
        </c:txPr>
        <c:crossAx val="186030912"/>
        <c:crosses val="autoZero"/>
        <c:auto val="1"/>
        <c:lblAlgn val="ctr"/>
        <c:lblOffset val="200"/>
        <c:noMultiLvlLbl val="0"/>
      </c:catAx>
      <c:valAx>
        <c:axId val="186030912"/>
        <c:scaling>
          <c:orientation val="minMax"/>
          <c:max val="100"/>
          <c:min val="0"/>
        </c:scaling>
        <c:delete val="1"/>
        <c:axPos val="b"/>
        <c:numFmt formatCode="General" sourceLinked="1"/>
        <c:majorTickMark val="out"/>
        <c:minorTickMark val="none"/>
        <c:tickLblPos val="nextTo"/>
        <c:crossAx val="186030520"/>
        <c:crosses val="max"/>
        <c:crossBetween val="between"/>
        <c:majorUnit val="0.1"/>
        <c:minorUnit val="0.1"/>
      </c:valAx>
      <c:spPr>
        <a:noFill/>
        <a:ln w="19550">
          <a:noFill/>
        </a:ln>
      </c:spPr>
    </c:plotArea>
    <c:plotVisOnly val="1"/>
    <c:dispBlanksAs val="gap"/>
    <c:showDLblsOverMax val="0"/>
  </c:chart>
  <c:spPr>
    <a:noFill/>
    <a:ln w="6350">
      <a:noFill/>
    </a:ln>
  </c:spPr>
  <c:txPr>
    <a:bodyPr/>
    <a:lstStyle/>
    <a:p>
      <a:pPr>
        <a:defRPr sz="10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224715056353462"/>
          <c:y val="5.1399587679872322E-2"/>
          <c:w val="0.31079837159933721"/>
          <c:h val="0.41638318594037727"/>
        </c:manualLayout>
      </c:layout>
      <c:doughnutChart>
        <c:varyColors val="1"/>
        <c:ser>
          <c:idx val="3"/>
          <c:order val="0"/>
          <c:spPr>
            <a:ln w="6077">
              <a:solidFill>
                <a:schemeClr val="bg1"/>
              </a:solidFill>
              <a:prstDash val="solid"/>
            </a:ln>
          </c:spPr>
          <c:dPt>
            <c:idx val="0"/>
            <c:bubble3D val="0"/>
            <c:spPr>
              <a:solidFill>
                <a:srgbClr val="517912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C39F-4DF0-A64C-5468BE31A784}"/>
              </c:ext>
            </c:extLst>
          </c:dPt>
          <c:dPt>
            <c:idx val="1"/>
            <c:bubble3D val="0"/>
            <c:spPr>
              <a:solidFill>
                <a:srgbClr val="83B816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C39F-4DF0-A64C-5468BE31A784}"/>
              </c:ext>
            </c:extLst>
          </c:dPt>
          <c:dPt>
            <c:idx val="2"/>
            <c:bubble3D val="0"/>
            <c:spPr>
              <a:solidFill>
                <a:srgbClr val="BAEB57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C39F-4DF0-A64C-5468BE31A784}"/>
              </c:ext>
            </c:extLst>
          </c:dPt>
          <c:dPt>
            <c:idx val="3"/>
            <c:bubble3D val="0"/>
            <c:spPr>
              <a:solidFill>
                <a:srgbClr val="E3F3D1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C39F-4DF0-A64C-5468BE31A784}"/>
              </c:ext>
            </c:extLst>
          </c:dPt>
          <c:dPt>
            <c:idx val="4"/>
            <c:bubble3D val="0"/>
            <c:spPr>
              <a:solidFill>
                <a:schemeClr val="bg1">
                  <a:lumMod val="85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9-C39F-4DF0-A64C-5468BE31A784}"/>
              </c:ext>
            </c:extLst>
          </c:dPt>
          <c:dPt>
            <c:idx val="5"/>
            <c:bubble3D val="0"/>
            <c:spPr>
              <a:solidFill>
                <a:srgbClr val="666699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B-C39F-4DF0-A64C-5468BE31A784}"/>
              </c:ext>
            </c:extLst>
          </c:dPt>
          <c:dPt>
            <c:idx val="6"/>
            <c:bubble3D val="0"/>
            <c:spPr>
              <a:solidFill>
                <a:srgbClr val="C0C0C0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D-C39F-4DF0-A64C-5468BE31A784}"/>
              </c:ext>
            </c:extLst>
          </c:dPt>
          <c:dPt>
            <c:idx val="7"/>
            <c:bubble3D val="0"/>
            <c:spPr>
              <a:solidFill>
                <a:srgbClr val="99CC0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F-C39F-4DF0-A64C-5468BE31A784}"/>
              </c:ext>
            </c:extLst>
          </c:dPt>
          <c:dPt>
            <c:idx val="8"/>
            <c:bubble3D val="0"/>
            <c:spPr>
              <a:solidFill>
                <a:srgbClr val="00800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1-C39F-4DF0-A64C-5468BE31A784}"/>
              </c:ext>
            </c:extLst>
          </c:dPt>
          <c:dPt>
            <c:idx val="9"/>
            <c:bubble3D val="0"/>
            <c:spPr>
              <a:solidFill>
                <a:srgbClr val="80008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3-C39F-4DF0-A64C-5468BE31A784}"/>
              </c:ext>
            </c:extLst>
          </c:dPt>
          <c:dLbls>
            <c:dLbl>
              <c:idx val="0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bg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C39F-4DF0-A64C-5468BE31A784}"/>
                </c:ext>
              </c:extLst>
            </c:dLbl>
            <c:dLbl>
              <c:idx val="1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C39F-4DF0-A64C-5468BE31A784}"/>
                </c:ext>
              </c:extLst>
            </c:dLbl>
            <c:dLbl>
              <c:idx val="2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C39F-4DF0-A64C-5468BE31A784}"/>
                </c:ext>
              </c:extLst>
            </c:dLbl>
            <c:dLbl>
              <c:idx val="6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D-C39F-4DF0-A64C-5468BE31A784}"/>
                </c:ext>
              </c:extLst>
            </c:dLbl>
            <c:dLbl>
              <c:idx val="7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F-C39F-4DF0-A64C-5468BE31A784}"/>
                </c:ext>
              </c:extLst>
            </c:dLbl>
            <c:dLbl>
              <c:idx val="9"/>
              <c:numFmt formatCode="0.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3-C39F-4DF0-A64C-5468BE31A784}"/>
                </c:ext>
              </c:extLst>
            </c:dLbl>
            <c:numFmt formatCode="0" sourceLinked="0"/>
            <c:spPr>
              <a:noFill/>
              <a:ln w="12154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0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Sheet1!$A$3:$A$7</c:f>
              <c:strCache>
                <c:ptCount val="5"/>
                <c:pt idx="0">
                  <c:v>minulý rok</c:v>
                </c:pt>
                <c:pt idx="1">
                  <c:v>2-3 roky</c:v>
                </c:pt>
                <c:pt idx="2">
                  <c:v>4-6 let</c:v>
                </c:pt>
                <c:pt idx="3">
                  <c:v>6 a více let</c:v>
                </c:pt>
                <c:pt idx="4">
                  <c:v>nevím</c:v>
                </c:pt>
              </c:strCache>
            </c:strRef>
          </c:cat>
          <c:val>
            <c:numRef>
              <c:f>Sheet1!$B$3:$B$7</c:f>
              <c:numCache>
                <c:formatCode>General</c:formatCode>
                <c:ptCount val="5"/>
                <c:pt idx="0">
                  <c:v>42.081559294020003</c:v>
                </c:pt>
                <c:pt idx="1">
                  <c:v>40.625650302300002</c:v>
                </c:pt>
                <c:pt idx="2">
                  <c:v>6.5467393012599997</c:v>
                </c:pt>
                <c:pt idx="3">
                  <c:v>6.8993503036139998</c:v>
                </c:pt>
                <c:pt idx="4">
                  <c:v>3.8467007988090001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C39F-4DF0-A64C-5468BE31A78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60"/>
      </c:doughnutChart>
      <c:spPr>
        <a:noFill/>
        <a:ln w="12154">
          <a:noFill/>
        </a:ln>
      </c:spPr>
    </c:plotArea>
    <c:legend>
      <c:legendPos val="r"/>
      <c:layout>
        <c:manualLayout>
          <c:xMode val="edge"/>
          <c:yMode val="edge"/>
          <c:x val="0.48282863147641308"/>
          <c:y val="8.530606698400621E-2"/>
          <c:w val="0.25093103649078596"/>
          <c:h val="0.38129030043424966"/>
        </c:manualLayout>
      </c:layout>
      <c:overlay val="0"/>
      <c:spPr>
        <a:noFill/>
        <a:ln w="12154">
          <a:noFill/>
        </a:ln>
      </c:spPr>
      <c:txPr>
        <a:bodyPr/>
        <a:lstStyle/>
        <a:p>
          <a:pPr>
            <a:defRPr sz="1000" b="0" i="0" u="none" strike="noStrike" baseline="0">
              <a:solidFill>
                <a:srgbClr val="000000"/>
              </a:solidFill>
              <a:latin typeface="+mn-lt"/>
              <a:ea typeface="Arial Narrow"/>
              <a:cs typeface="Arial" panose="020B0604020202020204" pitchFamily="34" charset="0"/>
            </a:defRPr>
          </a:pPr>
          <a:endParaRPr lang="cs-CZ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285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5025401726430101"/>
          <c:y val="4.6731949582561695E-2"/>
          <c:w val="0.25143919021780958"/>
          <c:h val="0.92139831219343882"/>
        </c:manualLayout>
      </c:layout>
      <c:barChart>
        <c:barDir val="bar"/>
        <c:grouping val="clustered"/>
        <c:varyColors val="0"/>
        <c:ser>
          <c:idx val="3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rgbClr val="7DB50C"/>
            </a:solidFill>
            <a:ln w="19550">
              <a:noFill/>
            </a:ln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2D44-453D-93A6-F33AD4918652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2D44-453D-93A6-F33AD4918652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2D44-453D-93A6-F33AD4918652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2D44-453D-93A6-F33AD4918652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2D44-453D-93A6-F33AD4918652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2D44-453D-93A6-F33AD4918652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2D44-453D-93A6-F33AD4918652}"/>
              </c:ext>
            </c:extLst>
          </c:dPt>
          <c:dPt>
            <c:idx val="1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2D44-453D-93A6-F33AD4918652}"/>
              </c:ext>
            </c:extLst>
          </c:dPt>
          <c:dLbls>
            <c:numFmt formatCode="0" sourceLinked="0"/>
            <c:spPr>
              <a:noFill/>
              <a:ln w="19550">
                <a:noFill/>
              </a:ln>
            </c:spPr>
            <c:txPr>
              <a:bodyPr/>
              <a:lstStyle/>
              <a:p>
                <a:pPr>
                  <a:defRPr sz="1050" b="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Sheet1!$A$2:$A$10</c:f>
              <c:strCache>
                <c:ptCount val="6"/>
                <c:pt idx="0">
                  <c:v>lidé by měli platit za množství odpadu, který vyprodukují</c:v>
                </c:pt>
                <c:pt idx="1">
                  <c:v>možnost stanovení poplatků na základě reálných nákladů sběrných míst</c:v>
                </c:pt>
                <c:pt idx="2">
                  <c:v>možnost nesvážet nádoby, které jsou z velké části naplněny odpadem, který do nádoby nepatří</c:v>
                </c:pt>
                <c:pt idx="3">
                  <c:v>v případě bytových domů by náklady za komunální odpad měly být účtovány pouze SVJ, tím by se zajistila vymahatelnost za nekázeň či neplnění</c:v>
                </c:pt>
                <c:pt idx="4">
                  <c:v>možnost uzamykat sběrná místa, která jsou pouze pro poplatníky bytového domu</c:v>
                </c:pt>
                <c:pt idx="5">
                  <c:v>jiné, uveďte*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68.470192754709998</c:v>
                </c:pt>
                <c:pt idx="1">
                  <c:v>38.636372648120002</c:v>
                </c:pt>
                <c:pt idx="2">
                  <c:v>26.93919640835</c:v>
                </c:pt>
                <c:pt idx="3">
                  <c:v>11.684882085950001</c:v>
                </c:pt>
                <c:pt idx="4">
                  <c:v>9.9731212886040002</c:v>
                </c:pt>
                <c:pt idx="5">
                  <c:v>6.1993690938219999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2D44-453D-93A6-F33AD491865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80"/>
        <c:axId val="186030520"/>
        <c:axId val="186030912"/>
      </c:barChart>
      <c:catAx>
        <c:axId val="18603052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4888">
            <a:noFill/>
          </a:ln>
        </c:spPr>
        <c:txPr>
          <a:bodyPr rot="0" vert="horz"/>
          <a:lstStyle/>
          <a:p>
            <a:pPr>
              <a:defRPr sz="950" b="0"/>
            </a:pPr>
            <a:endParaRPr lang="cs-CZ"/>
          </a:p>
        </c:txPr>
        <c:crossAx val="186030912"/>
        <c:crosses val="autoZero"/>
        <c:auto val="1"/>
        <c:lblAlgn val="ctr"/>
        <c:lblOffset val="200"/>
        <c:noMultiLvlLbl val="0"/>
      </c:catAx>
      <c:valAx>
        <c:axId val="186030912"/>
        <c:scaling>
          <c:orientation val="minMax"/>
          <c:max val="100"/>
          <c:min val="0"/>
        </c:scaling>
        <c:delete val="1"/>
        <c:axPos val="b"/>
        <c:numFmt formatCode="General" sourceLinked="1"/>
        <c:majorTickMark val="out"/>
        <c:minorTickMark val="none"/>
        <c:tickLblPos val="nextTo"/>
        <c:crossAx val="186030520"/>
        <c:crosses val="max"/>
        <c:crossBetween val="between"/>
        <c:majorUnit val="0.1"/>
        <c:minorUnit val="0.1"/>
      </c:valAx>
      <c:spPr>
        <a:noFill/>
        <a:ln w="19550">
          <a:noFill/>
        </a:ln>
      </c:spPr>
    </c:plotArea>
    <c:plotVisOnly val="1"/>
    <c:dispBlanksAs val="gap"/>
    <c:showDLblsOverMax val="0"/>
  </c:chart>
  <c:spPr>
    <a:noFill/>
    <a:ln w="6350">
      <a:noFill/>
    </a:ln>
  </c:spPr>
  <c:txPr>
    <a:bodyPr/>
    <a:lstStyle/>
    <a:p>
      <a:pPr>
        <a:defRPr sz="10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075013248723705"/>
          <c:y val="2.8575939130448241E-2"/>
          <c:w val="0.33721941086417329"/>
          <c:h val="0.95210380543040352"/>
        </c:manualLayout>
      </c:layout>
      <c:barChart>
        <c:barDir val="bar"/>
        <c:grouping val="percentStacked"/>
        <c:varyColors val="0"/>
        <c:ser>
          <c:idx val="9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rgbClr val="517912"/>
            </a:solidFill>
            <a:ln w="20327">
              <a:noFill/>
            </a:ln>
          </c:spPr>
          <c:invertIfNegative val="0"/>
          <c:dLbls>
            <c:numFmt formatCode="0" sourceLinked="0"/>
            <c:spPr>
              <a:noFill/>
              <a:ln w="20327">
                <a:noFill/>
              </a:ln>
            </c:spPr>
            <c:txPr>
              <a:bodyPr/>
              <a:lstStyle/>
              <a:p>
                <a:pPr>
                  <a:defRPr sz="800" b="0" i="0" u="none" strike="noStrike" baseline="0">
                    <a:solidFill>
                      <a:schemeClr val="bg1"/>
                    </a:solidFill>
                    <a:latin typeface="+mn-lt"/>
                    <a:ea typeface="Arial Narrow"/>
                    <a:cs typeface="Arial Narrow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Sheet1!$A$2:$A$16</c:f>
              <c:strCache>
                <c:ptCount val="13"/>
                <c:pt idx="0">
                  <c:v>celek</c:v>
                </c:pt>
                <c:pt idx="1">
                  <c:v>do 499 ob.</c:v>
                </c:pt>
                <c:pt idx="2">
                  <c:v>500 - 999 ob.</c:v>
                </c:pt>
                <c:pt idx="3">
                  <c:v>1.000 - 4.999 ob.</c:v>
                </c:pt>
                <c:pt idx="4">
                  <c:v>5.000 - 19.999 ob.</c:v>
                </c:pt>
                <c:pt idx="5">
                  <c:v>20.000 a více obyvatel</c:v>
                </c:pt>
                <c:pt idx="6">
                  <c:v>Střední Čechy</c:v>
                </c:pt>
                <c:pt idx="7">
                  <c:v>Jihozápad</c:v>
                </c:pt>
                <c:pt idx="8">
                  <c:v>Severozápad</c:v>
                </c:pt>
                <c:pt idx="9">
                  <c:v>Severovýchod</c:v>
                </c:pt>
                <c:pt idx="10">
                  <c:v>Jihovýchod</c:v>
                </c:pt>
                <c:pt idx="11">
                  <c:v>Střední Morava</c:v>
                </c:pt>
                <c:pt idx="12">
                  <c:v>Moravskoslezsko</c:v>
                </c:pt>
              </c:strCache>
            </c:strRef>
          </c:cat>
          <c:val>
            <c:numRef>
              <c:f>Sheet1!$B$2:$B$16</c:f>
              <c:numCache>
                <c:formatCode>0</c:formatCode>
                <c:ptCount val="15"/>
                <c:pt idx="0">
                  <c:v>42.081559294020003</c:v>
                </c:pt>
                <c:pt idx="1">
                  <c:v>38.768268167179997</c:v>
                </c:pt>
                <c:pt idx="2">
                  <c:v>44.690977418800003</c:v>
                </c:pt>
                <c:pt idx="3">
                  <c:v>48.133853831689997</c:v>
                </c:pt>
                <c:pt idx="4">
                  <c:v>44.713744483779998</c:v>
                </c:pt>
                <c:pt idx="5">
                  <c:v>32.421438067049998</c:v>
                </c:pt>
                <c:pt idx="6">
                  <c:v>50.251894667179997</c:v>
                </c:pt>
                <c:pt idx="7">
                  <c:v>38.041689386990001</c:v>
                </c:pt>
                <c:pt idx="8">
                  <c:v>29.184378731519999</c:v>
                </c:pt>
                <c:pt idx="9">
                  <c:v>44.459839187119996</c:v>
                </c:pt>
                <c:pt idx="10">
                  <c:v>39.546495808270002</c:v>
                </c:pt>
                <c:pt idx="11">
                  <c:v>41.475022398679997</c:v>
                </c:pt>
                <c:pt idx="12">
                  <c:v>51.905434278740003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B6-42D4-BA16-E69E600FCFA9}"/>
            </c:ext>
          </c:extLst>
        </c:ser>
        <c:ser>
          <c:idx val="0"/>
          <c:order val="1"/>
          <c:tx>
            <c:strRef>
              <c:f>Sheet1!$C$1</c:f>
              <c:strCache>
                <c:ptCount val="1"/>
              </c:strCache>
            </c:strRef>
          </c:tx>
          <c:spPr>
            <a:solidFill>
              <a:srgbClr val="83B816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Sheet1!$A$2:$A$16</c:f>
              <c:strCache>
                <c:ptCount val="13"/>
                <c:pt idx="0">
                  <c:v>celek</c:v>
                </c:pt>
                <c:pt idx="1">
                  <c:v>do 499 ob.</c:v>
                </c:pt>
                <c:pt idx="2">
                  <c:v>500 - 999 ob.</c:v>
                </c:pt>
                <c:pt idx="3">
                  <c:v>1.000 - 4.999 ob.</c:v>
                </c:pt>
                <c:pt idx="4">
                  <c:v>5.000 - 19.999 ob.</c:v>
                </c:pt>
                <c:pt idx="5">
                  <c:v>20.000 a více obyvatel</c:v>
                </c:pt>
                <c:pt idx="6">
                  <c:v>Střední Čechy</c:v>
                </c:pt>
                <c:pt idx="7">
                  <c:v>Jihozápad</c:v>
                </c:pt>
                <c:pt idx="8">
                  <c:v>Severozápad</c:v>
                </c:pt>
                <c:pt idx="9">
                  <c:v>Severovýchod</c:v>
                </c:pt>
                <c:pt idx="10">
                  <c:v>Jihovýchod</c:v>
                </c:pt>
                <c:pt idx="11">
                  <c:v>Střední Morava</c:v>
                </c:pt>
                <c:pt idx="12">
                  <c:v>Moravskoslezsko</c:v>
                </c:pt>
              </c:strCache>
            </c:strRef>
          </c:cat>
          <c:val>
            <c:numRef>
              <c:f>Sheet1!$C$2:$C$16</c:f>
              <c:numCache>
                <c:formatCode>0</c:formatCode>
                <c:ptCount val="15"/>
                <c:pt idx="0">
                  <c:v>40.625650302300002</c:v>
                </c:pt>
                <c:pt idx="1">
                  <c:v>42.380691183380002</c:v>
                </c:pt>
                <c:pt idx="2">
                  <c:v>39.764781862840003</c:v>
                </c:pt>
                <c:pt idx="3">
                  <c:v>38.784092924009997</c:v>
                </c:pt>
                <c:pt idx="4">
                  <c:v>30.82958757059</c:v>
                </c:pt>
                <c:pt idx="5">
                  <c:v>36.321679200310001</c:v>
                </c:pt>
                <c:pt idx="6">
                  <c:v>36.938703544159999</c:v>
                </c:pt>
                <c:pt idx="7">
                  <c:v>41.605986421570002</c:v>
                </c:pt>
                <c:pt idx="8">
                  <c:v>36.432928847159999</c:v>
                </c:pt>
                <c:pt idx="9">
                  <c:v>40.629134391279997</c:v>
                </c:pt>
                <c:pt idx="10">
                  <c:v>44.253538696550002</c:v>
                </c:pt>
                <c:pt idx="11">
                  <c:v>43.543607426149997</c:v>
                </c:pt>
                <c:pt idx="12">
                  <c:v>34.014264858380002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EB6-42D4-BA16-E69E600FCFA9}"/>
            </c:ext>
          </c:extLst>
        </c:ser>
        <c:ser>
          <c:idx val="1"/>
          <c:order val="2"/>
          <c:tx>
            <c:strRef>
              <c:f>Sheet1!$D$1</c:f>
              <c:strCache>
                <c:ptCount val="1"/>
              </c:strCache>
            </c:strRef>
          </c:tx>
          <c:spPr>
            <a:solidFill>
              <a:srgbClr val="BAEB57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800" b="0" i="0" u="none" strike="noStrike" kern="1200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Sheet1!$A$2:$A$16</c:f>
              <c:strCache>
                <c:ptCount val="13"/>
                <c:pt idx="0">
                  <c:v>celek</c:v>
                </c:pt>
                <c:pt idx="1">
                  <c:v>do 499 ob.</c:v>
                </c:pt>
                <c:pt idx="2">
                  <c:v>500 - 999 ob.</c:v>
                </c:pt>
                <c:pt idx="3">
                  <c:v>1.000 - 4.999 ob.</c:v>
                </c:pt>
                <c:pt idx="4">
                  <c:v>5.000 - 19.999 ob.</c:v>
                </c:pt>
                <c:pt idx="5">
                  <c:v>20.000 a více obyvatel</c:v>
                </c:pt>
                <c:pt idx="6">
                  <c:v>Střední Čechy</c:v>
                </c:pt>
                <c:pt idx="7">
                  <c:v>Jihozápad</c:v>
                </c:pt>
                <c:pt idx="8">
                  <c:v>Severozápad</c:v>
                </c:pt>
                <c:pt idx="9">
                  <c:v>Severovýchod</c:v>
                </c:pt>
                <c:pt idx="10">
                  <c:v>Jihovýchod</c:v>
                </c:pt>
                <c:pt idx="11">
                  <c:v>Střední Morava</c:v>
                </c:pt>
                <c:pt idx="12">
                  <c:v>Moravskoslezsko</c:v>
                </c:pt>
              </c:strCache>
            </c:strRef>
          </c:cat>
          <c:val>
            <c:numRef>
              <c:f>Sheet1!$D$2:$D$16</c:f>
              <c:numCache>
                <c:formatCode>0</c:formatCode>
                <c:ptCount val="15"/>
                <c:pt idx="0">
                  <c:v>6.5467393012599997</c:v>
                </c:pt>
                <c:pt idx="1">
                  <c:v>7.3851769204059998</c:v>
                </c:pt>
                <c:pt idx="2">
                  <c:v>5.3230152563360003</c:v>
                </c:pt>
                <c:pt idx="3">
                  <c:v>5.4508431815660003</c:v>
                </c:pt>
                <c:pt idx="4">
                  <c:v>6.7821753209670002</c:v>
                </c:pt>
                <c:pt idx="5">
                  <c:v>9.6510371620510007</c:v>
                </c:pt>
                <c:pt idx="6">
                  <c:v>4.9346841817770004</c:v>
                </c:pt>
                <c:pt idx="7">
                  <c:v>7.3047886675829998</c:v>
                </c:pt>
                <c:pt idx="8">
                  <c:v>11.24611181031</c:v>
                </c:pt>
                <c:pt idx="9">
                  <c:v>6.2385031382980003</c:v>
                </c:pt>
                <c:pt idx="10">
                  <c:v>6.5796812279949997</c:v>
                </c:pt>
                <c:pt idx="11">
                  <c:v>5.1043048264099999</c:v>
                </c:pt>
                <c:pt idx="12">
                  <c:v>6.4918292084390004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EB6-42D4-BA16-E69E600FCFA9}"/>
            </c:ext>
          </c:extLst>
        </c:ser>
        <c:ser>
          <c:idx val="2"/>
          <c:order val="3"/>
          <c:tx>
            <c:strRef>
              <c:f>Sheet1!$E$1</c:f>
              <c:strCache>
                <c:ptCount val="1"/>
              </c:strCache>
            </c:strRef>
          </c:tx>
          <c:spPr>
            <a:solidFill>
              <a:srgbClr val="E3F3D1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Sheet1!$A$2:$A$16</c:f>
              <c:strCache>
                <c:ptCount val="13"/>
                <c:pt idx="0">
                  <c:v>celek</c:v>
                </c:pt>
                <c:pt idx="1">
                  <c:v>do 499 ob.</c:v>
                </c:pt>
                <c:pt idx="2">
                  <c:v>500 - 999 ob.</c:v>
                </c:pt>
                <c:pt idx="3">
                  <c:v>1.000 - 4.999 ob.</c:v>
                </c:pt>
                <c:pt idx="4">
                  <c:v>5.000 - 19.999 ob.</c:v>
                </c:pt>
                <c:pt idx="5">
                  <c:v>20.000 a více obyvatel</c:v>
                </c:pt>
                <c:pt idx="6">
                  <c:v>Střední Čechy</c:v>
                </c:pt>
                <c:pt idx="7">
                  <c:v>Jihozápad</c:v>
                </c:pt>
                <c:pt idx="8">
                  <c:v>Severozápad</c:v>
                </c:pt>
                <c:pt idx="9">
                  <c:v>Severovýchod</c:v>
                </c:pt>
                <c:pt idx="10">
                  <c:v>Jihovýchod</c:v>
                </c:pt>
                <c:pt idx="11">
                  <c:v>Střední Morava</c:v>
                </c:pt>
                <c:pt idx="12">
                  <c:v>Moravskoslezsko</c:v>
                </c:pt>
              </c:strCache>
            </c:strRef>
          </c:cat>
          <c:val>
            <c:numRef>
              <c:f>Sheet1!$E$2:$E$16</c:f>
              <c:numCache>
                <c:formatCode>0</c:formatCode>
                <c:ptCount val="15"/>
                <c:pt idx="0">
                  <c:v>6.8993503036139998</c:v>
                </c:pt>
                <c:pt idx="1">
                  <c:v>6.9384437038030002</c:v>
                </c:pt>
                <c:pt idx="2">
                  <c:v>6.7375379701810001</c:v>
                </c:pt>
                <c:pt idx="3">
                  <c:v>5.2421830174990003</c:v>
                </c:pt>
                <c:pt idx="4">
                  <c:v>14.273358118839999</c:v>
                </c:pt>
                <c:pt idx="5">
                  <c:v>15.672652046510001</c:v>
                </c:pt>
                <c:pt idx="6">
                  <c:v>6.4476596694759998</c:v>
                </c:pt>
                <c:pt idx="7">
                  <c:v>9.0733464541659998</c:v>
                </c:pt>
                <c:pt idx="8">
                  <c:v>13.151882968220001</c:v>
                </c:pt>
                <c:pt idx="9">
                  <c:v>5.386528787874</c:v>
                </c:pt>
                <c:pt idx="10">
                  <c:v>5.3606331715469997</c:v>
                </c:pt>
                <c:pt idx="11">
                  <c:v>6.5854027179439996</c:v>
                </c:pt>
                <c:pt idx="12">
                  <c:v>3.6575562508230002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EB6-42D4-BA16-E69E600FCFA9}"/>
            </c:ext>
          </c:extLst>
        </c:ser>
        <c:ser>
          <c:idx val="3"/>
          <c:order val="4"/>
          <c:tx>
            <c:strRef>
              <c:f>Sheet1!$F$1</c:f>
              <c:strCache>
                <c:ptCount val="1"/>
              </c:strCache>
            </c:strRef>
          </c:tx>
          <c:spPr>
            <a:solidFill>
              <a:srgbClr val="D9D9D9"/>
            </a:solidFill>
          </c:spPr>
          <c:invertIfNegative val="0"/>
          <c:dLbls>
            <c:dLbl>
              <c:idx val="4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EB6-42D4-BA16-E69E600FCFA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800" b="0" i="0" u="none" strike="noStrike" kern="1200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Sheet1!$A$2:$A$16</c:f>
              <c:strCache>
                <c:ptCount val="13"/>
                <c:pt idx="0">
                  <c:v>celek</c:v>
                </c:pt>
                <c:pt idx="1">
                  <c:v>do 499 ob.</c:v>
                </c:pt>
                <c:pt idx="2">
                  <c:v>500 - 999 ob.</c:v>
                </c:pt>
                <c:pt idx="3">
                  <c:v>1.000 - 4.999 ob.</c:v>
                </c:pt>
                <c:pt idx="4">
                  <c:v>5.000 - 19.999 ob.</c:v>
                </c:pt>
                <c:pt idx="5">
                  <c:v>20.000 a více obyvatel</c:v>
                </c:pt>
                <c:pt idx="6">
                  <c:v>Střední Čechy</c:v>
                </c:pt>
                <c:pt idx="7">
                  <c:v>Jihozápad</c:v>
                </c:pt>
                <c:pt idx="8">
                  <c:v>Severozápad</c:v>
                </c:pt>
                <c:pt idx="9">
                  <c:v>Severovýchod</c:v>
                </c:pt>
                <c:pt idx="10">
                  <c:v>Jihovýchod</c:v>
                </c:pt>
                <c:pt idx="11">
                  <c:v>Střední Morava</c:v>
                </c:pt>
                <c:pt idx="12">
                  <c:v>Moravskoslezsko</c:v>
                </c:pt>
              </c:strCache>
            </c:strRef>
          </c:cat>
          <c:val>
            <c:numRef>
              <c:f>Sheet1!$F$2:$F$16</c:f>
              <c:numCache>
                <c:formatCode>0</c:formatCode>
                <c:ptCount val="15"/>
                <c:pt idx="0">
                  <c:v>3.8467007988090001</c:v>
                </c:pt>
                <c:pt idx="1">
                  <c:v>4.5274200252319998</c:v>
                </c:pt>
                <c:pt idx="2">
                  <c:v>3.483687491835</c:v>
                </c:pt>
                <c:pt idx="3">
                  <c:v>2.3890270452300002</c:v>
                </c:pt>
                <c:pt idx="4">
                  <c:v>3.4011345058210001</c:v>
                </c:pt>
                <c:pt idx="5">
                  <c:v>5.9331935240810001</c:v>
                </c:pt>
                <c:pt idx="6">
                  <c:v>1.427057937407</c:v>
                </c:pt>
                <c:pt idx="7">
                  <c:v>3.9741890696879998</c:v>
                </c:pt>
                <c:pt idx="8">
                  <c:v>9.9846976427800005</c:v>
                </c:pt>
                <c:pt idx="9">
                  <c:v>3.2859944954309999</c:v>
                </c:pt>
                <c:pt idx="10">
                  <c:v>4.2596510956389997</c:v>
                </c:pt>
                <c:pt idx="11">
                  <c:v>3.291662630816</c:v>
                </c:pt>
                <c:pt idx="12">
                  <c:v>3.9309154036199998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EB6-42D4-BA16-E69E600FCFA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629592728"/>
        <c:axId val="629593120"/>
      </c:barChart>
      <c:catAx>
        <c:axId val="62959272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7623">
            <a:noFill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  <c:crossAx val="629593120"/>
        <c:crosses val="autoZero"/>
        <c:auto val="1"/>
        <c:lblAlgn val="ctr"/>
        <c:lblOffset val="300"/>
        <c:noMultiLvlLbl val="0"/>
      </c:catAx>
      <c:valAx>
        <c:axId val="629593120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629592728"/>
        <c:crosses val="max"/>
        <c:crossBetween val="between"/>
        <c:majorUnit val="0.1"/>
        <c:minorUnit val="0.1"/>
      </c:valAx>
      <c:spPr>
        <a:noFill/>
        <a:ln w="20327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8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0374225106804231E-2"/>
          <c:y val="5.5002468911985077E-2"/>
          <c:w val="0.40032153557316957"/>
          <c:h val="0.41638319899430598"/>
        </c:manualLayout>
      </c:layout>
      <c:doughnutChart>
        <c:varyColors val="1"/>
        <c:ser>
          <c:idx val="3"/>
          <c:order val="0"/>
          <c:spPr>
            <a:ln w="6077">
              <a:solidFill>
                <a:schemeClr val="bg1"/>
              </a:solidFill>
              <a:prstDash val="solid"/>
            </a:ln>
          </c:spPr>
          <c:dPt>
            <c:idx val="0"/>
            <c:bubble3D val="0"/>
            <c:spPr>
              <a:solidFill>
                <a:srgbClr val="83B816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DBCA-4965-92F6-28D9C9EBF3C4}"/>
              </c:ext>
            </c:extLst>
          </c:dPt>
          <c:dPt>
            <c:idx val="1"/>
            <c:bubble3D val="0"/>
            <c:spPr>
              <a:solidFill>
                <a:srgbClr val="C6E6A2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DBCA-4965-92F6-28D9C9EBF3C4}"/>
              </c:ext>
            </c:extLst>
          </c:dPt>
          <c:dPt>
            <c:idx val="2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DBCA-4965-92F6-28D9C9EBF3C4}"/>
              </c:ext>
            </c:extLst>
          </c:dPt>
          <c:dPt>
            <c:idx val="3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DBCA-4965-92F6-28D9C9EBF3C4}"/>
              </c:ext>
            </c:extLst>
          </c:dPt>
          <c:dPt>
            <c:idx val="4"/>
            <c:bubble3D val="0"/>
            <c:spPr>
              <a:solidFill>
                <a:schemeClr val="bg1">
                  <a:lumMod val="85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9-DBCA-4965-92F6-28D9C9EBF3C4}"/>
              </c:ext>
            </c:extLst>
          </c:dPt>
          <c:dPt>
            <c:idx val="5"/>
            <c:bubble3D val="0"/>
            <c:spPr>
              <a:solidFill>
                <a:srgbClr val="666699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B-DBCA-4965-92F6-28D9C9EBF3C4}"/>
              </c:ext>
            </c:extLst>
          </c:dPt>
          <c:dPt>
            <c:idx val="6"/>
            <c:bubble3D val="0"/>
            <c:spPr>
              <a:solidFill>
                <a:srgbClr val="C0C0C0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D-DBCA-4965-92F6-28D9C9EBF3C4}"/>
              </c:ext>
            </c:extLst>
          </c:dPt>
          <c:dPt>
            <c:idx val="7"/>
            <c:bubble3D val="0"/>
            <c:spPr>
              <a:solidFill>
                <a:srgbClr val="99CC0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F-DBCA-4965-92F6-28D9C9EBF3C4}"/>
              </c:ext>
            </c:extLst>
          </c:dPt>
          <c:dPt>
            <c:idx val="8"/>
            <c:bubble3D val="0"/>
            <c:spPr>
              <a:solidFill>
                <a:srgbClr val="00800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1-DBCA-4965-92F6-28D9C9EBF3C4}"/>
              </c:ext>
            </c:extLst>
          </c:dPt>
          <c:dPt>
            <c:idx val="9"/>
            <c:bubble3D val="0"/>
            <c:spPr>
              <a:solidFill>
                <a:srgbClr val="80008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3-DBCA-4965-92F6-28D9C9EBF3C4}"/>
              </c:ext>
            </c:extLst>
          </c:dPt>
          <c:dLbls>
            <c:dLbl>
              <c:idx val="0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DBCA-4965-92F6-28D9C9EBF3C4}"/>
                </c:ext>
              </c:extLst>
            </c:dLbl>
            <c:dLbl>
              <c:idx val="1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DBCA-4965-92F6-28D9C9EBF3C4}"/>
                </c:ext>
              </c:extLst>
            </c:dLbl>
            <c:dLbl>
              <c:idx val="2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DBCA-4965-92F6-28D9C9EBF3C4}"/>
                </c:ext>
              </c:extLst>
            </c:dLbl>
            <c:dLbl>
              <c:idx val="6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D-DBCA-4965-92F6-28D9C9EBF3C4}"/>
                </c:ext>
              </c:extLst>
            </c:dLbl>
            <c:dLbl>
              <c:idx val="7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F-DBCA-4965-92F6-28D9C9EBF3C4}"/>
                </c:ext>
              </c:extLst>
            </c:dLbl>
            <c:dLbl>
              <c:idx val="9"/>
              <c:numFmt formatCode="0.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3-DBCA-4965-92F6-28D9C9EBF3C4}"/>
                </c:ext>
              </c:extLst>
            </c:dLbl>
            <c:numFmt formatCode="0" sourceLinked="0"/>
            <c:spPr>
              <a:noFill/>
              <a:ln w="12154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0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Sheet1!$A$3:$A$5</c:f>
              <c:strCache>
                <c:ptCount val="3"/>
                <c:pt idx="0">
                  <c:v>většina ano</c:v>
                </c:pt>
                <c:pt idx="1">
                  <c:v>někteří ano</c:v>
                </c:pt>
                <c:pt idx="2">
                  <c:v>ne, neví</c:v>
                </c:pt>
              </c:strCache>
            </c:strRef>
          </c:cat>
          <c:val>
            <c:numRef>
              <c:f>Sheet1!$B$3:$B$5</c:f>
              <c:numCache>
                <c:formatCode>General</c:formatCode>
                <c:ptCount val="3"/>
                <c:pt idx="0">
                  <c:v>39.235467206300001</c:v>
                </c:pt>
                <c:pt idx="1">
                  <c:v>53.328796044390003</c:v>
                </c:pt>
                <c:pt idx="2">
                  <c:v>7.4357367493149997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DBCA-4965-92F6-28D9C9EBF3C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60"/>
      </c:doughnutChart>
      <c:spPr>
        <a:noFill/>
        <a:ln w="12154">
          <a:noFill/>
        </a:ln>
      </c:spPr>
    </c:plotArea>
    <c:legend>
      <c:legendPos val="r"/>
      <c:layout>
        <c:manualLayout>
          <c:xMode val="edge"/>
          <c:yMode val="edge"/>
          <c:x val="0.38499784762330169"/>
          <c:y val="9.9533828865039961E-2"/>
          <c:w val="0.2136747376935548"/>
          <c:h val="0.33232121856908065"/>
        </c:manualLayout>
      </c:layout>
      <c:overlay val="0"/>
      <c:spPr>
        <a:noFill/>
        <a:ln w="12154">
          <a:noFill/>
        </a:ln>
      </c:spPr>
      <c:txPr>
        <a:bodyPr/>
        <a:lstStyle/>
        <a:p>
          <a:pPr>
            <a:defRPr sz="1000" b="0" i="0" u="none" strike="noStrike" baseline="0">
              <a:solidFill>
                <a:srgbClr val="000000"/>
              </a:solidFill>
              <a:latin typeface="+mn-lt"/>
              <a:ea typeface="Arial Narrow"/>
              <a:cs typeface="Arial" panose="020B0604020202020204" pitchFamily="34" charset="0"/>
            </a:defRPr>
          </a:pPr>
          <a:endParaRPr lang="cs-CZ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285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075013248723705"/>
          <c:y val="2.8575939130448241E-2"/>
          <c:w val="0.33721941086417329"/>
          <c:h val="0.95210380543040352"/>
        </c:manualLayout>
      </c:layout>
      <c:barChart>
        <c:barDir val="bar"/>
        <c:grouping val="percentStacked"/>
        <c:varyColors val="0"/>
        <c:ser>
          <c:idx val="9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rgbClr val="83B816"/>
            </a:solidFill>
            <a:ln w="20327">
              <a:noFill/>
            </a:ln>
          </c:spPr>
          <c:invertIfNegative val="0"/>
          <c:dLbls>
            <c:numFmt formatCode="0" sourceLinked="0"/>
            <c:spPr>
              <a:noFill/>
              <a:ln w="20327">
                <a:noFill/>
              </a:ln>
            </c:spPr>
            <c:txPr>
              <a:bodyPr/>
              <a:lstStyle/>
              <a:p>
                <a:pPr>
                  <a:defRPr sz="800" b="0" i="0" u="none" strike="noStrike" baseline="0">
                    <a:solidFill>
                      <a:schemeClr val="tx1"/>
                    </a:solidFill>
                    <a:latin typeface="+mn-lt"/>
                    <a:ea typeface="Arial Narrow"/>
                    <a:cs typeface="Arial Narrow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Sheet1!$A$2:$A$16</c:f>
              <c:strCache>
                <c:ptCount val="13"/>
                <c:pt idx="0">
                  <c:v>celek</c:v>
                </c:pt>
                <c:pt idx="1">
                  <c:v>do 499 ob.</c:v>
                </c:pt>
                <c:pt idx="2">
                  <c:v>500 - 999 ob.</c:v>
                </c:pt>
                <c:pt idx="3">
                  <c:v>1.000 - 4.999 ob.</c:v>
                </c:pt>
                <c:pt idx="4">
                  <c:v>5.000 - 19.999 ob.</c:v>
                </c:pt>
                <c:pt idx="5">
                  <c:v>20.000 a více obyvatel</c:v>
                </c:pt>
                <c:pt idx="6">
                  <c:v>Střední Čechy</c:v>
                </c:pt>
                <c:pt idx="7">
                  <c:v>Jihozápad</c:v>
                </c:pt>
                <c:pt idx="8">
                  <c:v>Severozápad</c:v>
                </c:pt>
                <c:pt idx="9">
                  <c:v>Severovýchod</c:v>
                </c:pt>
                <c:pt idx="10">
                  <c:v>Jihovýchod</c:v>
                </c:pt>
                <c:pt idx="11">
                  <c:v>Střední Morava</c:v>
                </c:pt>
                <c:pt idx="12">
                  <c:v>Moravskoslezsko</c:v>
                </c:pt>
              </c:strCache>
            </c:strRef>
          </c:cat>
          <c:val>
            <c:numRef>
              <c:f>Sheet1!$B$2:$B$16</c:f>
              <c:numCache>
                <c:formatCode>0</c:formatCode>
                <c:ptCount val="15"/>
                <c:pt idx="0">
                  <c:v>39.235467206300001</c:v>
                </c:pt>
                <c:pt idx="1">
                  <c:v>41.075450728290001</c:v>
                </c:pt>
                <c:pt idx="2">
                  <c:v>39.44611793931</c:v>
                </c:pt>
                <c:pt idx="3">
                  <c:v>38.130931127289998</c:v>
                </c:pt>
                <c:pt idx="4">
                  <c:v>21.922725454489999</c:v>
                </c:pt>
                <c:pt idx="5">
                  <c:v>18.28539262991</c:v>
                </c:pt>
                <c:pt idx="6">
                  <c:v>41.639645369790003</c:v>
                </c:pt>
                <c:pt idx="7">
                  <c:v>40.016375822439997</c:v>
                </c:pt>
                <c:pt idx="8">
                  <c:v>32.810369230230002</c:v>
                </c:pt>
                <c:pt idx="9">
                  <c:v>41.545124602000001</c:v>
                </c:pt>
                <c:pt idx="10">
                  <c:v>36.800210958729998</c:v>
                </c:pt>
                <c:pt idx="11">
                  <c:v>37.619640735380003</c:v>
                </c:pt>
                <c:pt idx="12">
                  <c:v>44.225283295799997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B6-42D4-BA16-E69E600FCFA9}"/>
            </c:ext>
          </c:extLst>
        </c:ser>
        <c:ser>
          <c:idx val="0"/>
          <c:order val="1"/>
          <c:tx>
            <c:strRef>
              <c:f>Sheet1!$C$1</c:f>
              <c:strCache>
                <c:ptCount val="1"/>
              </c:strCache>
            </c:strRef>
          </c:tx>
          <c:spPr>
            <a:solidFill>
              <a:srgbClr val="C6E6A2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Sheet1!$A$2:$A$16</c:f>
              <c:strCache>
                <c:ptCount val="13"/>
                <c:pt idx="0">
                  <c:v>celek</c:v>
                </c:pt>
                <c:pt idx="1">
                  <c:v>do 499 ob.</c:v>
                </c:pt>
                <c:pt idx="2">
                  <c:v>500 - 999 ob.</c:v>
                </c:pt>
                <c:pt idx="3">
                  <c:v>1.000 - 4.999 ob.</c:v>
                </c:pt>
                <c:pt idx="4">
                  <c:v>5.000 - 19.999 ob.</c:v>
                </c:pt>
                <c:pt idx="5">
                  <c:v>20.000 a více obyvatel</c:v>
                </c:pt>
                <c:pt idx="6">
                  <c:v>Střední Čechy</c:v>
                </c:pt>
                <c:pt idx="7">
                  <c:v>Jihozápad</c:v>
                </c:pt>
                <c:pt idx="8">
                  <c:v>Severozápad</c:v>
                </c:pt>
                <c:pt idx="9">
                  <c:v>Severovýchod</c:v>
                </c:pt>
                <c:pt idx="10">
                  <c:v>Jihovýchod</c:v>
                </c:pt>
                <c:pt idx="11">
                  <c:v>Střední Morava</c:v>
                </c:pt>
                <c:pt idx="12">
                  <c:v>Moravskoslezsko</c:v>
                </c:pt>
              </c:strCache>
            </c:strRef>
          </c:cat>
          <c:val>
            <c:numRef>
              <c:f>Sheet1!$C$2:$C$16</c:f>
              <c:numCache>
                <c:formatCode>0</c:formatCode>
                <c:ptCount val="15"/>
                <c:pt idx="0">
                  <c:v>53.328796044390003</c:v>
                </c:pt>
                <c:pt idx="1">
                  <c:v>51.200145868070003</c:v>
                </c:pt>
                <c:pt idx="2">
                  <c:v>53.838829286699998</c:v>
                </c:pt>
                <c:pt idx="3">
                  <c:v>54.679596318740003</c:v>
                </c:pt>
                <c:pt idx="4">
                  <c:v>69.888314166689995</c:v>
                </c:pt>
                <c:pt idx="5">
                  <c:v>71.546513770969995</c:v>
                </c:pt>
                <c:pt idx="6">
                  <c:v>51.996064316249999</c:v>
                </c:pt>
                <c:pt idx="7">
                  <c:v>51.452668748089998</c:v>
                </c:pt>
                <c:pt idx="8">
                  <c:v>59.769867095160002</c:v>
                </c:pt>
                <c:pt idx="9">
                  <c:v>52.441400125549997</c:v>
                </c:pt>
                <c:pt idx="10">
                  <c:v>56.081985834180003</c:v>
                </c:pt>
                <c:pt idx="11">
                  <c:v>51.825024479100001</c:v>
                </c:pt>
                <c:pt idx="12">
                  <c:v>49.070291529899997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EB6-42D4-BA16-E69E600FCFA9}"/>
            </c:ext>
          </c:extLst>
        </c:ser>
        <c:ser>
          <c:idx val="1"/>
          <c:order val="2"/>
          <c:tx>
            <c:strRef>
              <c:f>Sheet1!$D$1</c:f>
              <c:strCache>
                <c:ptCount val="1"/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800" b="0" i="0" u="none" strike="noStrike" kern="1200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Sheet1!$A$2:$A$16</c:f>
              <c:strCache>
                <c:ptCount val="13"/>
                <c:pt idx="0">
                  <c:v>celek</c:v>
                </c:pt>
                <c:pt idx="1">
                  <c:v>do 499 ob.</c:v>
                </c:pt>
                <c:pt idx="2">
                  <c:v>500 - 999 ob.</c:v>
                </c:pt>
                <c:pt idx="3">
                  <c:v>1.000 - 4.999 ob.</c:v>
                </c:pt>
                <c:pt idx="4">
                  <c:v>5.000 - 19.999 ob.</c:v>
                </c:pt>
                <c:pt idx="5">
                  <c:v>20.000 a více obyvatel</c:v>
                </c:pt>
                <c:pt idx="6">
                  <c:v>Střední Čechy</c:v>
                </c:pt>
                <c:pt idx="7">
                  <c:v>Jihozápad</c:v>
                </c:pt>
                <c:pt idx="8">
                  <c:v>Severozápad</c:v>
                </c:pt>
                <c:pt idx="9">
                  <c:v>Severovýchod</c:v>
                </c:pt>
                <c:pt idx="10">
                  <c:v>Jihovýchod</c:v>
                </c:pt>
                <c:pt idx="11">
                  <c:v>Střední Morava</c:v>
                </c:pt>
                <c:pt idx="12">
                  <c:v>Moravskoslezsko</c:v>
                </c:pt>
              </c:strCache>
            </c:strRef>
          </c:cat>
          <c:val>
            <c:numRef>
              <c:f>Sheet1!$D$2:$D$16</c:f>
              <c:numCache>
                <c:formatCode>0</c:formatCode>
                <c:ptCount val="15"/>
                <c:pt idx="0">
                  <c:v>7.4357367493149997</c:v>
                </c:pt>
                <c:pt idx="1">
                  <c:v>7.7244034036390001</c:v>
                </c:pt>
                <c:pt idx="2">
                  <c:v>6.7150527739900001</c:v>
                </c:pt>
                <c:pt idx="3">
                  <c:v>7.1894725539740003</c:v>
                </c:pt>
                <c:pt idx="4">
                  <c:v>8.1889603788170007</c:v>
                </c:pt>
                <c:pt idx="5">
                  <c:v>10.168093599120001</c:v>
                </c:pt>
                <c:pt idx="6">
                  <c:v>6.3642903139550002</c:v>
                </c:pt>
                <c:pt idx="7">
                  <c:v>8.5309554294719998</c:v>
                </c:pt>
                <c:pt idx="8">
                  <c:v>7.4197636746090003</c:v>
                </c:pt>
                <c:pt idx="9">
                  <c:v>6.0134752724479998</c:v>
                </c:pt>
                <c:pt idx="10">
                  <c:v>7.1178032070850001</c:v>
                </c:pt>
                <c:pt idx="11">
                  <c:v>10.55533478551</c:v>
                </c:pt>
                <c:pt idx="12">
                  <c:v>6.7044251742979997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EB6-42D4-BA16-E69E600FCFA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629592728"/>
        <c:axId val="629593120"/>
      </c:barChart>
      <c:catAx>
        <c:axId val="62959272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7623">
            <a:noFill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  <c:crossAx val="629593120"/>
        <c:crosses val="autoZero"/>
        <c:auto val="1"/>
        <c:lblAlgn val="ctr"/>
        <c:lblOffset val="300"/>
        <c:noMultiLvlLbl val="0"/>
      </c:catAx>
      <c:valAx>
        <c:axId val="629593120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629592728"/>
        <c:crosses val="max"/>
        <c:crossBetween val="between"/>
        <c:majorUnit val="0.1"/>
        <c:minorUnit val="0.1"/>
      </c:valAx>
      <c:spPr>
        <a:noFill/>
        <a:ln w="20327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8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224715056353462"/>
          <c:y val="5.1399587679872322E-2"/>
          <c:w val="0.31079837159933721"/>
          <c:h val="0.41638318594037727"/>
        </c:manualLayout>
      </c:layout>
      <c:doughnutChart>
        <c:varyColors val="1"/>
        <c:ser>
          <c:idx val="3"/>
          <c:order val="0"/>
          <c:spPr>
            <a:ln w="6077">
              <a:solidFill>
                <a:schemeClr val="bg1"/>
              </a:solidFill>
              <a:prstDash val="solid"/>
            </a:ln>
          </c:spPr>
          <c:dPt>
            <c:idx val="0"/>
            <c:bubble3D val="0"/>
            <c:spPr>
              <a:solidFill>
                <a:srgbClr val="517912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C39F-4DF0-A64C-5468BE31A784}"/>
              </c:ext>
            </c:extLst>
          </c:dPt>
          <c:dPt>
            <c:idx val="1"/>
            <c:bubble3D val="0"/>
            <c:spPr>
              <a:solidFill>
                <a:srgbClr val="A7E8FF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C39F-4DF0-A64C-5468BE31A784}"/>
              </c:ext>
            </c:extLst>
          </c:dPt>
          <c:dPt>
            <c:idx val="2"/>
            <c:bubble3D val="0"/>
            <c:spPr>
              <a:solidFill>
                <a:srgbClr val="C6E6A2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C39F-4DF0-A64C-5468BE31A784}"/>
              </c:ext>
            </c:extLst>
          </c:dPt>
          <c:dPt>
            <c:idx val="3"/>
            <c:bubble3D val="0"/>
            <c:spPr>
              <a:solidFill>
                <a:srgbClr val="75A0FF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C39F-4DF0-A64C-5468BE31A784}"/>
              </c:ext>
            </c:extLst>
          </c:dPt>
          <c:dPt>
            <c:idx val="4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9-C39F-4DF0-A64C-5468BE31A784}"/>
              </c:ext>
            </c:extLst>
          </c:dPt>
          <c:dPt>
            <c:idx val="5"/>
            <c:bubble3D val="0"/>
            <c:spPr>
              <a:solidFill>
                <a:srgbClr val="666699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B-C39F-4DF0-A64C-5468BE31A784}"/>
              </c:ext>
            </c:extLst>
          </c:dPt>
          <c:dPt>
            <c:idx val="6"/>
            <c:bubble3D val="0"/>
            <c:spPr>
              <a:solidFill>
                <a:srgbClr val="C0C0C0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D-C39F-4DF0-A64C-5468BE31A784}"/>
              </c:ext>
            </c:extLst>
          </c:dPt>
          <c:dPt>
            <c:idx val="7"/>
            <c:bubble3D val="0"/>
            <c:spPr>
              <a:solidFill>
                <a:srgbClr val="99CC0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F-C39F-4DF0-A64C-5468BE31A784}"/>
              </c:ext>
            </c:extLst>
          </c:dPt>
          <c:dPt>
            <c:idx val="8"/>
            <c:bubble3D val="0"/>
            <c:spPr>
              <a:solidFill>
                <a:srgbClr val="00800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1-C39F-4DF0-A64C-5468BE31A784}"/>
              </c:ext>
            </c:extLst>
          </c:dPt>
          <c:dPt>
            <c:idx val="9"/>
            <c:bubble3D val="0"/>
            <c:spPr>
              <a:solidFill>
                <a:srgbClr val="80008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3-C39F-4DF0-A64C-5468BE31A784}"/>
              </c:ext>
            </c:extLst>
          </c:dPt>
          <c:dLbls>
            <c:dLbl>
              <c:idx val="0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bg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C39F-4DF0-A64C-5468BE31A784}"/>
                </c:ext>
              </c:extLst>
            </c:dLbl>
            <c:dLbl>
              <c:idx val="1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C39F-4DF0-A64C-5468BE31A784}"/>
                </c:ext>
              </c:extLst>
            </c:dLbl>
            <c:dLbl>
              <c:idx val="2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C39F-4DF0-A64C-5468BE31A784}"/>
                </c:ext>
              </c:extLst>
            </c:dLbl>
            <c:dLbl>
              <c:idx val="6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D-C39F-4DF0-A64C-5468BE31A784}"/>
                </c:ext>
              </c:extLst>
            </c:dLbl>
            <c:dLbl>
              <c:idx val="7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F-C39F-4DF0-A64C-5468BE31A784}"/>
                </c:ext>
              </c:extLst>
            </c:dLbl>
            <c:dLbl>
              <c:idx val="9"/>
              <c:numFmt formatCode="0.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3-C39F-4DF0-A64C-5468BE31A784}"/>
                </c:ext>
              </c:extLst>
            </c:dLbl>
            <c:numFmt formatCode="0" sourceLinked="0"/>
            <c:spPr>
              <a:noFill/>
              <a:ln w="12154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0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Sheet1!$A$3:$A$7</c:f>
              <c:strCache>
                <c:ptCount val="5"/>
                <c:pt idx="0">
                  <c:v>informací v místním zpravodaji</c:v>
                </c:pt>
                <c:pt idx="1">
                  <c:v>článkem na internetu</c:v>
                </c:pt>
                <c:pt idx="2">
                  <c:v>speciálním letákem do schránek</c:v>
                </c:pt>
                <c:pt idx="3">
                  <c:v>příspěvkem na sociální sítě</c:v>
                </c:pt>
                <c:pt idx="4">
                  <c:v>nijak, neinformujeme</c:v>
                </c:pt>
              </c:strCache>
            </c:strRef>
          </c:cat>
          <c:val>
            <c:numRef>
              <c:f>Sheet1!$B$3:$B$7</c:f>
              <c:numCache>
                <c:formatCode>General</c:formatCode>
                <c:ptCount val="5"/>
                <c:pt idx="0">
                  <c:v>52.964910572169998</c:v>
                </c:pt>
                <c:pt idx="1">
                  <c:v>21.988577532210002</c:v>
                </c:pt>
                <c:pt idx="2">
                  <c:v>5.8758938601180004</c:v>
                </c:pt>
                <c:pt idx="3">
                  <c:v>4.8709750528800004</c:v>
                </c:pt>
                <c:pt idx="4">
                  <c:v>14.29964298262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C39F-4DF0-A64C-5468BE31A78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60"/>
      </c:doughnutChart>
      <c:spPr>
        <a:noFill/>
        <a:ln w="12154">
          <a:noFill/>
        </a:ln>
      </c:spPr>
    </c:plotArea>
    <c:legend>
      <c:legendPos val="r"/>
      <c:layout>
        <c:manualLayout>
          <c:xMode val="edge"/>
          <c:yMode val="edge"/>
          <c:x val="0.46131426121113622"/>
          <c:y val="8.530606698400621E-2"/>
          <c:w val="0.44187107259511799"/>
          <c:h val="0.34886413379439202"/>
        </c:manualLayout>
      </c:layout>
      <c:overlay val="0"/>
      <c:spPr>
        <a:noFill/>
        <a:ln w="12154">
          <a:noFill/>
        </a:ln>
      </c:spPr>
      <c:txPr>
        <a:bodyPr/>
        <a:lstStyle/>
        <a:p>
          <a:pPr>
            <a:defRPr sz="1000" b="0" i="0" u="none" strike="noStrike" baseline="0">
              <a:solidFill>
                <a:srgbClr val="000000"/>
              </a:solidFill>
              <a:latin typeface="+mn-lt"/>
              <a:ea typeface="Arial Narrow"/>
              <a:cs typeface="Arial" panose="020B0604020202020204" pitchFamily="34" charset="0"/>
            </a:defRPr>
          </a:pPr>
          <a:endParaRPr lang="cs-CZ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285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075013248723705"/>
          <c:y val="2.8575939130448241E-2"/>
          <c:w val="0.33721941086417329"/>
          <c:h val="0.95210380543040352"/>
        </c:manualLayout>
      </c:layout>
      <c:barChart>
        <c:barDir val="bar"/>
        <c:grouping val="percentStacked"/>
        <c:varyColors val="0"/>
        <c:ser>
          <c:idx val="9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rgbClr val="517912"/>
            </a:solidFill>
            <a:ln w="20327">
              <a:noFill/>
            </a:ln>
          </c:spPr>
          <c:invertIfNegative val="0"/>
          <c:dLbls>
            <c:numFmt formatCode="0" sourceLinked="0"/>
            <c:spPr>
              <a:noFill/>
              <a:ln w="20327">
                <a:noFill/>
              </a:ln>
            </c:spPr>
            <c:txPr>
              <a:bodyPr/>
              <a:lstStyle/>
              <a:p>
                <a:pPr>
                  <a:defRPr sz="800" b="0" i="0" u="none" strike="noStrike" baseline="0">
                    <a:solidFill>
                      <a:schemeClr val="bg1"/>
                    </a:solidFill>
                    <a:latin typeface="+mn-lt"/>
                    <a:ea typeface="Arial Narrow"/>
                    <a:cs typeface="Arial Narrow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Sheet1!$A$2:$A$16</c:f>
              <c:strCache>
                <c:ptCount val="13"/>
                <c:pt idx="0">
                  <c:v>celek</c:v>
                </c:pt>
                <c:pt idx="1">
                  <c:v>do 499 ob.</c:v>
                </c:pt>
                <c:pt idx="2">
                  <c:v>500 - 999 ob.</c:v>
                </c:pt>
                <c:pt idx="3">
                  <c:v>1.000 - 4.999 ob.</c:v>
                </c:pt>
                <c:pt idx="4">
                  <c:v>5.000 - 19.999 ob.</c:v>
                </c:pt>
                <c:pt idx="5">
                  <c:v>20.000 a více obyvatel</c:v>
                </c:pt>
                <c:pt idx="6">
                  <c:v>Střední Čechy</c:v>
                </c:pt>
                <c:pt idx="7">
                  <c:v>Jihozápad</c:v>
                </c:pt>
                <c:pt idx="8">
                  <c:v>Severozápad</c:v>
                </c:pt>
                <c:pt idx="9">
                  <c:v>Severovýchod</c:v>
                </c:pt>
                <c:pt idx="10">
                  <c:v>Jihovýchod</c:v>
                </c:pt>
                <c:pt idx="11">
                  <c:v>Střední Morava</c:v>
                </c:pt>
                <c:pt idx="12">
                  <c:v>Moravskoslezsko</c:v>
                </c:pt>
              </c:strCache>
            </c:strRef>
          </c:cat>
          <c:val>
            <c:numRef>
              <c:f>Sheet1!$B$2:$B$16</c:f>
              <c:numCache>
                <c:formatCode>0</c:formatCode>
                <c:ptCount val="15"/>
                <c:pt idx="0">
                  <c:v>52.964910572169998</c:v>
                </c:pt>
                <c:pt idx="1">
                  <c:v>41.38378440588</c:v>
                </c:pt>
                <c:pt idx="2">
                  <c:v>65.124620922090003</c:v>
                </c:pt>
                <c:pt idx="3">
                  <c:v>72.114549974019994</c:v>
                </c:pt>
                <c:pt idx="4">
                  <c:v>50.47180634979</c:v>
                </c:pt>
                <c:pt idx="5">
                  <c:v>32.28566868371</c:v>
                </c:pt>
                <c:pt idx="6">
                  <c:v>46.365259134870001</c:v>
                </c:pt>
                <c:pt idx="7">
                  <c:v>42.510865562959999</c:v>
                </c:pt>
                <c:pt idx="8">
                  <c:v>52.555348550049999</c:v>
                </c:pt>
                <c:pt idx="9">
                  <c:v>61.098596426409998</c:v>
                </c:pt>
                <c:pt idx="10">
                  <c:v>53.428955268229998</c:v>
                </c:pt>
                <c:pt idx="11">
                  <c:v>57.653416733649998</c:v>
                </c:pt>
                <c:pt idx="12">
                  <c:v>63.143016812589998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B6-42D4-BA16-E69E600FCFA9}"/>
            </c:ext>
          </c:extLst>
        </c:ser>
        <c:ser>
          <c:idx val="0"/>
          <c:order val="1"/>
          <c:tx>
            <c:strRef>
              <c:f>Sheet1!$C$1</c:f>
              <c:strCache>
                <c:ptCount val="1"/>
              </c:strCache>
            </c:strRef>
          </c:tx>
          <c:spPr>
            <a:solidFill>
              <a:srgbClr val="A7E8FF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Sheet1!$A$2:$A$16</c:f>
              <c:strCache>
                <c:ptCount val="13"/>
                <c:pt idx="0">
                  <c:v>celek</c:v>
                </c:pt>
                <c:pt idx="1">
                  <c:v>do 499 ob.</c:v>
                </c:pt>
                <c:pt idx="2">
                  <c:v>500 - 999 ob.</c:v>
                </c:pt>
                <c:pt idx="3">
                  <c:v>1.000 - 4.999 ob.</c:v>
                </c:pt>
                <c:pt idx="4">
                  <c:v>5.000 - 19.999 ob.</c:v>
                </c:pt>
                <c:pt idx="5">
                  <c:v>20.000 a více obyvatel</c:v>
                </c:pt>
                <c:pt idx="6">
                  <c:v>Střední Čechy</c:v>
                </c:pt>
                <c:pt idx="7">
                  <c:v>Jihozápad</c:v>
                </c:pt>
                <c:pt idx="8">
                  <c:v>Severozápad</c:v>
                </c:pt>
                <c:pt idx="9">
                  <c:v>Severovýchod</c:v>
                </c:pt>
                <c:pt idx="10">
                  <c:v>Jihovýchod</c:v>
                </c:pt>
                <c:pt idx="11">
                  <c:v>Střední Morava</c:v>
                </c:pt>
                <c:pt idx="12">
                  <c:v>Moravskoslezsko</c:v>
                </c:pt>
              </c:strCache>
            </c:strRef>
          </c:cat>
          <c:val>
            <c:numRef>
              <c:f>Sheet1!$C$2:$C$16</c:f>
              <c:numCache>
                <c:formatCode>0</c:formatCode>
                <c:ptCount val="15"/>
                <c:pt idx="0">
                  <c:v>21.988577532210002</c:v>
                </c:pt>
                <c:pt idx="1">
                  <c:v>23.067572367259999</c:v>
                </c:pt>
                <c:pt idx="2">
                  <c:v>17.25020765823</c:v>
                </c:pt>
                <c:pt idx="3">
                  <c:v>18.656049654490001</c:v>
                </c:pt>
                <c:pt idx="4">
                  <c:v>42.683324295699997</c:v>
                </c:pt>
                <c:pt idx="5">
                  <c:v>63.033491421080001</c:v>
                </c:pt>
                <c:pt idx="6">
                  <c:v>47.278523324010003</c:v>
                </c:pt>
                <c:pt idx="7">
                  <c:v>24.540347292810001</c:v>
                </c:pt>
                <c:pt idx="8">
                  <c:v>29.818720947029998</c:v>
                </c:pt>
                <c:pt idx="9">
                  <c:v>24.215659217999999</c:v>
                </c:pt>
                <c:pt idx="10">
                  <c:v>15.85005369816</c:v>
                </c:pt>
                <c:pt idx="11">
                  <c:v>19.417921087820002</c:v>
                </c:pt>
                <c:pt idx="12">
                  <c:v>25.216058009320001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EB6-42D4-BA16-E69E600FCFA9}"/>
            </c:ext>
          </c:extLst>
        </c:ser>
        <c:ser>
          <c:idx val="1"/>
          <c:order val="2"/>
          <c:tx>
            <c:strRef>
              <c:f>Sheet1!$D$1</c:f>
              <c:strCache>
                <c:ptCount val="1"/>
              </c:strCache>
            </c:strRef>
          </c:tx>
          <c:spPr>
            <a:solidFill>
              <a:srgbClr val="C6E6A2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800" b="0" i="0" u="none" strike="noStrike" kern="1200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Sheet1!$A$2:$A$16</c:f>
              <c:strCache>
                <c:ptCount val="13"/>
                <c:pt idx="0">
                  <c:v>celek</c:v>
                </c:pt>
                <c:pt idx="1">
                  <c:v>do 499 ob.</c:v>
                </c:pt>
                <c:pt idx="2">
                  <c:v>500 - 999 ob.</c:v>
                </c:pt>
                <c:pt idx="3">
                  <c:v>1.000 - 4.999 ob.</c:v>
                </c:pt>
                <c:pt idx="4">
                  <c:v>5.000 - 19.999 ob.</c:v>
                </c:pt>
                <c:pt idx="5">
                  <c:v>20.000 a více obyvatel</c:v>
                </c:pt>
                <c:pt idx="6">
                  <c:v>Střední Čechy</c:v>
                </c:pt>
                <c:pt idx="7">
                  <c:v>Jihozápad</c:v>
                </c:pt>
                <c:pt idx="8">
                  <c:v>Severozápad</c:v>
                </c:pt>
                <c:pt idx="9">
                  <c:v>Severovýchod</c:v>
                </c:pt>
                <c:pt idx="10">
                  <c:v>Jihovýchod</c:v>
                </c:pt>
                <c:pt idx="11">
                  <c:v>Střední Morava</c:v>
                </c:pt>
                <c:pt idx="12">
                  <c:v>Moravskoslezsko</c:v>
                </c:pt>
              </c:strCache>
            </c:strRef>
          </c:cat>
          <c:val>
            <c:numRef>
              <c:f>Sheet1!$D$2:$D$16</c:f>
              <c:numCache>
                <c:formatCode>0</c:formatCode>
                <c:ptCount val="15"/>
                <c:pt idx="0">
                  <c:v>5.8758938601180004</c:v>
                </c:pt>
                <c:pt idx="1">
                  <c:v>8.4452267110630004</c:v>
                </c:pt>
                <c:pt idx="2">
                  <c:v>3.9072427294569998</c:v>
                </c:pt>
                <c:pt idx="3">
                  <c:v>2.1608593273780001</c:v>
                </c:pt>
                <c:pt idx="4">
                  <c:v>1.7725821931900001</c:v>
                </c:pt>
                <c:pt idx="6">
                  <c:v>1.3723216979540001</c:v>
                </c:pt>
                <c:pt idx="7">
                  <c:v>6.0067867189569997</c:v>
                </c:pt>
                <c:pt idx="8">
                  <c:v>0.92312692257069995</c:v>
                </c:pt>
                <c:pt idx="9">
                  <c:v>4.7200433621169999</c:v>
                </c:pt>
                <c:pt idx="10">
                  <c:v>6.8214956962509996</c:v>
                </c:pt>
                <c:pt idx="11">
                  <c:v>9.0700384381180008</c:v>
                </c:pt>
                <c:pt idx="12">
                  <c:v>1.314574724399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EB6-42D4-BA16-E69E600FCFA9}"/>
            </c:ext>
          </c:extLst>
        </c:ser>
        <c:ser>
          <c:idx val="2"/>
          <c:order val="3"/>
          <c:tx>
            <c:strRef>
              <c:f>Sheet1!$E$1</c:f>
              <c:strCache>
                <c:ptCount val="1"/>
              </c:strCache>
            </c:strRef>
          </c:tx>
          <c:spPr>
            <a:solidFill>
              <a:srgbClr val="75A0FF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Sheet1!$A$2:$A$16</c:f>
              <c:strCache>
                <c:ptCount val="13"/>
                <c:pt idx="0">
                  <c:v>celek</c:v>
                </c:pt>
                <c:pt idx="1">
                  <c:v>do 499 ob.</c:v>
                </c:pt>
                <c:pt idx="2">
                  <c:v>500 - 999 ob.</c:v>
                </c:pt>
                <c:pt idx="3">
                  <c:v>1.000 - 4.999 ob.</c:v>
                </c:pt>
                <c:pt idx="4">
                  <c:v>5.000 - 19.999 ob.</c:v>
                </c:pt>
                <c:pt idx="5">
                  <c:v>20.000 a více obyvatel</c:v>
                </c:pt>
                <c:pt idx="6">
                  <c:v>Střední Čechy</c:v>
                </c:pt>
                <c:pt idx="7">
                  <c:v>Jihozápad</c:v>
                </c:pt>
                <c:pt idx="8">
                  <c:v>Severozápad</c:v>
                </c:pt>
                <c:pt idx="9">
                  <c:v>Severovýchod</c:v>
                </c:pt>
                <c:pt idx="10">
                  <c:v>Jihovýchod</c:v>
                </c:pt>
                <c:pt idx="11">
                  <c:v>Střední Morava</c:v>
                </c:pt>
                <c:pt idx="12">
                  <c:v>Moravskoslezsko</c:v>
                </c:pt>
              </c:strCache>
            </c:strRef>
          </c:cat>
          <c:val>
            <c:numRef>
              <c:f>Sheet1!$E$2:$E$16</c:f>
              <c:numCache>
                <c:formatCode>0</c:formatCode>
                <c:ptCount val="15"/>
                <c:pt idx="0">
                  <c:v>4.8709750528800004</c:v>
                </c:pt>
                <c:pt idx="1">
                  <c:v>5.6960484335929999</c:v>
                </c:pt>
                <c:pt idx="2">
                  <c:v>5.2002688823409997</c:v>
                </c:pt>
                <c:pt idx="3">
                  <c:v>2.8165620373319999</c:v>
                </c:pt>
                <c:pt idx="4">
                  <c:v>2.4661783032670002</c:v>
                </c:pt>
                <c:pt idx="5">
                  <c:v>2.6303777442129999</c:v>
                </c:pt>
                <c:pt idx="6">
                  <c:v>2.5032555963840002</c:v>
                </c:pt>
                <c:pt idx="7">
                  <c:v>7.1862829967439996</c:v>
                </c:pt>
                <c:pt idx="8">
                  <c:v>7.5818955851350003</c:v>
                </c:pt>
                <c:pt idx="9">
                  <c:v>1.837995980701</c:v>
                </c:pt>
                <c:pt idx="10">
                  <c:v>3.8312701900150001</c:v>
                </c:pt>
                <c:pt idx="11">
                  <c:v>3.3439785041249999</c:v>
                </c:pt>
                <c:pt idx="12">
                  <c:v>3.2585574524040002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EB6-42D4-BA16-E69E600FCFA9}"/>
            </c:ext>
          </c:extLst>
        </c:ser>
        <c:ser>
          <c:idx val="3"/>
          <c:order val="4"/>
          <c:tx>
            <c:strRef>
              <c:f>Sheet1!$F$1</c:f>
              <c:strCache>
                <c:ptCount val="1"/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dLbl>
              <c:idx val="4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EB6-42D4-BA16-E69E600FCFA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800" b="0" i="0" u="none" strike="noStrike" kern="1200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Sheet1!$A$2:$A$16</c:f>
              <c:strCache>
                <c:ptCount val="13"/>
                <c:pt idx="0">
                  <c:v>celek</c:v>
                </c:pt>
                <c:pt idx="1">
                  <c:v>do 499 ob.</c:v>
                </c:pt>
                <c:pt idx="2">
                  <c:v>500 - 999 ob.</c:v>
                </c:pt>
                <c:pt idx="3">
                  <c:v>1.000 - 4.999 ob.</c:v>
                </c:pt>
                <c:pt idx="4">
                  <c:v>5.000 - 19.999 ob.</c:v>
                </c:pt>
                <c:pt idx="5">
                  <c:v>20.000 a více obyvatel</c:v>
                </c:pt>
                <c:pt idx="6">
                  <c:v>Střední Čechy</c:v>
                </c:pt>
                <c:pt idx="7">
                  <c:v>Jihozápad</c:v>
                </c:pt>
                <c:pt idx="8">
                  <c:v>Severozápad</c:v>
                </c:pt>
                <c:pt idx="9">
                  <c:v>Severovýchod</c:v>
                </c:pt>
                <c:pt idx="10">
                  <c:v>Jihovýchod</c:v>
                </c:pt>
                <c:pt idx="11">
                  <c:v>Střední Morava</c:v>
                </c:pt>
                <c:pt idx="12">
                  <c:v>Moravskoslezsko</c:v>
                </c:pt>
              </c:strCache>
            </c:strRef>
          </c:cat>
          <c:val>
            <c:numRef>
              <c:f>Sheet1!$F$2:$F$16</c:f>
              <c:numCache>
                <c:formatCode>0</c:formatCode>
                <c:ptCount val="15"/>
                <c:pt idx="0">
                  <c:v>14.29964298262</c:v>
                </c:pt>
                <c:pt idx="1">
                  <c:v>21.407368082200001</c:v>
                </c:pt>
                <c:pt idx="2">
                  <c:v>8.5176598078789993</c:v>
                </c:pt>
                <c:pt idx="3">
                  <c:v>4.2519790067759997</c:v>
                </c:pt>
                <c:pt idx="4">
                  <c:v>2.6061088580559999</c:v>
                </c:pt>
                <c:pt idx="5">
                  <c:v>2.0504621509969998</c:v>
                </c:pt>
                <c:pt idx="6">
                  <c:v>2.4806402467840001</c:v>
                </c:pt>
                <c:pt idx="7">
                  <c:v>19.755717428530001</c:v>
                </c:pt>
                <c:pt idx="8">
                  <c:v>9.1209079952199996</c:v>
                </c:pt>
                <c:pt idx="9">
                  <c:v>8.1277050127769996</c:v>
                </c:pt>
                <c:pt idx="10">
                  <c:v>20.068225147349999</c:v>
                </c:pt>
                <c:pt idx="11">
                  <c:v>10.514645236290001</c:v>
                </c:pt>
                <c:pt idx="12">
                  <c:v>7.0677930012859997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EB6-42D4-BA16-E69E600FCFA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629592728"/>
        <c:axId val="629593120"/>
      </c:barChart>
      <c:catAx>
        <c:axId val="62959272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7623">
            <a:noFill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  <c:crossAx val="629593120"/>
        <c:crosses val="autoZero"/>
        <c:auto val="1"/>
        <c:lblAlgn val="ctr"/>
        <c:lblOffset val="300"/>
        <c:noMultiLvlLbl val="0"/>
      </c:catAx>
      <c:valAx>
        <c:axId val="629593120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629592728"/>
        <c:crosses val="max"/>
        <c:crossBetween val="between"/>
        <c:majorUnit val="0.1"/>
        <c:minorUnit val="0.1"/>
      </c:valAx>
      <c:spPr>
        <a:noFill/>
        <a:ln w="20327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8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73057274599386"/>
          <c:y val="5.5002468911985077E-2"/>
          <c:w val="0.31340508319348637"/>
          <c:h val="0.45123091913750896"/>
        </c:manualLayout>
      </c:layout>
      <c:doughnutChart>
        <c:varyColors val="1"/>
        <c:ser>
          <c:idx val="3"/>
          <c:order val="0"/>
          <c:spPr>
            <a:ln w="6077">
              <a:solidFill>
                <a:schemeClr val="bg1"/>
              </a:solidFill>
              <a:prstDash val="solid"/>
            </a:ln>
          </c:spPr>
          <c:dPt>
            <c:idx val="0"/>
            <c:bubble3D val="0"/>
            <c:spPr>
              <a:solidFill>
                <a:srgbClr val="83B817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DCB6-4F3B-A210-CCC212BCA5B0}"/>
              </c:ext>
            </c:extLst>
          </c:dPt>
          <c:dPt>
            <c:idx val="1"/>
            <c:bubble3D val="0"/>
            <c:spPr>
              <a:solidFill>
                <a:schemeClr val="accent4">
                  <a:lumMod val="20000"/>
                  <a:lumOff val="80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DCB6-4F3B-A210-CCC212BCA5B0}"/>
              </c:ext>
            </c:extLst>
          </c:dPt>
          <c:dPt>
            <c:idx val="2"/>
            <c:bubble3D val="0"/>
            <c:spPr>
              <a:solidFill>
                <a:srgbClr val="BAEB57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DCB6-4F3B-A210-CCC212BCA5B0}"/>
              </c:ext>
            </c:extLst>
          </c:dPt>
          <c:dPt>
            <c:idx val="3"/>
            <c:bubble3D val="0"/>
            <c:spPr>
              <a:solidFill>
                <a:srgbClr val="E3F3D1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DCB6-4F3B-A210-CCC212BCA5B0}"/>
              </c:ext>
            </c:extLst>
          </c:dPt>
          <c:dPt>
            <c:idx val="4"/>
            <c:bubble3D val="0"/>
            <c:spPr>
              <a:solidFill>
                <a:schemeClr val="bg1">
                  <a:lumMod val="85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9-DCB6-4F3B-A210-CCC212BCA5B0}"/>
              </c:ext>
            </c:extLst>
          </c:dPt>
          <c:dPt>
            <c:idx val="5"/>
            <c:bubble3D val="0"/>
            <c:spPr>
              <a:solidFill>
                <a:srgbClr val="666699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B-DCB6-4F3B-A210-CCC212BCA5B0}"/>
              </c:ext>
            </c:extLst>
          </c:dPt>
          <c:dPt>
            <c:idx val="6"/>
            <c:bubble3D val="0"/>
            <c:spPr>
              <a:solidFill>
                <a:srgbClr val="C0C0C0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D-DCB6-4F3B-A210-CCC212BCA5B0}"/>
              </c:ext>
            </c:extLst>
          </c:dPt>
          <c:dPt>
            <c:idx val="7"/>
            <c:bubble3D val="0"/>
            <c:spPr>
              <a:solidFill>
                <a:srgbClr val="99CC0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F-DCB6-4F3B-A210-CCC212BCA5B0}"/>
              </c:ext>
            </c:extLst>
          </c:dPt>
          <c:dPt>
            <c:idx val="8"/>
            <c:bubble3D val="0"/>
            <c:spPr>
              <a:solidFill>
                <a:srgbClr val="00800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1-DCB6-4F3B-A210-CCC212BCA5B0}"/>
              </c:ext>
            </c:extLst>
          </c:dPt>
          <c:dPt>
            <c:idx val="9"/>
            <c:bubble3D val="0"/>
            <c:spPr>
              <a:solidFill>
                <a:srgbClr val="80008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3-DCB6-4F3B-A210-CCC212BCA5B0}"/>
              </c:ext>
            </c:extLst>
          </c:dPt>
          <c:dLbls>
            <c:dLbl>
              <c:idx val="0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DCB6-4F3B-A210-CCC212BCA5B0}"/>
                </c:ext>
              </c:extLst>
            </c:dLbl>
            <c:dLbl>
              <c:idx val="1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DCB6-4F3B-A210-CCC212BCA5B0}"/>
                </c:ext>
              </c:extLst>
            </c:dLbl>
            <c:dLbl>
              <c:idx val="2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DCB6-4F3B-A210-CCC212BCA5B0}"/>
                </c:ext>
              </c:extLst>
            </c:dLbl>
            <c:dLbl>
              <c:idx val="6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D-DCB6-4F3B-A210-CCC212BCA5B0}"/>
                </c:ext>
              </c:extLst>
            </c:dLbl>
            <c:dLbl>
              <c:idx val="7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F-DCB6-4F3B-A210-CCC212BCA5B0}"/>
                </c:ext>
              </c:extLst>
            </c:dLbl>
            <c:dLbl>
              <c:idx val="9"/>
              <c:numFmt formatCode="0.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3-DCB6-4F3B-A210-CCC212BCA5B0}"/>
                </c:ext>
              </c:extLst>
            </c:dLbl>
            <c:numFmt formatCode="0" sourceLinked="0"/>
            <c:spPr>
              <a:noFill/>
              <a:ln w="12154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0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ano</c:v>
                </c:pt>
                <c:pt idx="1">
                  <c:v>ne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69.381482560999999</c:v>
                </c:pt>
                <c:pt idx="1">
                  <c:v>30.618517439000001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DCB6-4F3B-A210-CCC212BCA5B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60"/>
      </c:doughnutChart>
      <c:spPr>
        <a:noFill/>
        <a:ln w="12154">
          <a:noFill/>
        </a:ln>
      </c:spPr>
    </c:plotArea>
    <c:legend>
      <c:legendPos val="r"/>
      <c:layout>
        <c:manualLayout>
          <c:xMode val="edge"/>
          <c:yMode val="edge"/>
          <c:x val="0.44786777979533821"/>
          <c:y val="0.12328411143407375"/>
          <c:w val="0.10839833348332689"/>
          <c:h val="0.1918900491620914"/>
        </c:manualLayout>
      </c:layout>
      <c:overlay val="0"/>
      <c:spPr>
        <a:noFill/>
        <a:ln w="12154">
          <a:noFill/>
        </a:ln>
      </c:spPr>
      <c:txPr>
        <a:bodyPr/>
        <a:lstStyle/>
        <a:p>
          <a:pPr>
            <a:defRPr sz="1000" b="0" i="0" u="none" strike="noStrike" baseline="0">
              <a:solidFill>
                <a:srgbClr val="000000"/>
              </a:solidFill>
              <a:latin typeface="+mn-lt"/>
              <a:ea typeface="Arial Narrow"/>
              <a:cs typeface="Arial" panose="020B0604020202020204" pitchFamily="34" charset="0"/>
            </a:defRPr>
          </a:pPr>
          <a:endParaRPr lang="cs-CZ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285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5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2132646142612631E-2"/>
          <c:y val="0.32581975726488149"/>
          <c:w val="0.91058315221569175"/>
          <c:h val="0.38531707344094479"/>
        </c:manualLayout>
      </c:layout>
      <c:lineChart>
        <c:grouping val="standard"/>
        <c:varyColors val="0"/>
        <c:ser>
          <c:idx val="2"/>
          <c:order val="0"/>
          <c:tx>
            <c:strRef>
              <c:f>Sheet1!$B$1</c:f>
              <c:strCache>
                <c:ptCount val="1"/>
              </c:strCache>
            </c:strRef>
          </c:tx>
          <c:spPr>
            <a:ln>
              <a:solidFill>
                <a:srgbClr val="83B816"/>
              </a:solidFill>
            </a:ln>
          </c:spPr>
          <c:marker>
            <c:symbol val="circle"/>
            <c:size val="7"/>
            <c:spPr>
              <a:solidFill>
                <a:srgbClr val="83B816"/>
              </a:solidFill>
              <a:ln>
                <a:solidFill>
                  <a:srgbClr val="83B816"/>
                </a:solidFill>
              </a:ln>
            </c:spPr>
          </c:marker>
          <c:dPt>
            <c:idx val="5"/>
            <c:bubble3D val="0"/>
            <c:extLst>
              <c:ext xmlns:c16="http://schemas.microsoft.com/office/drawing/2014/chart" uri="{C3380CC4-5D6E-409C-BE32-E72D297353CC}">
                <c16:uniqueId val="{00000000-EC0E-428E-B81D-DA47E190EACD}"/>
              </c:ext>
            </c:extLst>
          </c:dPt>
          <c:dLbls>
            <c:dLbl>
              <c:idx val="0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EC0E-428E-B81D-DA47E190EACD}"/>
                </c:ext>
              </c:extLst>
            </c:dLbl>
            <c:dLbl>
              <c:idx val="1"/>
              <c:numFmt formatCode="0" sourceLinked="0"/>
              <c:spPr>
                <a:noFill/>
                <a:ln w="17352">
                  <a:noFill/>
                </a:ln>
              </c:spPr>
              <c:txPr>
                <a:bodyPr anchorCtr="0"/>
                <a:lstStyle/>
                <a:p>
                  <a:pPr algn="ctr" rtl="0">
                    <a:defRPr lang="en-US" sz="1000" b="0" i="0" u="none" strike="noStrike" kern="1200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2-EC0E-428E-B81D-DA47E190EACD}"/>
                </c:ext>
              </c:extLst>
            </c:dLbl>
            <c:dLbl>
              <c:idx val="2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EC0E-428E-B81D-DA47E190EACD}"/>
                </c:ext>
              </c:extLst>
            </c:dLbl>
            <c:dLbl>
              <c:idx val="3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4-EC0E-428E-B81D-DA47E190EACD}"/>
                </c:ext>
              </c:extLst>
            </c:dLbl>
            <c:dLbl>
              <c:idx val="4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EC0E-428E-B81D-DA47E190EACD}"/>
                </c:ext>
              </c:extLst>
            </c:dLbl>
            <c:dLbl>
              <c:idx val="5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EC0E-428E-B81D-DA47E190EACD}"/>
                </c:ext>
              </c:extLst>
            </c:dLbl>
            <c:dLbl>
              <c:idx val="6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6-EC0E-428E-B81D-DA47E190EACD}"/>
                </c:ext>
              </c:extLst>
            </c:dLbl>
            <c:dLbl>
              <c:idx val="7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7-EC0E-428E-B81D-DA47E190EACD}"/>
                </c:ext>
              </c:extLst>
            </c:dLbl>
            <c:dLbl>
              <c:idx val="8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8-EC0E-428E-B81D-DA47E190EACD}"/>
                </c:ext>
              </c:extLst>
            </c:dLbl>
            <c:dLbl>
              <c:idx val="9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9-EC0E-428E-B81D-DA47E190EACD}"/>
                </c:ext>
              </c:extLst>
            </c:dLbl>
            <c:dLbl>
              <c:idx val="10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A-EC0E-428E-B81D-DA47E190EACD}"/>
                </c:ext>
              </c:extLst>
            </c:dLbl>
            <c:dLbl>
              <c:idx val="11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B-EC0E-428E-B81D-DA47E190EACD}"/>
                </c:ext>
              </c:extLst>
            </c:dLbl>
            <c:dLbl>
              <c:idx val="12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C-EC0E-428E-B81D-DA47E190EACD}"/>
                </c:ext>
              </c:extLst>
            </c:dLbl>
            <c:dLbl>
              <c:idx val="13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D-EC0E-428E-B81D-DA47E190EACD}"/>
                </c:ext>
              </c:extLst>
            </c:dLbl>
            <c:dLbl>
              <c:idx val="14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E-EC0E-428E-B81D-DA47E190EACD}"/>
                </c:ext>
              </c:extLst>
            </c:dLbl>
            <c:dLbl>
              <c:idx val="15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F-EC0E-428E-B81D-DA47E190EACD}"/>
                </c:ext>
              </c:extLst>
            </c:dLbl>
            <c:dLbl>
              <c:idx val="16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0-EC0E-428E-B81D-DA47E190EACD}"/>
                </c:ext>
              </c:extLst>
            </c:dLbl>
            <c:dLbl>
              <c:idx val="17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1-EC0E-428E-B81D-DA47E190EACD}"/>
                </c:ext>
              </c:extLst>
            </c:dLbl>
            <c:dLbl>
              <c:idx val="18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2-EC0E-428E-B81D-DA47E190EACD}"/>
                </c:ext>
              </c:extLst>
            </c:dLbl>
            <c:dLbl>
              <c:idx val="19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3-EC0E-428E-B81D-DA47E190EACD}"/>
                </c:ext>
              </c:extLst>
            </c:dLbl>
            <c:dLbl>
              <c:idx val="20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4-EC0E-428E-B81D-DA47E190EACD}"/>
                </c:ext>
              </c:extLst>
            </c:dLbl>
            <c:dLbl>
              <c:idx val="21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5-EC0E-428E-B81D-DA47E190EACD}"/>
                </c:ext>
              </c:extLst>
            </c:dLbl>
            <c:dLbl>
              <c:idx val="22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6-EC0E-428E-B81D-DA47E190EACD}"/>
                </c:ext>
              </c:extLst>
            </c:dLbl>
            <c:dLbl>
              <c:idx val="2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EC0E-428E-B81D-DA47E190EACD}"/>
                </c:ext>
              </c:extLst>
            </c:dLbl>
            <c:dLbl>
              <c:idx val="2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EC0E-428E-B81D-DA47E190EACD}"/>
                </c:ext>
              </c:extLst>
            </c:dLbl>
            <c:dLbl>
              <c:idx val="25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9-EC0E-428E-B81D-DA47E190EACD}"/>
                </c:ext>
              </c:extLst>
            </c:dLbl>
            <c:dLbl>
              <c:idx val="26"/>
              <c:numFmt formatCode="0" sourceLinked="0"/>
              <c:spPr>
                <a:noFill/>
                <a:ln w="17352">
                  <a:noFill/>
                </a:ln>
              </c:spPr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A-EC0E-428E-B81D-DA47E190EACD}"/>
                </c:ext>
              </c:extLst>
            </c:dLbl>
            <c:numFmt formatCode="0" sourceLinked="0"/>
            <c:spPr>
              <a:noFill/>
              <a:ln w="17352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Sheet1!$A$2:$A$9</c:f>
              <c:strCache>
                <c:ptCount val="8"/>
                <c:pt idx="0">
                  <c:v>0 Kč</c:v>
                </c:pt>
                <c:pt idx="1">
                  <c:v>100–499 Kč</c:v>
                </c:pt>
                <c:pt idx="2">
                  <c:v>500–599 Kč</c:v>
                </c:pt>
                <c:pt idx="3">
                  <c:v>600–699 Kč</c:v>
                </c:pt>
                <c:pt idx="4">
                  <c:v>700–799 Kč</c:v>
                </c:pt>
                <c:pt idx="5">
                  <c:v>800–899 Kč</c:v>
                </c:pt>
                <c:pt idx="6">
                  <c:v>900–999 Kč</c:v>
                </c:pt>
                <c:pt idx="7">
                  <c:v>1000–1200 Kč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73.721272395450001</c:v>
                </c:pt>
                <c:pt idx="1">
                  <c:v>89.393489638689999</c:v>
                </c:pt>
                <c:pt idx="2">
                  <c:v>85.346003756670001</c:v>
                </c:pt>
                <c:pt idx="3">
                  <c:v>82.251494939119993</c:v>
                </c:pt>
                <c:pt idx="4">
                  <c:v>70.74418228767</c:v>
                </c:pt>
                <c:pt idx="5">
                  <c:v>61.720929404449997</c:v>
                </c:pt>
                <c:pt idx="6">
                  <c:v>52.227890336919998</c:v>
                </c:pt>
                <c:pt idx="7">
                  <c:v>29.910354237730001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B-EC0E-428E-B81D-DA47E190EAC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dropLines>
          <c:spPr>
            <a:ln>
              <a:solidFill>
                <a:schemeClr val="tx1">
                  <a:alpha val="50000"/>
                </a:schemeClr>
              </a:solidFill>
            </a:ln>
          </c:spPr>
        </c:dropLines>
        <c:marker val="1"/>
        <c:smooth val="0"/>
        <c:axId val="512563600"/>
        <c:axId val="512563992"/>
      </c:lineChart>
      <c:catAx>
        <c:axId val="512563600"/>
        <c:scaling>
          <c:orientation val="minMax"/>
        </c:scaling>
        <c:delete val="0"/>
        <c:axPos val="b"/>
        <c:numFmt formatCode="#,##0.00\ &quot;Kč&quot;" sourceLinked="0"/>
        <c:majorTickMark val="none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txPr>
          <a:bodyPr rot="-2700000" vert="horz"/>
          <a:lstStyle/>
          <a:p>
            <a:pPr>
              <a:defRPr sz="950" b="0">
                <a:solidFill>
                  <a:schemeClr val="tx1"/>
                </a:solidFill>
              </a:defRPr>
            </a:pPr>
            <a:endParaRPr lang="cs-CZ"/>
          </a:p>
        </c:txPr>
        <c:crossAx val="512563992"/>
        <c:crosses val="autoZero"/>
        <c:auto val="1"/>
        <c:lblAlgn val="ctr"/>
        <c:lblOffset val="100"/>
        <c:noMultiLvlLbl val="0"/>
      </c:catAx>
      <c:valAx>
        <c:axId val="512563992"/>
        <c:scaling>
          <c:orientation val="minMax"/>
          <c:max val="100"/>
          <c:min val="0"/>
        </c:scaling>
        <c:delete val="0"/>
        <c:axPos val="l"/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b="0">
                <a:solidFill>
                  <a:schemeClr val="bg1">
                    <a:lumMod val="50000"/>
                  </a:schemeClr>
                </a:solidFill>
              </a:defRPr>
            </a:pPr>
            <a:endParaRPr lang="cs-CZ"/>
          </a:p>
        </c:txPr>
        <c:crossAx val="512563600"/>
        <c:crosses val="autoZero"/>
        <c:crossBetween val="between"/>
        <c:majorUnit val="20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803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5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0374225106804231E-2"/>
          <c:y val="5.5002468911985077E-2"/>
          <c:w val="0.40032153557316957"/>
          <c:h val="0.41638319899430598"/>
        </c:manualLayout>
      </c:layout>
      <c:doughnutChart>
        <c:varyColors val="1"/>
        <c:ser>
          <c:idx val="3"/>
          <c:order val="0"/>
          <c:spPr>
            <a:ln w="6077">
              <a:solidFill>
                <a:schemeClr val="bg1"/>
              </a:solidFill>
              <a:prstDash val="solid"/>
            </a:ln>
          </c:spPr>
          <c:dPt>
            <c:idx val="0"/>
            <c:bubble3D val="0"/>
            <c:spPr>
              <a:solidFill>
                <a:srgbClr val="83B816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DBCA-4965-92F6-28D9C9EBF3C4}"/>
              </c:ext>
            </c:extLst>
          </c:dPt>
          <c:dPt>
            <c:idx val="1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DBCA-4965-92F6-28D9C9EBF3C4}"/>
              </c:ext>
            </c:extLst>
          </c:dPt>
          <c:dPt>
            <c:idx val="2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DBCA-4965-92F6-28D9C9EBF3C4}"/>
              </c:ext>
            </c:extLst>
          </c:dPt>
          <c:dPt>
            <c:idx val="3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DBCA-4965-92F6-28D9C9EBF3C4}"/>
              </c:ext>
            </c:extLst>
          </c:dPt>
          <c:dPt>
            <c:idx val="4"/>
            <c:bubble3D val="0"/>
            <c:spPr>
              <a:solidFill>
                <a:schemeClr val="bg1">
                  <a:lumMod val="85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9-DBCA-4965-92F6-28D9C9EBF3C4}"/>
              </c:ext>
            </c:extLst>
          </c:dPt>
          <c:dPt>
            <c:idx val="5"/>
            <c:bubble3D val="0"/>
            <c:spPr>
              <a:solidFill>
                <a:srgbClr val="666699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B-DBCA-4965-92F6-28D9C9EBF3C4}"/>
              </c:ext>
            </c:extLst>
          </c:dPt>
          <c:dPt>
            <c:idx val="6"/>
            <c:bubble3D val="0"/>
            <c:spPr>
              <a:solidFill>
                <a:srgbClr val="C0C0C0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D-DBCA-4965-92F6-28D9C9EBF3C4}"/>
              </c:ext>
            </c:extLst>
          </c:dPt>
          <c:dPt>
            <c:idx val="7"/>
            <c:bubble3D val="0"/>
            <c:spPr>
              <a:solidFill>
                <a:srgbClr val="99CC0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F-DBCA-4965-92F6-28D9C9EBF3C4}"/>
              </c:ext>
            </c:extLst>
          </c:dPt>
          <c:dPt>
            <c:idx val="8"/>
            <c:bubble3D val="0"/>
            <c:spPr>
              <a:solidFill>
                <a:srgbClr val="00800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1-DBCA-4965-92F6-28D9C9EBF3C4}"/>
              </c:ext>
            </c:extLst>
          </c:dPt>
          <c:dPt>
            <c:idx val="9"/>
            <c:bubble3D val="0"/>
            <c:spPr>
              <a:solidFill>
                <a:srgbClr val="80008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3-DBCA-4965-92F6-28D9C9EBF3C4}"/>
              </c:ext>
            </c:extLst>
          </c:dPt>
          <c:dLbls>
            <c:dLbl>
              <c:idx val="0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DBCA-4965-92F6-28D9C9EBF3C4}"/>
                </c:ext>
              </c:extLst>
            </c:dLbl>
            <c:dLbl>
              <c:idx val="1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DBCA-4965-92F6-28D9C9EBF3C4}"/>
                </c:ext>
              </c:extLst>
            </c:dLbl>
            <c:dLbl>
              <c:idx val="2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DBCA-4965-92F6-28D9C9EBF3C4}"/>
                </c:ext>
              </c:extLst>
            </c:dLbl>
            <c:dLbl>
              <c:idx val="6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D-DBCA-4965-92F6-28D9C9EBF3C4}"/>
                </c:ext>
              </c:extLst>
            </c:dLbl>
            <c:dLbl>
              <c:idx val="7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F-DBCA-4965-92F6-28D9C9EBF3C4}"/>
                </c:ext>
              </c:extLst>
            </c:dLbl>
            <c:dLbl>
              <c:idx val="9"/>
              <c:numFmt formatCode="0.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3-DBCA-4965-92F6-28D9C9EBF3C4}"/>
                </c:ext>
              </c:extLst>
            </c:dLbl>
            <c:numFmt formatCode="0" sourceLinked="0"/>
            <c:spPr>
              <a:noFill/>
              <a:ln w="12154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0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Sheet1!$A$3:$A$4</c:f>
              <c:strCache>
                <c:ptCount val="2"/>
                <c:pt idx="0">
                  <c:v>ano</c:v>
                </c:pt>
                <c:pt idx="1">
                  <c:v>ne</c:v>
                </c:pt>
              </c:strCache>
            </c:strRef>
          </c:cat>
          <c:val>
            <c:numRef>
              <c:f>Sheet1!$B$3:$B$4</c:f>
              <c:numCache>
                <c:formatCode>General</c:formatCode>
                <c:ptCount val="2"/>
                <c:pt idx="0">
                  <c:v>71.840671367119995</c:v>
                </c:pt>
                <c:pt idx="1">
                  <c:v>28.159328632880001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DBCA-4965-92F6-28D9C9EBF3C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60"/>
      </c:doughnutChart>
      <c:spPr>
        <a:noFill/>
        <a:ln w="12154">
          <a:noFill/>
        </a:ln>
      </c:spPr>
    </c:plotArea>
    <c:legend>
      <c:legendPos val="r"/>
      <c:layout>
        <c:manualLayout>
          <c:xMode val="edge"/>
          <c:yMode val="edge"/>
          <c:x val="0.41255347672482334"/>
          <c:y val="0.12225497539436991"/>
          <c:w val="7.2222508305743963E-2"/>
          <c:h val="0.21492862816754252"/>
        </c:manualLayout>
      </c:layout>
      <c:overlay val="0"/>
      <c:spPr>
        <a:noFill/>
        <a:ln w="12154">
          <a:noFill/>
        </a:ln>
      </c:spPr>
      <c:txPr>
        <a:bodyPr/>
        <a:lstStyle/>
        <a:p>
          <a:pPr>
            <a:defRPr sz="1000" b="0" i="0" u="none" strike="noStrike" baseline="0">
              <a:solidFill>
                <a:srgbClr val="000000"/>
              </a:solidFill>
              <a:latin typeface="+mn-lt"/>
              <a:ea typeface="Arial Narrow"/>
              <a:cs typeface="Arial" panose="020B0604020202020204" pitchFamily="34" charset="0"/>
            </a:defRPr>
          </a:pPr>
          <a:endParaRPr lang="cs-CZ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285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5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075013248723705"/>
          <c:y val="2.8575939130448241E-2"/>
          <c:w val="0.33721941086417329"/>
          <c:h val="0.95210380543040352"/>
        </c:manualLayout>
      </c:layout>
      <c:barChart>
        <c:barDir val="bar"/>
        <c:grouping val="percentStacked"/>
        <c:varyColors val="0"/>
        <c:ser>
          <c:idx val="9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rgbClr val="83B816"/>
            </a:solidFill>
            <a:ln w="20327">
              <a:noFill/>
            </a:ln>
          </c:spPr>
          <c:invertIfNegative val="0"/>
          <c:dLbls>
            <c:numFmt formatCode="0" sourceLinked="0"/>
            <c:spPr>
              <a:noFill/>
              <a:ln w="20327">
                <a:noFill/>
              </a:ln>
            </c:spPr>
            <c:txPr>
              <a:bodyPr/>
              <a:lstStyle/>
              <a:p>
                <a:pPr>
                  <a:defRPr sz="800" b="0" i="0" u="none" strike="noStrike" baseline="0">
                    <a:solidFill>
                      <a:schemeClr val="tx1"/>
                    </a:solidFill>
                    <a:latin typeface="+mn-lt"/>
                    <a:ea typeface="Arial Narrow"/>
                    <a:cs typeface="Arial Narrow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Sheet1!$A$2:$A$16</c:f>
              <c:strCache>
                <c:ptCount val="13"/>
                <c:pt idx="0">
                  <c:v>celek</c:v>
                </c:pt>
                <c:pt idx="1">
                  <c:v>do 499 ob.</c:v>
                </c:pt>
                <c:pt idx="2">
                  <c:v>500 - 999 ob.</c:v>
                </c:pt>
                <c:pt idx="3">
                  <c:v>1.000 - 4.999 ob.</c:v>
                </c:pt>
                <c:pt idx="4">
                  <c:v>5.000 - 19.999 ob.</c:v>
                </c:pt>
                <c:pt idx="5">
                  <c:v>20.000 a více obyvatel</c:v>
                </c:pt>
                <c:pt idx="6">
                  <c:v>Střední Čechy</c:v>
                </c:pt>
                <c:pt idx="7">
                  <c:v>Jihozápad</c:v>
                </c:pt>
                <c:pt idx="8">
                  <c:v>Severozápad</c:v>
                </c:pt>
                <c:pt idx="9">
                  <c:v>Severovýchod</c:v>
                </c:pt>
                <c:pt idx="10">
                  <c:v>Jihovýchod</c:v>
                </c:pt>
                <c:pt idx="11">
                  <c:v>Střední Morava</c:v>
                </c:pt>
                <c:pt idx="12">
                  <c:v>Moravskoslezsko</c:v>
                </c:pt>
              </c:strCache>
            </c:strRef>
          </c:cat>
          <c:val>
            <c:numRef>
              <c:f>Sheet1!$B$2:$B$16</c:f>
              <c:numCache>
                <c:formatCode>General</c:formatCode>
                <c:ptCount val="15"/>
                <c:pt idx="0" formatCode="0">
                  <c:v>71.840671367119995</c:v>
                </c:pt>
                <c:pt idx="1">
                  <c:v>69.560208434689997</c:v>
                </c:pt>
                <c:pt idx="2">
                  <c:v>70.983548901299997</c:v>
                </c:pt>
                <c:pt idx="3">
                  <c:v>79.000008152169997</c:v>
                </c:pt>
                <c:pt idx="4">
                  <c:v>75.79601357176</c:v>
                </c:pt>
                <c:pt idx="5">
                  <c:v>56.977559594680002</c:v>
                </c:pt>
                <c:pt idx="6" formatCode="0">
                  <c:v>76.228368563719997</c:v>
                </c:pt>
                <c:pt idx="7">
                  <c:v>65.416376950699998</c:v>
                </c:pt>
                <c:pt idx="8">
                  <c:v>75.454799454950006</c:v>
                </c:pt>
                <c:pt idx="9">
                  <c:v>76.802340639470003</c:v>
                </c:pt>
                <c:pt idx="10">
                  <c:v>64.610937796409999</c:v>
                </c:pt>
                <c:pt idx="11">
                  <c:v>75.01791581034</c:v>
                </c:pt>
                <c:pt idx="12">
                  <c:v>80.979867852210006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A81-40A3-8B53-C66F381B34B0}"/>
            </c:ext>
          </c:extLst>
        </c:ser>
        <c:ser>
          <c:idx val="0"/>
          <c:order val="1"/>
          <c:tx>
            <c:strRef>
              <c:f>Sheet1!$C$1</c:f>
              <c:strCache>
                <c:ptCount val="1"/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Sheet1!$A$2:$A$16</c:f>
              <c:strCache>
                <c:ptCount val="13"/>
                <c:pt idx="0">
                  <c:v>celek</c:v>
                </c:pt>
                <c:pt idx="1">
                  <c:v>do 499 ob.</c:v>
                </c:pt>
                <c:pt idx="2">
                  <c:v>500 - 999 ob.</c:v>
                </c:pt>
                <c:pt idx="3">
                  <c:v>1.000 - 4.999 ob.</c:v>
                </c:pt>
                <c:pt idx="4">
                  <c:v>5.000 - 19.999 ob.</c:v>
                </c:pt>
                <c:pt idx="5">
                  <c:v>20.000 a více obyvatel</c:v>
                </c:pt>
                <c:pt idx="6">
                  <c:v>Střední Čechy</c:v>
                </c:pt>
                <c:pt idx="7">
                  <c:v>Jihozápad</c:v>
                </c:pt>
                <c:pt idx="8">
                  <c:v>Severozápad</c:v>
                </c:pt>
                <c:pt idx="9">
                  <c:v>Severovýchod</c:v>
                </c:pt>
                <c:pt idx="10">
                  <c:v>Jihovýchod</c:v>
                </c:pt>
                <c:pt idx="11">
                  <c:v>Střední Morava</c:v>
                </c:pt>
                <c:pt idx="12">
                  <c:v>Moravskoslezsko</c:v>
                </c:pt>
              </c:strCache>
            </c:strRef>
          </c:cat>
          <c:val>
            <c:numRef>
              <c:f>Sheet1!$C$2:$C$16</c:f>
              <c:numCache>
                <c:formatCode>General</c:formatCode>
                <c:ptCount val="15"/>
                <c:pt idx="0" formatCode="0">
                  <c:v>28.159328632880001</c:v>
                </c:pt>
                <c:pt idx="1">
                  <c:v>30.439791565309999</c:v>
                </c:pt>
                <c:pt idx="2">
                  <c:v>29.016451098699999</c:v>
                </c:pt>
                <c:pt idx="3">
                  <c:v>20.99999184783</c:v>
                </c:pt>
                <c:pt idx="4">
                  <c:v>24.20398642824</c:v>
                </c:pt>
                <c:pt idx="5">
                  <c:v>43.022440405319998</c:v>
                </c:pt>
                <c:pt idx="6">
                  <c:v>23.77163143628</c:v>
                </c:pt>
                <c:pt idx="7">
                  <c:v>34.583623049300002</c:v>
                </c:pt>
                <c:pt idx="8">
                  <c:v>24.545200545050001</c:v>
                </c:pt>
                <c:pt idx="9">
                  <c:v>23.19765936053</c:v>
                </c:pt>
                <c:pt idx="10">
                  <c:v>35.389062203590001</c:v>
                </c:pt>
                <c:pt idx="11">
                  <c:v>24.98208418966</c:v>
                </c:pt>
                <c:pt idx="12">
                  <c:v>19.020132147790001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A81-40A3-8B53-C66F381B34B0}"/>
            </c:ext>
          </c:extLst>
        </c:ser>
        <c:ser>
          <c:idx val="1"/>
          <c:order val="2"/>
          <c:tx>
            <c:strRef>
              <c:f>Sheet1!$D$1</c:f>
              <c:strCache>
                <c:ptCount val="1"/>
              </c:strCache>
            </c:strRef>
          </c:tx>
          <c:spPr>
            <a:solidFill>
              <a:srgbClr val="BAEB57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800" b="0" i="0" u="none" strike="noStrike" kern="1200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Sheet1!$A$2:$A$16</c:f>
              <c:strCache>
                <c:ptCount val="13"/>
                <c:pt idx="0">
                  <c:v>celek</c:v>
                </c:pt>
                <c:pt idx="1">
                  <c:v>do 499 ob.</c:v>
                </c:pt>
                <c:pt idx="2">
                  <c:v>500 - 999 ob.</c:v>
                </c:pt>
                <c:pt idx="3">
                  <c:v>1.000 - 4.999 ob.</c:v>
                </c:pt>
                <c:pt idx="4">
                  <c:v>5.000 - 19.999 ob.</c:v>
                </c:pt>
                <c:pt idx="5">
                  <c:v>20.000 a více obyvatel</c:v>
                </c:pt>
                <c:pt idx="6">
                  <c:v>Střední Čechy</c:v>
                </c:pt>
                <c:pt idx="7">
                  <c:v>Jihozápad</c:v>
                </c:pt>
                <c:pt idx="8">
                  <c:v>Severozápad</c:v>
                </c:pt>
                <c:pt idx="9">
                  <c:v>Severovýchod</c:v>
                </c:pt>
                <c:pt idx="10">
                  <c:v>Jihovýchod</c:v>
                </c:pt>
                <c:pt idx="11">
                  <c:v>Střední Morava</c:v>
                </c:pt>
                <c:pt idx="12">
                  <c:v>Moravskoslezsko</c:v>
                </c:pt>
              </c:strCache>
            </c:strRef>
          </c:cat>
          <c:val>
            <c:numRef>
              <c:f>Sheet1!$D$2:$D$16</c:f>
              <c:numCache>
                <c:formatCode>General</c:formatCode>
                <c:ptCount val="15"/>
              </c:numCache>
            </c:numRef>
          </c:val>
          <c:extLst>
            <c:ext xmlns:c16="http://schemas.microsoft.com/office/drawing/2014/chart" uri="{C3380CC4-5D6E-409C-BE32-E72D297353CC}">
              <c16:uniqueId val="{00000002-0A81-40A3-8B53-C66F381B34B0}"/>
            </c:ext>
          </c:extLst>
        </c:ser>
        <c:ser>
          <c:idx val="2"/>
          <c:order val="3"/>
          <c:tx>
            <c:strRef>
              <c:f>Sheet1!$E$1</c:f>
              <c:strCache>
                <c:ptCount val="1"/>
              </c:strCache>
            </c:strRef>
          </c:tx>
          <c:spPr>
            <a:solidFill>
              <a:srgbClr val="E3F3D1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Sheet1!$A$2:$A$16</c:f>
              <c:strCache>
                <c:ptCount val="13"/>
                <c:pt idx="0">
                  <c:v>celek</c:v>
                </c:pt>
                <c:pt idx="1">
                  <c:v>do 499 ob.</c:v>
                </c:pt>
                <c:pt idx="2">
                  <c:v>500 - 999 ob.</c:v>
                </c:pt>
                <c:pt idx="3">
                  <c:v>1.000 - 4.999 ob.</c:v>
                </c:pt>
                <c:pt idx="4">
                  <c:v>5.000 - 19.999 ob.</c:v>
                </c:pt>
                <c:pt idx="5">
                  <c:v>20.000 a více obyvatel</c:v>
                </c:pt>
                <c:pt idx="6">
                  <c:v>Střední Čechy</c:v>
                </c:pt>
                <c:pt idx="7">
                  <c:v>Jihozápad</c:v>
                </c:pt>
                <c:pt idx="8">
                  <c:v>Severozápad</c:v>
                </c:pt>
                <c:pt idx="9">
                  <c:v>Severovýchod</c:v>
                </c:pt>
                <c:pt idx="10">
                  <c:v>Jihovýchod</c:v>
                </c:pt>
                <c:pt idx="11">
                  <c:v>Střední Morava</c:v>
                </c:pt>
                <c:pt idx="12">
                  <c:v>Moravskoslezsko</c:v>
                </c:pt>
              </c:strCache>
            </c:strRef>
          </c:cat>
          <c:val>
            <c:numRef>
              <c:f>Sheet1!$E$2:$E$16</c:f>
              <c:numCache>
                <c:formatCode>General</c:formatCode>
                <c:ptCount val="15"/>
              </c:numCache>
            </c:numRef>
          </c:val>
          <c:extLst>
            <c:ext xmlns:c16="http://schemas.microsoft.com/office/drawing/2014/chart" uri="{C3380CC4-5D6E-409C-BE32-E72D297353CC}">
              <c16:uniqueId val="{00000003-0A81-40A3-8B53-C66F381B34B0}"/>
            </c:ext>
          </c:extLst>
        </c:ser>
        <c:ser>
          <c:idx val="3"/>
          <c:order val="4"/>
          <c:tx>
            <c:strRef>
              <c:f>Sheet1!$F$1</c:f>
              <c:strCache>
                <c:ptCount val="1"/>
              </c:strCache>
            </c:strRef>
          </c:tx>
          <c:spPr>
            <a:solidFill>
              <a:srgbClr val="D9D9D9"/>
            </a:solidFill>
          </c:spPr>
          <c:invertIfNegative val="0"/>
          <c:dLbls>
            <c:dLbl>
              <c:idx val="4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A81-40A3-8B53-C66F381B34B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800" b="0" i="0" u="none" strike="noStrike" kern="1200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Sheet1!$A$2:$A$16</c:f>
              <c:strCache>
                <c:ptCount val="13"/>
                <c:pt idx="0">
                  <c:v>celek</c:v>
                </c:pt>
                <c:pt idx="1">
                  <c:v>do 499 ob.</c:v>
                </c:pt>
                <c:pt idx="2">
                  <c:v>500 - 999 ob.</c:v>
                </c:pt>
                <c:pt idx="3">
                  <c:v>1.000 - 4.999 ob.</c:v>
                </c:pt>
                <c:pt idx="4">
                  <c:v>5.000 - 19.999 ob.</c:v>
                </c:pt>
                <c:pt idx="5">
                  <c:v>20.000 a více obyvatel</c:v>
                </c:pt>
                <c:pt idx="6">
                  <c:v>Střední Čechy</c:v>
                </c:pt>
                <c:pt idx="7">
                  <c:v>Jihozápad</c:v>
                </c:pt>
                <c:pt idx="8">
                  <c:v>Severozápad</c:v>
                </c:pt>
                <c:pt idx="9">
                  <c:v>Severovýchod</c:v>
                </c:pt>
                <c:pt idx="10">
                  <c:v>Jihovýchod</c:v>
                </c:pt>
                <c:pt idx="11">
                  <c:v>Střední Morava</c:v>
                </c:pt>
                <c:pt idx="12">
                  <c:v>Moravskoslezsko</c:v>
                </c:pt>
              </c:strCache>
            </c:strRef>
          </c:cat>
          <c:val>
            <c:numRef>
              <c:f>Sheet1!$F$2:$F$16</c:f>
              <c:numCache>
                <c:formatCode>General</c:formatCode>
                <c:ptCount val="15"/>
              </c:numCache>
            </c:numRef>
          </c:val>
          <c:extLst>
            <c:ext xmlns:c16="http://schemas.microsoft.com/office/drawing/2014/chart" uri="{C3380CC4-5D6E-409C-BE32-E72D297353CC}">
              <c16:uniqueId val="{00000005-0A81-40A3-8B53-C66F381B34B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629592728"/>
        <c:axId val="629593120"/>
      </c:barChart>
      <c:catAx>
        <c:axId val="62959272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7623">
            <a:noFill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  <c:crossAx val="629593120"/>
        <c:crosses val="autoZero"/>
        <c:auto val="1"/>
        <c:lblAlgn val="ctr"/>
        <c:lblOffset val="300"/>
        <c:noMultiLvlLbl val="0"/>
      </c:catAx>
      <c:valAx>
        <c:axId val="629593120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629592728"/>
        <c:crosses val="max"/>
        <c:crossBetween val="between"/>
        <c:majorUnit val="0.1"/>
        <c:minorUnit val="0.1"/>
      </c:valAx>
      <c:spPr>
        <a:noFill/>
        <a:ln w="20327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8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5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4258584794926168"/>
          <c:y val="4.6731949582561695E-2"/>
          <c:w val="0.19624027281992823"/>
          <c:h val="0.92139831219343882"/>
        </c:manualLayout>
      </c:layout>
      <c:barChart>
        <c:barDir val="bar"/>
        <c:grouping val="clustered"/>
        <c:varyColors val="0"/>
        <c:ser>
          <c:idx val="3"/>
          <c:order val="0"/>
          <c:tx>
            <c:strRef>
              <c:f>Sheet1!$B$2</c:f>
              <c:strCache>
                <c:ptCount val="1"/>
                <c:pt idx="0">
                  <c:v>%</c:v>
                </c:pt>
              </c:strCache>
            </c:strRef>
          </c:tx>
          <c:spPr>
            <a:solidFill>
              <a:srgbClr val="7DB50C"/>
            </a:solidFill>
            <a:ln w="19550">
              <a:noFill/>
            </a:ln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2D44-453D-93A6-F33AD4918652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2D44-453D-93A6-F33AD4918652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2D44-453D-93A6-F33AD4918652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2D44-453D-93A6-F33AD4918652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2D44-453D-93A6-F33AD4918652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2D44-453D-93A6-F33AD4918652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2D44-453D-93A6-F33AD4918652}"/>
              </c:ext>
            </c:extLst>
          </c:dPt>
          <c:dPt>
            <c:idx val="1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2D44-453D-93A6-F33AD4918652}"/>
              </c:ext>
            </c:extLst>
          </c:dPt>
          <c:dPt>
            <c:idx val="13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19550">
                <a:noFill/>
              </a:ln>
            </c:spPr>
            <c:extLst>
              <c:ext xmlns:c16="http://schemas.microsoft.com/office/drawing/2014/chart" uri="{C3380CC4-5D6E-409C-BE32-E72D297353CC}">
                <c16:uniqueId val="{00000000-0E7F-4183-B227-2E283E8720B5}"/>
              </c:ext>
            </c:extLst>
          </c:dPt>
          <c:dPt>
            <c:idx val="14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19550">
                <a:noFill/>
              </a:ln>
            </c:spPr>
            <c:extLst>
              <c:ext xmlns:c16="http://schemas.microsoft.com/office/drawing/2014/chart" uri="{C3380CC4-5D6E-409C-BE32-E72D297353CC}">
                <c16:uniqueId val="{00000001-0E7F-4183-B227-2E283E8720B5}"/>
              </c:ext>
            </c:extLst>
          </c:dPt>
          <c:dPt>
            <c:idx val="19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 w="19550">
                <a:noFill/>
              </a:ln>
            </c:spPr>
            <c:extLst>
              <c:ext xmlns:c16="http://schemas.microsoft.com/office/drawing/2014/chart" uri="{C3380CC4-5D6E-409C-BE32-E72D297353CC}">
                <c16:uniqueId val="{0000000B-0C3C-4F5B-B0E1-CB27D8D5BC95}"/>
              </c:ext>
            </c:extLst>
          </c:dPt>
          <c:dPt>
            <c:idx val="20"/>
            <c:invertIfNegative val="0"/>
            <c:bubble3D val="0"/>
            <c:spPr>
              <a:solidFill>
                <a:srgbClr val="CEE5B7"/>
              </a:solidFill>
              <a:ln w="19550">
                <a:noFill/>
              </a:ln>
            </c:spPr>
            <c:extLst>
              <c:ext xmlns:c16="http://schemas.microsoft.com/office/drawing/2014/chart" uri="{C3380CC4-5D6E-409C-BE32-E72D297353CC}">
                <c16:uniqueId val="{00000009-0C3C-4F5B-B0E1-CB27D8D5BC95}"/>
              </c:ext>
            </c:extLst>
          </c:dPt>
          <c:dPt>
            <c:idx val="2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19550">
                <a:noFill/>
              </a:ln>
            </c:spPr>
            <c:extLst>
              <c:ext xmlns:c16="http://schemas.microsoft.com/office/drawing/2014/chart" uri="{C3380CC4-5D6E-409C-BE32-E72D297353CC}">
                <c16:uniqueId val="{0000000A-0C3C-4F5B-B0E1-CB27D8D5BC95}"/>
              </c:ext>
            </c:extLst>
          </c:dPt>
          <c:dLbls>
            <c:numFmt formatCode="0" sourceLinked="0"/>
            <c:spPr>
              <a:noFill/>
              <a:ln w="19550">
                <a:noFill/>
              </a:ln>
            </c:spPr>
            <c:txPr>
              <a:bodyPr/>
              <a:lstStyle/>
              <a:p>
                <a:pPr>
                  <a:defRPr sz="1050" b="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Sheet1!$A$3:$A$17</c:f>
              <c:strCache>
                <c:ptCount val="15"/>
                <c:pt idx="0">
                  <c:v>spravedlivější způsob, platba za reálnou produkci</c:v>
                </c:pt>
                <c:pt idx="1">
                  <c:v>občané budou více třídit</c:v>
                </c:pt>
                <c:pt idx="2">
                  <c:v>sníží se produkce odpadů</c:v>
                </c:pt>
                <c:pt idx="3">
                  <c:v>zvyšuje to odpovědnost, vychovává</c:v>
                </c:pt>
                <c:pt idx="4">
                  <c:v>odměna pro ty, kdo třídí, v současnosti znevýhodněni</c:v>
                </c:pt>
                <c:pt idx="5">
                  <c:v>více motivující obecně</c:v>
                </c:pt>
                <c:pt idx="6">
                  <c:v>správný systém, líbí se nám</c:v>
                </c:pt>
                <c:pt idx="7">
                  <c:v>uvědomění, informování o skutečných nákladech</c:v>
                </c:pt>
                <c:pt idx="8">
                  <c:v>sníží to náklady obcím</c:v>
                </c:pt>
                <c:pt idx="9">
                  <c:v>transparentnost, přehlednost</c:v>
                </c:pt>
                <c:pt idx="10">
                  <c:v>obavy ze vzniku černých skládek</c:v>
                </c:pt>
                <c:pt idx="11">
                  <c:v>(podobný) systém již máme zaveden</c:v>
                </c:pt>
                <c:pt idx="12">
                  <c:v>lepší adresnost, konkrétní původce</c:v>
                </c:pt>
                <c:pt idx="13">
                  <c:v>nevím / neodpověděl/a</c:v>
                </c:pt>
                <c:pt idx="14">
                  <c:v>jiné (s četností jednotlivě &lt; 1 %)</c:v>
                </c:pt>
              </c:strCache>
            </c:strRef>
          </c:cat>
          <c:val>
            <c:numRef>
              <c:f>Sheet1!$B$3:$B$17</c:f>
              <c:numCache>
                <c:formatCode>0.0</c:formatCode>
                <c:ptCount val="15"/>
                <c:pt idx="0">
                  <c:v>48.665680542200001</c:v>
                </c:pt>
                <c:pt idx="1">
                  <c:v>22.158457327579999</c:v>
                </c:pt>
                <c:pt idx="2">
                  <c:v>9.8744291996189997</c:v>
                </c:pt>
                <c:pt idx="3">
                  <c:v>9.7520178864619993</c:v>
                </c:pt>
                <c:pt idx="4">
                  <c:v>6.6759134185990003</c:v>
                </c:pt>
                <c:pt idx="5">
                  <c:v>5.9635312669919998</c:v>
                </c:pt>
                <c:pt idx="6">
                  <c:v>2.9430832284170001</c:v>
                </c:pt>
                <c:pt idx="7">
                  <c:v>2.8161154365600001</c:v>
                </c:pt>
                <c:pt idx="8">
                  <c:v>2.5738961323390002</c:v>
                </c:pt>
                <c:pt idx="9">
                  <c:v>2.3522356318559998</c:v>
                </c:pt>
                <c:pt idx="10">
                  <c:v>2.136297718502</c:v>
                </c:pt>
                <c:pt idx="11">
                  <c:v>1.717471352947</c:v>
                </c:pt>
                <c:pt idx="12">
                  <c:v>1.261511282491</c:v>
                </c:pt>
                <c:pt idx="13">
                  <c:v>6.9158571040509997</c:v>
                </c:pt>
                <c:pt idx="14">
                  <c:v>6.7233389470520004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2D44-453D-93A6-F33AD491865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0"/>
        <c:axId val="186030520"/>
        <c:axId val="186030912"/>
      </c:barChart>
      <c:catAx>
        <c:axId val="18603052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4888">
            <a:noFill/>
          </a:ln>
        </c:spPr>
        <c:txPr>
          <a:bodyPr rot="0" vert="horz"/>
          <a:lstStyle/>
          <a:p>
            <a:pPr>
              <a:defRPr sz="900" b="0"/>
            </a:pPr>
            <a:endParaRPr lang="cs-CZ"/>
          </a:p>
        </c:txPr>
        <c:crossAx val="186030912"/>
        <c:crosses val="autoZero"/>
        <c:auto val="1"/>
        <c:lblAlgn val="ctr"/>
        <c:lblOffset val="20"/>
        <c:noMultiLvlLbl val="0"/>
      </c:catAx>
      <c:valAx>
        <c:axId val="186030912"/>
        <c:scaling>
          <c:orientation val="minMax"/>
          <c:max val="60"/>
          <c:min val="0"/>
        </c:scaling>
        <c:delete val="1"/>
        <c:axPos val="b"/>
        <c:numFmt formatCode="0.0" sourceLinked="1"/>
        <c:majorTickMark val="out"/>
        <c:minorTickMark val="none"/>
        <c:tickLblPos val="nextTo"/>
        <c:crossAx val="186030520"/>
        <c:crosses val="max"/>
        <c:crossBetween val="between"/>
        <c:majorUnit val="0.1"/>
        <c:minorUnit val="0.1"/>
      </c:valAx>
      <c:spPr>
        <a:noFill/>
        <a:ln w="19550">
          <a:noFill/>
        </a:ln>
      </c:spPr>
    </c:plotArea>
    <c:plotVisOnly val="1"/>
    <c:dispBlanksAs val="gap"/>
    <c:showDLblsOverMax val="0"/>
  </c:chart>
  <c:spPr>
    <a:noFill/>
    <a:ln w="6350">
      <a:noFill/>
    </a:ln>
  </c:spPr>
  <c:txPr>
    <a:bodyPr/>
    <a:lstStyle/>
    <a:p>
      <a:pPr>
        <a:defRPr sz="10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5025401726430101"/>
          <c:y val="4.6731949582561695E-2"/>
          <c:w val="0.35727308432794452"/>
          <c:h val="0.92139831219343882"/>
        </c:manualLayout>
      </c:layout>
      <c:barChart>
        <c:barDir val="bar"/>
        <c:grouping val="clustered"/>
        <c:varyColors val="0"/>
        <c:ser>
          <c:idx val="3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rgbClr val="7DB50C"/>
            </a:solidFill>
            <a:ln w="19550">
              <a:noFill/>
            </a:ln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2D44-453D-93A6-F33AD4918652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2D44-453D-93A6-F33AD4918652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2D44-453D-93A6-F33AD4918652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2D44-453D-93A6-F33AD4918652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2D44-453D-93A6-F33AD4918652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2D44-453D-93A6-F33AD4918652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2D44-453D-93A6-F33AD4918652}"/>
              </c:ext>
            </c:extLst>
          </c:dPt>
          <c:dPt>
            <c:idx val="1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2D44-453D-93A6-F33AD4918652}"/>
              </c:ext>
            </c:extLst>
          </c:dPt>
          <c:dPt>
            <c:idx val="19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 w="19550">
                <a:noFill/>
              </a:ln>
            </c:spPr>
            <c:extLst>
              <c:ext xmlns:c16="http://schemas.microsoft.com/office/drawing/2014/chart" uri="{C3380CC4-5D6E-409C-BE32-E72D297353CC}">
                <c16:uniqueId val="{0000000B-0C3C-4F5B-B0E1-CB27D8D5BC95}"/>
              </c:ext>
            </c:extLst>
          </c:dPt>
          <c:dPt>
            <c:idx val="20"/>
            <c:invertIfNegative val="0"/>
            <c:bubble3D val="0"/>
            <c:spPr>
              <a:solidFill>
                <a:srgbClr val="CEE5B7"/>
              </a:solidFill>
              <a:ln w="19550">
                <a:noFill/>
              </a:ln>
            </c:spPr>
            <c:extLst>
              <c:ext xmlns:c16="http://schemas.microsoft.com/office/drawing/2014/chart" uri="{C3380CC4-5D6E-409C-BE32-E72D297353CC}">
                <c16:uniqueId val="{00000009-0C3C-4F5B-B0E1-CB27D8D5BC95}"/>
              </c:ext>
            </c:extLst>
          </c:dPt>
          <c:dPt>
            <c:idx val="2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19550">
                <a:noFill/>
              </a:ln>
            </c:spPr>
            <c:extLst>
              <c:ext xmlns:c16="http://schemas.microsoft.com/office/drawing/2014/chart" uri="{C3380CC4-5D6E-409C-BE32-E72D297353CC}">
                <c16:uniqueId val="{0000000A-0C3C-4F5B-B0E1-CB27D8D5BC95}"/>
              </c:ext>
            </c:extLst>
          </c:dPt>
          <c:dLbls>
            <c:numFmt formatCode="0" sourceLinked="0"/>
            <c:spPr>
              <a:noFill/>
              <a:ln w="19550">
                <a:noFill/>
              </a:ln>
            </c:spPr>
            <c:txPr>
              <a:bodyPr/>
              <a:lstStyle/>
              <a:p>
                <a:pPr>
                  <a:defRPr sz="1050" b="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Sheet1!$A$2:$A$23</c:f>
              <c:strCache>
                <c:ptCount val="22"/>
                <c:pt idx="0">
                  <c:v>větší pravomoce pro obec pro vymáhání pravidel, včetně možnosti pokut </c:v>
                </c:pt>
                <c:pt idx="1">
                  <c:v>lidé, personál, větší personální kapacity</c:v>
                </c:pt>
                <c:pt idx="2">
                  <c:v>kamerový systém, fotopasti</c:v>
                </c:pt>
                <c:pt idx="3">
                  <c:v>kázeň, zodpovědnost občanů</c:v>
                </c:pt>
                <c:pt idx="4">
                  <c:v>finance</c:v>
                </c:pt>
                <c:pt idx="5">
                  <c:v>úprava, změna legislativy</c:v>
                </c:pt>
                <c:pt idx="6">
                  <c:v>systém kontroly</c:v>
                </c:pt>
                <c:pt idx="7">
                  <c:v>informovanost, edukace, domluva s občany</c:v>
                </c:pt>
                <c:pt idx="8">
                  <c:v>možnost identifikace odkladatelů, viníků</c:v>
                </c:pt>
                <c:pt idx="9">
                  <c:v>technické vybavení na nakládání s odpady</c:v>
                </c:pt>
                <c:pt idx="10">
                  <c:v>dostatek sběrných míst, hnízd</c:v>
                </c:pt>
                <c:pt idx="11">
                  <c:v>motivace obyvatel k třídění</c:v>
                </c:pt>
                <c:pt idx="12">
                  <c:v>prostor, čas na zajištění správného ukládání odpadu</c:v>
                </c:pt>
                <c:pt idx="13">
                  <c:v>přesné stanovení vyprodukovaného odpadu za občana / vážení popelnic</c:v>
                </c:pt>
                <c:pt idx="14">
                  <c:v>uzamykatelný sběrný dvůr / nádoby</c:v>
                </c:pt>
                <c:pt idx="15">
                  <c:v>obecní policie</c:v>
                </c:pt>
                <c:pt idx="16">
                  <c:v>zamezení / postih občanů jiných obcí za ukládání odpadu v naší obci</c:v>
                </c:pt>
                <c:pt idx="17">
                  <c:v>zohlednění rekreačních oběktů, turistů</c:v>
                </c:pt>
                <c:pt idx="18">
                  <c:v>dostatek volných ploch pro sběrná místa</c:v>
                </c:pt>
                <c:pt idx="19">
                  <c:v>jiné (s četností jednotlivě &lt; 1 %)</c:v>
                </c:pt>
                <c:pt idx="20">
                  <c:v>nic nechybí</c:v>
                </c:pt>
                <c:pt idx="21">
                  <c:v>neví, bez odpovědi</c:v>
                </c:pt>
              </c:strCache>
            </c:strRef>
          </c:cat>
          <c:val>
            <c:numRef>
              <c:f>Sheet1!$B$2:$B$23</c:f>
              <c:numCache>
                <c:formatCode>0.0</c:formatCode>
                <c:ptCount val="22"/>
                <c:pt idx="0">
                  <c:v>18.082369103049999</c:v>
                </c:pt>
                <c:pt idx="1">
                  <c:v>10.684468520399999</c:v>
                </c:pt>
                <c:pt idx="2">
                  <c:v>10.05265474478</c:v>
                </c:pt>
                <c:pt idx="3">
                  <c:v>9.5962531338870001</c:v>
                </c:pt>
                <c:pt idx="4">
                  <c:v>8.4570399398209997</c:v>
                </c:pt>
                <c:pt idx="5">
                  <c:v>8.3277514425939998</c:v>
                </c:pt>
                <c:pt idx="6">
                  <c:v>6.4978713956909999</c:v>
                </c:pt>
                <c:pt idx="7">
                  <c:v>6.2775508622320002</c:v>
                </c:pt>
                <c:pt idx="8">
                  <c:v>5.2979946925629999</c:v>
                </c:pt>
                <c:pt idx="9">
                  <c:v>4.5478346104089997</c:v>
                </c:pt>
                <c:pt idx="10">
                  <c:v>4.2234884492870002</c:v>
                </c:pt>
                <c:pt idx="11">
                  <c:v>2.36421112307</c:v>
                </c:pt>
                <c:pt idx="12">
                  <c:v>2.2495135719450001</c:v>
                </c:pt>
                <c:pt idx="13">
                  <c:v>1.7914692838790001</c:v>
                </c:pt>
                <c:pt idx="14">
                  <c:v>1.615134582502</c:v>
                </c:pt>
                <c:pt idx="15">
                  <c:v>1.0605559557149999</c:v>
                </c:pt>
                <c:pt idx="16">
                  <c:v>1.0091945516309999</c:v>
                </c:pt>
                <c:pt idx="17">
                  <c:v>1.0085716391120001</c:v>
                </c:pt>
                <c:pt idx="18">
                  <c:v>0.95775722629920002</c:v>
                </c:pt>
                <c:pt idx="19">
                  <c:v>6.4601582050089998</c:v>
                </c:pt>
                <c:pt idx="20">
                  <c:v>11.804366078619999</c:v>
                </c:pt>
                <c:pt idx="21">
                  <c:v>12.76808901611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2D44-453D-93A6-F33AD491865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0"/>
        <c:axId val="186030520"/>
        <c:axId val="186030912"/>
      </c:barChart>
      <c:catAx>
        <c:axId val="18603052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4888">
            <a:noFill/>
          </a:ln>
        </c:spPr>
        <c:txPr>
          <a:bodyPr rot="0" vert="horz"/>
          <a:lstStyle/>
          <a:p>
            <a:pPr>
              <a:defRPr sz="950" b="0"/>
            </a:pPr>
            <a:endParaRPr lang="cs-CZ"/>
          </a:p>
        </c:txPr>
        <c:crossAx val="186030912"/>
        <c:crosses val="autoZero"/>
        <c:auto val="1"/>
        <c:lblAlgn val="ctr"/>
        <c:lblOffset val="200"/>
        <c:noMultiLvlLbl val="0"/>
      </c:catAx>
      <c:valAx>
        <c:axId val="186030912"/>
        <c:scaling>
          <c:orientation val="minMax"/>
          <c:max val="60"/>
          <c:min val="0"/>
        </c:scaling>
        <c:delete val="1"/>
        <c:axPos val="b"/>
        <c:numFmt formatCode="0.0" sourceLinked="1"/>
        <c:majorTickMark val="out"/>
        <c:minorTickMark val="none"/>
        <c:tickLblPos val="nextTo"/>
        <c:crossAx val="186030520"/>
        <c:crosses val="max"/>
        <c:crossBetween val="between"/>
        <c:majorUnit val="0.1"/>
        <c:minorUnit val="0.1"/>
      </c:valAx>
      <c:spPr>
        <a:noFill/>
        <a:ln w="19550">
          <a:noFill/>
        </a:ln>
      </c:spPr>
    </c:plotArea>
    <c:plotVisOnly val="1"/>
    <c:dispBlanksAs val="gap"/>
    <c:showDLblsOverMax val="0"/>
  </c:chart>
  <c:spPr>
    <a:noFill/>
    <a:ln w="6350">
      <a:noFill/>
    </a:ln>
  </c:spPr>
  <c:txPr>
    <a:bodyPr/>
    <a:lstStyle/>
    <a:p>
      <a:pPr>
        <a:defRPr sz="10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6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4258584794926168"/>
          <c:y val="4.6731949582561695E-2"/>
          <c:w val="0.19624027281992823"/>
          <c:h val="0.92139831219343882"/>
        </c:manualLayout>
      </c:layout>
      <c:barChart>
        <c:barDir val="bar"/>
        <c:grouping val="clustered"/>
        <c:varyColors val="0"/>
        <c:ser>
          <c:idx val="3"/>
          <c:order val="0"/>
          <c:tx>
            <c:strRef>
              <c:f>Sheet1!$B$2</c:f>
              <c:strCache>
                <c:ptCount val="1"/>
                <c:pt idx="0">
                  <c:v>%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 w="19550">
              <a:noFill/>
            </a:ln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CBAC-46E1-9D7A-C3E71E5F02E4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CBAC-46E1-9D7A-C3E71E5F02E4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CBAC-46E1-9D7A-C3E71E5F02E4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CBAC-46E1-9D7A-C3E71E5F02E4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CBAC-46E1-9D7A-C3E71E5F02E4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CBAC-46E1-9D7A-C3E71E5F02E4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CBAC-46E1-9D7A-C3E71E5F02E4}"/>
              </c:ext>
            </c:extLst>
          </c:dPt>
          <c:dPt>
            <c:idx val="1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CBAC-46E1-9D7A-C3E71E5F02E4}"/>
              </c:ext>
            </c:extLst>
          </c:dPt>
          <c:dPt>
            <c:idx val="1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9-CBAC-46E1-9D7A-C3E71E5F02E4}"/>
              </c:ext>
            </c:extLst>
          </c:dPt>
          <c:dPt>
            <c:idx val="1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B-CBAC-46E1-9D7A-C3E71E5F02E4}"/>
              </c:ext>
            </c:extLst>
          </c:dPt>
          <c:dPt>
            <c:idx val="1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D-CBAC-46E1-9D7A-C3E71E5F02E4}"/>
              </c:ext>
            </c:extLst>
          </c:dPt>
          <c:dPt>
            <c:idx val="20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 w="19550">
                <a:noFill/>
              </a:ln>
            </c:spPr>
            <c:extLst>
              <c:ext xmlns:c16="http://schemas.microsoft.com/office/drawing/2014/chart" uri="{C3380CC4-5D6E-409C-BE32-E72D297353CC}">
                <c16:uniqueId val="{0000000F-CBAC-46E1-9D7A-C3E71E5F02E4}"/>
              </c:ext>
            </c:extLst>
          </c:dPt>
          <c:dPt>
            <c:idx val="2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1-CBAC-46E1-9D7A-C3E71E5F02E4}"/>
              </c:ext>
            </c:extLst>
          </c:dPt>
          <c:dLbls>
            <c:numFmt formatCode="0" sourceLinked="0"/>
            <c:spPr>
              <a:noFill/>
              <a:ln w="19550">
                <a:noFill/>
              </a:ln>
            </c:spPr>
            <c:txPr>
              <a:bodyPr/>
              <a:lstStyle/>
              <a:p>
                <a:pPr>
                  <a:defRPr sz="1050" b="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Sheet1!$A$3:$A$23</c:f>
              <c:strCache>
                <c:ptCount val="21"/>
                <c:pt idx="0">
                  <c:v>vznik černých skládek</c:v>
                </c:pt>
                <c:pt idx="1">
                  <c:v>vyšší finanční náklady, drahý systém</c:v>
                </c:pt>
                <c:pt idx="2">
                  <c:v>zbavování se odpadů jinak (cizí popelnice, pálení,…)</c:v>
                </c:pt>
                <c:pt idx="3">
                  <c:v>množství administrativy, časová, personální náročnost</c:v>
                </c:pt>
                <c:pt idx="4">
                  <c:v>těžko měřitelná reálná produkce</c:v>
                </c:pt>
                <c:pt idx="5">
                  <c:v>komplikovaný, složitý systém</c:v>
                </c:pt>
                <c:pt idx="6">
                  <c:v>je to pro nás nereálné, nefunkční</c:v>
                </c:pt>
                <c:pt idx="7">
                  <c:v>zatížení občanů</c:v>
                </c:pt>
                <c:pt idx="8">
                  <c:v>nespravedlivý systém</c:v>
                </c:pt>
                <c:pt idx="9">
                  <c:v>nižší motivace k třídění + neekologické</c:v>
                </c:pt>
                <c:pt idx="10">
                  <c:v>možnost zneužití, obcházení systému</c:v>
                </c:pt>
                <c:pt idx="11">
                  <c:v>technicky náročné</c:v>
                </c:pt>
                <c:pt idx="12">
                  <c:v>nesolidární</c:v>
                </c:pt>
                <c:pt idx="13">
                  <c:v>vyhovuje nám současný systém</c:v>
                </c:pt>
                <c:pt idx="14">
                  <c:v>nemáme dostatek informací o systému</c:v>
                </c:pt>
                <c:pt idx="15">
                  <c:v>výrobci by měli vyrábět méně obalů / odpadů</c:v>
                </c:pt>
                <c:pt idx="16">
                  <c:v>nelze zavést na sídlištích, u bytových domů</c:v>
                </c:pt>
                <c:pt idx="17">
                  <c:v>nutná kontrola občanů</c:v>
                </c:pt>
                <c:pt idx="18">
                  <c:v>bez efektu, nic by to nepřineslo</c:v>
                </c:pt>
                <c:pt idx="19">
                  <c:v>(podobný) systém již máme zaveden</c:v>
                </c:pt>
                <c:pt idx="20">
                  <c:v>nevím / neodpověděl/a</c:v>
                </c:pt>
              </c:strCache>
            </c:strRef>
          </c:cat>
          <c:val>
            <c:numRef>
              <c:f>Sheet1!$B$3:$B$23</c:f>
              <c:numCache>
                <c:formatCode>0.0</c:formatCode>
                <c:ptCount val="21"/>
                <c:pt idx="0">
                  <c:v>25.560032110729999</c:v>
                </c:pt>
                <c:pt idx="1">
                  <c:v>20.837401571049998</c:v>
                </c:pt>
                <c:pt idx="2">
                  <c:v>15.5929489435</c:v>
                </c:pt>
                <c:pt idx="3">
                  <c:v>12.91340908638</c:v>
                </c:pt>
                <c:pt idx="4">
                  <c:v>8.8010758596619993</c:v>
                </c:pt>
                <c:pt idx="5">
                  <c:v>6.2807515908899996</c:v>
                </c:pt>
                <c:pt idx="6">
                  <c:v>4.755591831746</c:v>
                </c:pt>
                <c:pt idx="7">
                  <c:v>4.6660625630699997</c:v>
                </c:pt>
                <c:pt idx="8">
                  <c:v>3.9653452922980001</c:v>
                </c:pt>
                <c:pt idx="9">
                  <c:v>3.088638227313</c:v>
                </c:pt>
                <c:pt idx="10">
                  <c:v>2.9030578465880001</c:v>
                </c:pt>
                <c:pt idx="11">
                  <c:v>2.463427440996</c:v>
                </c:pt>
                <c:pt idx="12">
                  <c:v>2.1352070236629999</c:v>
                </c:pt>
                <c:pt idx="13">
                  <c:v>1.801805966534</c:v>
                </c:pt>
                <c:pt idx="14">
                  <c:v>1.7290463753159999</c:v>
                </c:pt>
                <c:pt idx="15">
                  <c:v>1.697204120056</c:v>
                </c:pt>
                <c:pt idx="16">
                  <c:v>1.59067141716</c:v>
                </c:pt>
                <c:pt idx="17">
                  <c:v>1.408078119429</c:v>
                </c:pt>
                <c:pt idx="18">
                  <c:v>1.385778098723</c:v>
                </c:pt>
                <c:pt idx="19">
                  <c:v>0.65642234179860004</c:v>
                </c:pt>
                <c:pt idx="20">
                  <c:v>12.77866617181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CBAC-46E1-9D7A-C3E71E5F02E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0"/>
        <c:axId val="186030520"/>
        <c:axId val="186030912"/>
      </c:barChart>
      <c:catAx>
        <c:axId val="18603052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4888">
            <a:noFill/>
          </a:ln>
        </c:spPr>
        <c:txPr>
          <a:bodyPr rot="0" vert="horz"/>
          <a:lstStyle/>
          <a:p>
            <a:pPr>
              <a:defRPr sz="900" b="0"/>
            </a:pPr>
            <a:endParaRPr lang="cs-CZ"/>
          </a:p>
        </c:txPr>
        <c:crossAx val="186030912"/>
        <c:crosses val="autoZero"/>
        <c:auto val="1"/>
        <c:lblAlgn val="ctr"/>
        <c:lblOffset val="20"/>
        <c:noMultiLvlLbl val="0"/>
      </c:catAx>
      <c:valAx>
        <c:axId val="186030912"/>
        <c:scaling>
          <c:orientation val="minMax"/>
          <c:max val="60"/>
          <c:min val="0"/>
        </c:scaling>
        <c:delete val="1"/>
        <c:axPos val="b"/>
        <c:numFmt formatCode="0.0" sourceLinked="1"/>
        <c:majorTickMark val="out"/>
        <c:minorTickMark val="none"/>
        <c:tickLblPos val="nextTo"/>
        <c:crossAx val="186030520"/>
        <c:crosses val="max"/>
        <c:crossBetween val="between"/>
        <c:majorUnit val="0.1"/>
        <c:minorUnit val="0.1"/>
      </c:valAx>
      <c:spPr>
        <a:noFill/>
        <a:ln w="19550">
          <a:noFill/>
        </a:ln>
      </c:spPr>
    </c:plotArea>
    <c:plotVisOnly val="1"/>
    <c:dispBlanksAs val="gap"/>
    <c:showDLblsOverMax val="0"/>
  </c:chart>
  <c:spPr>
    <a:noFill/>
    <a:ln w="6350">
      <a:noFill/>
    </a:ln>
  </c:spPr>
  <c:txPr>
    <a:bodyPr/>
    <a:lstStyle/>
    <a:p>
      <a:pPr>
        <a:defRPr sz="10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6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1085223334973362"/>
          <c:y val="0.27737805747913769"/>
          <c:w val="0.43810714153453856"/>
          <c:h val="0.6668887301381603"/>
        </c:manualLayout>
      </c:layout>
      <c:barChart>
        <c:barDir val="bar"/>
        <c:grouping val="percentStacked"/>
        <c:varyColors val="0"/>
        <c:ser>
          <c:idx val="4"/>
          <c:order val="0"/>
          <c:tx>
            <c:strRef>
              <c:f>Sheet1!$B$1</c:f>
              <c:strCache>
                <c:ptCount val="1"/>
                <c:pt idx="0">
                  <c:v>rozhodně souhlasím</c:v>
                </c:pt>
              </c:strCache>
            </c:strRef>
          </c:tx>
          <c:spPr>
            <a:solidFill>
              <a:srgbClr val="83B816"/>
            </a:solidFill>
            <a:ln w="22066">
              <a:noFill/>
            </a:ln>
          </c:spPr>
          <c:invertIfNegative val="0"/>
          <c:dLbls>
            <c:dLbl>
              <c:idx val="2"/>
              <c:numFmt formatCode="0" sourceLinked="0"/>
              <c:spPr>
                <a:noFill/>
                <a:ln w="22066">
                  <a:noFill/>
                </a:ln>
              </c:spPr>
              <c:txPr>
                <a:bodyPr/>
                <a:lstStyle/>
                <a:p>
                  <a:pPr>
                    <a:defRPr sz="1050" b="0" i="0" u="none" strike="noStrike" baseline="0">
                      <a:solidFill>
                        <a:schemeClr val="tx1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625-4065-AD04-F284B7F6953C}"/>
                </c:ext>
              </c:extLst>
            </c:dLbl>
            <c:dLbl>
              <c:idx val="3"/>
              <c:numFmt formatCode="0" sourceLinked="0"/>
              <c:spPr>
                <a:noFill/>
                <a:ln w="22066">
                  <a:noFill/>
                </a:ln>
              </c:spPr>
              <c:txPr>
                <a:bodyPr/>
                <a:lstStyle/>
                <a:p>
                  <a:pPr>
                    <a:defRPr sz="1050" b="0" i="0" u="none" strike="noStrike" baseline="0">
                      <a:solidFill>
                        <a:schemeClr val="tx1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625-4065-AD04-F284B7F6953C}"/>
                </c:ext>
              </c:extLst>
            </c:dLbl>
            <c:numFmt formatCode="0" sourceLinked="0"/>
            <c:spPr>
              <a:noFill/>
              <a:ln w="22066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50" b="0" i="0" u="none" strike="noStrike" baseline="0">
                    <a:solidFill>
                      <a:schemeClr val="tx1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poplatek by měl být závislý na produkci odpadu</c:v>
                </c:pt>
                <c:pt idx="1">
                  <c:v>obec by měla mít možnost kombinovat poplatek tzv. na hlavu a poplatek za produkci</c:v>
                </c:pt>
                <c:pt idx="2">
                  <c:v>poplatek by měl pokrývat náklady na úklid a likvidaci odpadu v obci / městě</c:v>
                </c:pt>
                <c:pt idx="3">
                  <c:v>poplatek by měl pokrývat veškeré náklady, které souvisí s produkcí odpadu pouze od občanů</c:v>
                </c:pt>
                <c:pt idx="4">
                  <c:v>obec by měla mít možnost stanovovat vyšší poplatky za nemovitosti, než nyní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47.206974097059998</c:v>
                </c:pt>
                <c:pt idx="1">
                  <c:v>20.91380008897</c:v>
                </c:pt>
                <c:pt idx="2">
                  <c:v>18.399376045010001</c:v>
                </c:pt>
                <c:pt idx="3">
                  <c:v>19.066213810640001</c:v>
                </c:pt>
                <c:pt idx="4">
                  <c:v>23.347792367819999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625-4065-AD04-F284B7F6953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spíše souhlasím</c:v>
                </c:pt>
              </c:strCache>
            </c:strRef>
          </c:tx>
          <c:spPr>
            <a:solidFill>
              <a:srgbClr val="C6E6A2"/>
            </a:solidFill>
            <a:ln w="22066">
              <a:noFill/>
            </a:ln>
          </c:spPr>
          <c:invertIfNegative val="0"/>
          <c:dLbls>
            <c:dLbl>
              <c:idx val="8"/>
              <c:numFmt formatCode="0" sourceLinked="0"/>
              <c:spPr>
                <a:noFill/>
                <a:ln w="22066">
                  <a:noFill/>
                </a:ln>
              </c:spPr>
              <c:txPr>
                <a:bodyPr/>
                <a:lstStyle/>
                <a:p>
                  <a:pPr>
                    <a:defRPr sz="105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E625-4065-AD04-F284B7F6953C}"/>
                </c:ext>
              </c:extLst>
            </c:dLbl>
            <c:numFmt formatCode="0" sourceLinked="0"/>
            <c:spPr>
              <a:noFill/>
              <a:ln w="22066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50" b="0" i="0" u="none" strike="noStrike" baseline="0">
                    <a:solidFill>
                      <a:srgbClr val="000000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poplatek by měl být závislý na produkci odpadu</c:v>
                </c:pt>
                <c:pt idx="1">
                  <c:v>obec by měla mít možnost kombinovat poplatek tzv. na hlavu a poplatek za produkci</c:v>
                </c:pt>
                <c:pt idx="2">
                  <c:v>poplatek by měl pokrývat náklady na úklid a likvidaci odpadu v obci / městě</c:v>
                </c:pt>
                <c:pt idx="3">
                  <c:v>poplatek by měl pokrývat veškeré náklady, které souvisí s produkcí odpadu pouze od občanů</c:v>
                </c:pt>
                <c:pt idx="4">
                  <c:v>obec by měla mít možnost stanovovat vyšší poplatky za nemovitosti, než nyní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32.655686678930003</c:v>
                </c:pt>
                <c:pt idx="1">
                  <c:v>39.53345842481</c:v>
                </c:pt>
                <c:pt idx="2">
                  <c:v>37.592327309840002</c:v>
                </c:pt>
                <c:pt idx="3">
                  <c:v>35.401429326810003</c:v>
                </c:pt>
                <c:pt idx="4">
                  <c:v>28.75445910358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625-4065-AD04-F284B7F6953C}"/>
            </c:ext>
          </c:extLst>
        </c:ser>
        <c:ser>
          <c:idx val="0"/>
          <c:order val="2"/>
          <c:tx>
            <c:strRef>
              <c:f>Sheet1!$D$1</c:f>
              <c:strCache>
                <c:ptCount val="1"/>
                <c:pt idx="0">
                  <c:v>ani souhlas, ani nesouhlas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 w="22066">
              <a:noFill/>
            </a:ln>
          </c:spPr>
          <c:invertIfNegative val="0"/>
          <c:dLbls>
            <c:numFmt formatCode="0" sourceLinked="0"/>
            <c:spPr>
              <a:noFill/>
              <a:ln w="22066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50" b="0" i="0" u="none" strike="noStrike" baseline="0">
                    <a:solidFill>
                      <a:srgbClr val="000000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poplatek by měl být závislý na produkci odpadu</c:v>
                </c:pt>
                <c:pt idx="1">
                  <c:v>obec by měla mít možnost kombinovat poplatek tzv. na hlavu a poplatek za produkci</c:v>
                </c:pt>
                <c:pt idx="2">
                  <c:v>poplatek by měl pokrývat náklady na úklid a likvidaci odpadu v obci / městě</c:v>
                </c:pt>
                <c:pt idx="3">
                  <c:v>poplatek by měl pokrývat veškeré náklady, které souvisí s produkcí odpadu pouze od občanů</c:v>
                </c:pt>
                <c:pt idx="4">
                  <c:v>obec by měla mít možnost stanovovat vyšší poplatky za nemovitosti, než nyní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11.554458079630001</c:v>
                </c:pt>
                <c:pt idx="1">
                  <c:v>23.124645598259999</c:v>
                </c:pt>
                <c:pt idx="2">
                  <c:v>23.708708882149999</c:v>
                </c:pt>
                <c:pt idx="3">
                  <c:v>22.489062663510001</c:v>
                </c:pt>
                <c:pt idx="4">
                  <c:v>31.780310496169999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625-4065-AD04-F284B7F6953C}"/>
            </c:ext>
          </c:extLst>
        </c:ser>
        <c:ser>
          <c:idx val="2"/>
          <c:order val="3"/>
          <c:tx>
            <c:strRef>
              <c:f>Sheet1!$E$1</c:f>
              <c:strCache>
                <c:ptCount val="1"/>
                <c:pt idx="0">
                  <c:v>spíše nesouhlasím</c:v>
                </c:pt>
              </c:strCache>
            </c:strRef>
          </c:tx>
          <c:spPr>
            <a:solidFill>
              <a:schemeClr val="accent4">
                <a:lumMod val="20000"/>
                <a:lumOff val="80000"/>
              </a:schemeClr>
            </a:solidFill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050" b="0" i="0" u="none" strike="noStrike" kern="1200" baseline="0">
                    <a:solidFill>
                      <a:srgbClr val="000000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Sheet1!$A$2:$A$6</c:f>
              <c:strCache>
                <c:ptCount val="5"/>
                <c:pt idx="0">
                  <c:v>poplatek by měl být závislý na produkci odpadu</c:v>
                </c:pt>
                <c:pt idx="1">
                  <c:v>obec by měla mít možnost kombinovat poplatek tzv. na hlavu a poplatek za produkci</c:v>
                </c:pt>
                <c:pt idx="2">
                  <c:v>poplatek by měl pokrývat náklady na úklid a likvidaci odpadu v obci / městě</c:v>
                </c:pt>
                <c:pt idx="3">
                  <c:v>poplatek by měl pokrývat veškeré náklady, které souvisí s produkcí odpadu pouze od občanů</c:v>
                </c:pt>
                <c:pt idx="4">
                  <c:v>obec by měla mít možnost stanovovat vyšší poplatky za nemovitosti, než nyní</c:v>
                </c:pt>
              </c:strCache>
            </c:strRef>
          </c:cat>
          <c:val>
            <c:numRef>
              <c:f>Sheet1!$E$2:$E$6</c:f>
              <c:numCache>
                <c:formatCode>General</c:formatCode>
                <c:ptCount val="5"/>
                <c:pt idx="0">
                  <c:v>6.65725188512</c:v>
                </c:pt>
                <c:pt idx="1">
                  <c:v>13.258954553260001</c:v>
                </c:pt>
                <c:pt idx="2">
                  <c:v>18.170439790780001</c:v>
                </c:pt>
                <c:pt idx="3">
                  <c:v>17.9904049855</c:v>
                </c:pt>
                <c:pt idx="4">
                  <c:v>12.976873596940001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625-4065-AD04-F284B7F6953C}"/>
            </c:ext>
          </c:extLst>
        </c:ser>
        <c:ser>
          <c:idx val="3"/>
          <c:order val="4"/>
          <c:tx>
            <c:strRef>
              <c:f>Sheet1!$F$1</c:f>
              <c:strCache>
                <c:ptCount val="1"/>
                <c:pt idx="0">
                  <c:v>rozhodně nesouhlasím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050" b="0" i="0" u="none" strike="noStrike" kern="1200" baseline="0">
                    <a:solidFill>
                      <a:srgbClr val="000000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Sheet1!$A$2:$A$6</c:f>
              <c:strCache>
                <c:ptCount val="5"/>
                <c:pt idx="0">
                  <c:v>poplatek by měl být závislý na produkci odpadu</c:v>
                </c:pt>
                <c:pt idx="1">
                  <c:v>obec by měla mít možnost kombinovat poplatek tzv. na hlavu a poplatek za produkci</c:v>
                </c:pt>
                <c:pt idx="2">
                  <c:v>poplatek by měl pokrývat náklady na úklid a likvidaci odpadu v obci / městě</c:v>
                </c:pt>
                <c:pt idx="3">
                  <c:v>poplatek by měl pokrývat veškeré náklady, které souvisí s produkcí odpadu pouze od občanů</c:v>
                </c:pt>
                <c:pt idx="4">
                  <c:v>obec by měla mít možnost stanovovat vyšší poplatky za nemovitosti, než nyní</c:v>
                </c:pt>
              </c:strCache>
            </c:strRef>
          </c:cat>
          <c:val>
            <c:numRef>
              <c:f>Sheet1!$F$2:$F$6</c:f>
              <c:numCache>
                <c:formatCode>General</c:formatCode>
                <c:ptCount val="5"/>
                <c:pt idx="0">
                  <c:v>1.9256292592519999</c:v>
                </c:pt>
                <c:pt idx="1">
                  <c:v>3.1691413346989998</c:v>
                </c:pt>
                <c:pt idx="2">
                  <c:v>2.129147972223</c:v>
                </c:pt>
                <c:pt idx="3">
                  <c:v>5.0528892135390002</c:v>
                </c:pt>
                <c:pt idx="4">
                  <c:v>3.1405644354879998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E625-4065-AD04-F284B7F6953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0"/>
        <c:overlap val="100"/>
        <c:axId val="264563664"/>
        <c:axId val="264564448"/>
      </c:barChart>
      <c:catAx>
        <c:axId val="264563664"/>
        <c:scaling>
          <c:orientation val="maxMin"/>
        </c:scaling>
        <c:delete val="1"/>
        <c:axPos val="l"/>
        <c:numFmt formatCode="General" sourceLinked="1"/>
        <c:majorTickMark val="out"/>
        <c:minorTickMark val="none"/>
        <c:tickLblPos val="nextTo"/>
        <c:crossAx val="26456444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64564448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264563664"/>
        <c:crosses val="autoZero"/>
        <c:crossBetween val="between"/>
      </c:valAx>
      <c:spPr>
        <a:noFill/>
        <a:ln w="22066">
          <a:noFill/>
        </a:ln>
      </c:spPr>
    </c:plotArea>
    <c:legend>
      <c:legendPos val="t"/>
      <c:layout>
        <c:manualLayout>
          <c:xMode val="edge"/>
          <c:yMode val="edge"/>
          <c:x val="3.1929917839816739E-2"/>
          <c:y val="0.21013584077205125"/>
          <c:w val="0.91599914824278783"/>
          <c:h val="5.3229437067808499E-2"/>
        </c:manualLayout>
      </c:layout>
      <c:overlay val="0"/>
      <c:spPr>
        <a:noFill/>
        <a:ln w="22066">
          <a:noFill/>
        </a:ln>
      </c:spPr>
      <c:txPr>
        <a:bodyPr/>
        <a:lstStyle/>
        <a:p>
          <a:pPr>
            <a:defRPr sz="1000" b="0" i="0" u="none" strike="noStrike" baseline="0">
              <a:solidFill>
                <a:srgbClr val="000000"/>
              </a:solidFill>
              <a:latin typeface="+mn-lt"/>
              <a:ea typeface="Arial"/>
              <a:cs typeface="Arial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3996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6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1085223334973362"/>
          <c:y val="0.27737805747913769"/>
          <c:w val="0.43810714153453856"/>
          <c:h val="0.6668887301381603"/>
        </c:manualLayout>
      </c:layout>
      <c:barChart>
        <c:barDir val="bar"/>
        <c:grouping val="percentStacked"/>
        <c:varyColors val="0"/>
        <c:ser>
          <c:idx val="4"/>
          <c:order val="0"/>
          <c:tx>
            <c:strRef>
              <c:f>Sheet1!$B$1</c:f>
              <c:strCache>
                <c:ptCount val="1"/>
                <c:pt idx="0">
                  <c:v>rozhodně měl</c:v>
                </c:pt>
              </c:strCache>
            </c:strRef>
          </c:tx>
          <c:spPr>
            <a:solidFill>
              <a:srgbClr val="83B816"/>
            </a:solidFill>
            <a:ln w="22066">
              <a:noFill/>
            </a:ln>
          </c:spPr>
          <c:invertIfNegative val="0"/>
          <c:dLbls>
            <c:dLbl>
              <c:idx val="2"/>
              <c:numFmt formatCode="0" sourceLinked="0"/>
              <c:spPr>
                <a:noFill/>
                <a:ln w="22066">
                  <a:noFill/>
                </a:ln>
              </c:spPr>
              <c:txPr>
                <a:bodyPr/>
                <a:lstStyle/>
                <a:p>
                  <a:pPr>
                    <a:defRPr sz="1050" b="0" i="0" u="none" strike="noStrike" baseline="0">
                      <a:solidFill>
                        <a:schemeClr val="tx1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625-4065-AD04-F284B7F6953C}"/>
                </c:ext>
              </c:extLst>
            </c:dLbl>
            <c:dLbl>
              <c:idx val="3"/>
              <c:numFmt formatCode="0" sourceLinked="0"/>
              <c:spPr>
                <a:noFill/>
                <a:ln w="22066">
                  <a:noFill/>
                </a:ln>
              </c:spPr>
              <c:txPr>
                <a:bodyPr/>
                <a:lstStyle/>
                <a:p>
                  <a:pPr>
                    <a:defRPr sz="1050" b="0" i="0" u="none" strike="noStrike" baseline="0">
                      <a:solidFill>
                        <a:schemeClr val="tx1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625-4065-AD04-F284B7F6953C}"/>
                </c:ext>
              </c:extLst>
            </c:dLbl>
            <c:numFmt formatCode="0" sourceLinked="0"/>
            <c:spPr>
              <a:noFill/>
              <a:ln w="22066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50" b="0" i="0" u="none" strike="noStrike" baseline="0">
                    <a:solidFill>
                      <a:schemeClr val="tx1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Sheet1!$A$2:$A$6</c:f>
              <c:strCache>
                <c:ptCount val="2"/>
                <c:pt idx="0">
                  <c:v>váš kraj</c:v>
                </c:pt>
                <c:pt idx="1">
                  <c:v>stát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20.17646105899</c:v>
                </c:pt>
                <c:pt idx="1">
                  <c:v>21.723526089130001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625-4065-AD04-F284B7F6953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spíše měl</c:v>
                </c:pt>
              </c:strCache>
            </c:strRef>
          </c:tx>
          <c:spPr>
            <a:solidFill>
              <a:srgbClr val="C6E6A2"/>
            </a:solidFill>
            <a:ln w="22066">
              <a:noFill/>
            </a:ln>
          </c:spPr>
          <c:invertIfNegative val="0"/>
          <c:dLbls>
            <c:dLbl>
              <c:idx val="8"/>
              <c:numFmt formatCode="0" sourceLinked="0"/>
              <c:spPr>
                <a:noFill/>
                <a:ln w="22066">
                  <a:noFill/>
                </a:ln>
              </c:spPr>
              <c:txPr>
                <a:bodyPr/>
                <a:lstStyle/>
                <a:p>
                  <a:pPr>
                    <a:defRPr sz="1050" b="0" i="0" u="none" strike="noStrike" baseline="0">
                      <a:solidFill>
                        <a:srgbClr val="000000"/>
                      </a:solidFill>
                      <a:latin typeface="+mn-lt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E625-4065-AD04-F284B7F6953C}"/>
                </c:ext>
              </c:extLst>
            </c:dLbl>
            <c:numFmt formatCode="0" sourceLinked="0"/>
            <c:spPr>
              <a:noFill/>
              <a:ln w="22066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50" b="0" i="0" u="none" strike="noStrike" baseline="0">
                    <a:solidFill>
                      <a:srgbClr val="000000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Sheet1!$A$2:$A$6</c:f>
              <c:strCache>
                <c:ptCount val="2"/>
                <c:pt idx="0">
                  <c:v>váš kraj</c:v>
                </c:pt>
                <c:pt idx="1">
                  <c:v>stát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36.732612269640001</c:v>
                </c:pt>
                <c:pt idx="1">
                  <c:v>33.888013196129997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625-4065-AD04-F284B7F6953C}"/>
            </c:ext>
          </c:extLst>
        </c:ser>
        <c:ser>
          <c:idx val="0"/>
          <c:order val="2"/>
          <c:tx>
            <c:strRef>
              <c:f>Sheet1!$D$1</c:f>
              <c:strCache>
                <c:ptCount val="1"/>
                <c:pt idx="0">
                  <c:v>ani měl, ani neměl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 w="22066">
              <a:noFill/>
            </a:ln>
          </c:spPr>
          <c:invertIfNegative val="0"/>
          <c:dLbls>
            <c:numFmt formatCode="0" sourceLinked="0"/>
            <c:spPr>
              <a:noFill/>
              <a:ln w="22066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50" b="0" i="0" u="none" strike="noStrike" baseline="0">
                    <a:solidFill>
                      <a:srgbClr val="000000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Sheet1!$A$2:$A$6</c:f>
              <c:strCache>
                <c:ptCount val="2"/>
                <c:pt idx="0">
                  <c:v>váš kraj</c:v>
                </c:pt>
                <c:pt idx="1">
                  <c:v>stát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7.0928030135669999</c:v>
                </c:pt>
                <c:pt idx="1">
                  <c:v>6.3635545552770001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625-4065-AD04-F284B7F6953C}"/>
            </c:ext>
          </c:extLst>
        </c:ser>
        <c:ser>
          <c:idx val="2"/>
          <c:order val="3"/>
          <c:tx>
            <c:strRef>
              <c:f>Sheet1!$E$1</c:f>
              <c:strCache>
                <c:ptCount val="1"/>
                <c:pt idx="0">
                  <c:v>spíše neměl</c:v>
                </c:pt>
              </c:strCache>
            </c:strRef>
          </c:tx>
          <c:spPr>
            <a:solidFill>
              <a:schemeClr val="accent4">
                <a:lumMod val="20000"/>
                <a:lumOff val="80000"/>
              </a:schemeClr>
            </a:solidFill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050" b="0" i="0" u="none" strike="noStrike" kern="1200" baseline="0">
                    <a:solidFill>
                      <a:srgbClr val="000000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Sheet1!$A$2:$A$6</c:f>
              <c:strCache>
                <c:ptCount val="2"/>
                <c:pt idx="0">
                  <c:v>váš kraj</c:v>
                </c:pt>
                <c:pt idx="1">
                  <c:v>stát</c:v>
                </c:pt>
              </c:strCache>
            </c:strRef>
          </c:cat>
          <c:val>
            <c:numRef>
              <c:f>Sheet1!$E$2:$E$6</c:f>
              <c:numCache>
                <c:formatCode>General</c:formatCode>
                <c:ptCount val="5"/>
                <c:pt idx="0">
                  <c:v>14.31108212821</c:v>
                </c:pt>
                <c:pt idx="1">
                  <c:v>14.9751583814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625-4065-AD04-F284B7F6953C}"/>
            </c:ext>
          </c:extLst>
        </c:ser>
        <c:ser>
          <c:idx val="3"/>
          <c:order val="4"/>
          <c:tx>
            <c:strRef>
              <c:f>Sheet1!$F$1</c:f>
              <c:strCache>
                <c:ptCount val="1"/>
                <c:pt idx="0">
                  <c:v>rozhodně neměl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050" b="0" i="0" u="none" strike="noStrike" kern="1200" baseline="0">
                    <a:solidFill>
                      <a:srgbClr val="000000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Sheet1!$A$2:$A$6</c:f>
              <c:strCache>
                <c:ptCount val="2"/>
                <c:pt idx="0">
                  <c:v>váš kraj</c:v>
                </c:pt>
                <c:pt idx="1">
                  <c:v>stát</c:v>
                </c:pt>
              </c:strCache>
            </c:strRef>
          </c:cat>
          <c:val>
            <c:numRef>
              <c:f>Sheet1!$F$2:$F$6</c:f>
              <c:numCache>
                <c:formatCode>General</c:formatCode>
                <c:ptCount val="5"/>
                <c:pt idx="0">
                  <c:v>12.828018523640001</c:v>
                </c:pt>
                <c:pt idx="1">
                  <c:v>13.470092516479999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E625-4065-AD04-F284B7F6953C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nevím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50" b="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Sheet1!$A$2:$A$6</c:f>
              <c:strCache>
                <c:ptCount val="2"/>
                <c:pt idx="0">
                  <c:v>váš kraj</c:v>
                </c:pt>
                <c:pt idx="1">
                  <c:v>stát</c:v>
                </c:pt>
              </c:strCache>
            </c:strRef>
          </c:cat>
          <c:val>
            <c:numRef>
              <c:f>Sheet1!$G$2:$G$6</c:f>
              <c:numCache>
                <c:formatCode>General</c:formatCode>
                <c:ptCount val="5"/>
                <c:pt idx="0">
                  <c:v>8.859023005968</c:v>
                </c:pt>
                <c:pt idx="1">
                  <c:v>9.5796552615819994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787-422A-A9F0-BE0D50545FD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60"/>
        <c:overlap val="100"/>
        <c:axId val="264563664"/>
        <c:axId val="264564448"/>
      </c:barChart>
      <c:catAx>
        <c:axId val="26456366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5517">
            <a:noFill/>
          </a:ln>
        </c:spPr>
        <c:txPr>
          <a:bodyPr rot="0" vert="horz"/>
          <a:lstStyle/>
          <a:p>
            <a:pPr>
              <a:defRPr sz="1050" b="0" i="0" u="none" strike="noStrike" baseline="0">
                <a:solidFill>
                  <a:srgbClr val="000000"/>
                </a:solidFill>
                <a:latin typeface="+mn-lt"/>
                <a:ea typeface="Arial"/>
                <a:cs typeface="Arial"/>
              </a:defRPr>
            </a:pPr>
            <a:endParaRPr lang="cs-CZ"/>
          </a:p>
        </c:txPr>
        <c:crossAx val="26456444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64564448"/>
        <c:scaling>
          <c:orientation val="minMax"/>
        </c:scaling>
        <c:delete val="1"/>
        <c:axPos val="t"/>
        <c:numFmt formatCode="0%" sourceLinked="1"/>
        <c:majorTickMark val="out"/>
        <c:minorTickMark val="none"/>
        <c:tickLblPos val="none"/>
        <c:crossAx val="264563664"/>
        <c:crosses val="autoZero"/>
        <c:crossBetween val="between"/>
      </c:valAx>
      <c:spPr>
        <a:noFill/>
        <a:ln w="22066">
          <a:noFill/>
        </a:ln>
      </c:spPr>
    </c:plotArea>
    <c:legend>
      <c:legendPos val="t"/>
      <c:layout>
        <c:manualLayout>
          <c:xMode val="edge"/>
          <c:yMode val="edge"/>
          <c:x val="0.14111090831177489"/>
          <c:y val="0.21013584077205125"/>
          <c:w val="0.80681815777082966"/>
          <c:h val="5.3229437067808499E-2"/>
        </c:manualLayout>
      </c:layout>
      <c:overlay val="0"/>
      <c:spPr>
        <a:noFill/>
        <a:ln w="22066">
          <a:noFill/>
        </a:ln>
      </c:spPr>
      <c:txPr>
        <a:bodyPr/>
        <a:lstStyle/>
        <a:p>
          <a:pPr>
            <a:defRPr sz="1000" b="0" i="0" u="none" strike="noStrike" baseline="0">
              <a:solidFill>
                <a:srgbClr val="000000"/>
              </a:solidFill>
              <a:latin typeface="+mn-lt"/>
              <a:ea typeface="Arial"/>
              <a:cs typeface="Arial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3996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6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0374225106804231E-2"/>
          <c:y val="5.5002468911985077E-2"/>
          <c:w val="0.40032153557316957"/>
          <c:h val="0.41638319899430598"/>
        </c:manualLayout>
      </c:layout>
      <c:doughnutChart>
        <c:varyColors val="1"/>
        <c:ser>
          <c:idx val="3"/>
          <c:order val="0"/>
          <c:spPr>
            <a:ln w="6077">
              <a:solidFill>
                <a:schemeClr val="bg1"/>
              </a:solidFill>
              <a:prstDash val="solid"/>
            </a:ln>
          </c:spPr>
          <c:dPt>
            <c:idx val="0"/>
            <c:bubble3D val="0"/>
            <c:spPr>
              <a:solidFill>
                <a:srgbClr val="83B816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DBCA-4965-92F6-28D9C9EBF3C4}"/>
              </c:ext>
            </c:extLst>
          </c:dPt>
          <c:dPt>
            <c:idx val="1"/>
            <c:bubble3D val="0"/>
            <c:spPr>
              <a:solidFill>
                <a:srgbClr val="C6E6A2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DBCA-4965-92F6-28D9C9EBF3C4}"/>
              </c:ext>
            </c:extLst>
          </c:dPt>
          <c:dPt>
            <c:idx val="2"/>
            <c:bubble3D val="0"/>
            <c:spPr>
              <a:solidFill>
                <a:schemeClr val="accent3">
                  <a:lumMod val="20000"/>
                  <a:lumOff val="80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DBCA-4965-92F6-28D9C9EBF3C4}"/>
              </c:ext>
            </c:extLst>
          </c:dPt>
          <c:dPt>
            <c:idx val="3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DBCA-4965-92F6-28D9C9EBF3C4}"/>
              </c:ext>
            </c:extLst>
          </c:dPt>
          <c:dPt>
            <c:idx val="4"/>
            <c:bubble3D val="0"/>
            <c:spPr>
              <a:solidFill>
                <a:schemeClr val="bg1">
                  <a:lumMod val="85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9-DBCA-4965-92F6-28D9C9EBF3C4}"/>
              </c:ext>
            </c:extLst>
          </c:dPt>
          <c:dPt>
            <c:idx val="5"/>
            <c:bubble3D val="0"/>
            <c:spPr>
              <a:solidFill>
                <a:srgbClr val="666699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B-DBCA-4965-92F6-28D9C9EBF3C4}"/>
              </c:ext>
            </c:extLst>
          </c:dPt>
          <c:dPt>
            <c:idx val="6"/>
            <c:bubble3D val="0"/>
            <c:spPr>
              <a:solidFill>
                <a:srgbClr val="C0C0C0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D-DBCA-4965-92F6-28D9C9EBF3C4}"/>
              </c:ext>
            </c:extLst>
          </c:dPt>
          <c:dPt>
            <c:idx val="7"/>
            <c:bubble3D val="0"/>
            <c:spPr>
              <a:solidFill>
                <a:srgbClr val="99CC0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F-DBCA-4965-92F6-28D9C9EBF3C4}"/>
              </c:ext>
            </c:extLst>
          </c:dPt>
          <c:dPt>
            <c:idx val="8"/>
            <c:bubble3D val="0"/>
            <c:spPr>
              <a:solidFill>
                <a:srgbClr val="00800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1-DBCA-4965-92F6-28D9C9EBF3C4}"/>
              </c:ext>
            </c:extLst>
          </c:dPt>
          <c:dPt>
            <c:idx val="9"/>
            <c:bubble3D val="0"/>
            <c:spPr>
              <a:solidFill>
                <a:srgbClr val="80008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3-DBCA-4965-92F6-28D9C9EBF3C4}"/>
              </c:ext>
            </c:extLst>
          </c:dPt>
          <c:dLbls>
            <c:dLbl>
              <c:idx val="0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DBCA-4965-92F6-28D9C9EBF3C4}"/>
                </c:ext>
              </c:extLst>
            </c:dLbl>
            <c:dLbl>
              <c:idx val="1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DBCA-4965-92F6-28D9C9EBF3C4}"/>
                </c:ext>
              </c:extLst>
            </c:dLbl>
            <c:dLbl>
              <c:idx val="2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DBCA-4965-92F6-28D9C9EBF3C4}"/>
                </c:ext>
              </c:extLst>
            </c:dLbl>
            <c:dLbl>
              <c:idx val="6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D-DBCA-4965-92F6-28D9C9EBF3C4}"/>
                </c:ext>
              </c:extLst>
            </c:dLbl>
            <c:dLbl>
              <c:idx val="7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F-DBCA-4965-92F6-28D9C9EBF3C4}"/>
                </c:ext>
              </c:extLst>
            </c:dLbl>
            <c:dLbl>
              <c:idx val="9"/>
              <c:numFmt formatCode="0.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3-DBCA-4965-92F6-28D9C9EBF3C4}"/>
                </c:ext>
              </c:extLst>
            </c:dLbl>
            <c:numFmt formatCode="0" sourceLinked="0"/>
            <c:spPr>
              <a:noFill/>
              <a:ln w="12154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0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rozhodně ano</c:v>
                </c:pt>
                <c:pt idx="1">
                  <c:v>spíše ano</c:v>
                </c:pt>
                <c:pt idx="2">
                  <c:v>spíše ne</c:v>
                </c:pt>
                <c:pt idx="3">
                  <c:v>rozhodně ne</c:v>
                </c:pt>
                <c:pt idx="4">
                  <c:v>nevím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13.83193422598</c:v>
                </c:pt>
                <c:pt idx="1">
                  <c:v>28.907067384249999</c:v>
                </c:pt>
                <c:pt idx="2">
                  <c:v>23.464036302659999</c:v>
                </c:pt>
                <c:pt idx="3">
                  <c:v>26.56081060759</c:v>
                </c:pt>
                <c:pt idx="4">
                  <c:v>7.2361514795110002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DBCA-4965-92F6-28D9C9EBF3C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60"/>
      </c:doughnutChart>
      <c:spPr>
        <a:noFill/>
        <a:ln w="12154">
          <a:noFill/>
        </a:ln>
      </c:spPr>
    </c:plotArea>
    <c:legend>
      <c:legendPos val="r"/>
      <c:layout>
        <c:manualLayout>
          <c:xMode val="edge"/>
          <c:yMode val="edge"/>
          <c:x val="0.38499784762330169"/>
          <c:y val="9.9533828865039961E-2"/>
          <c:w val="0.2136747376935548"/>
          <c:h val="0.33232121856908065"/>
        </c:manualLayout>
      </c:layout>
      <c:overlay val="0"/>
      <c:spPr>
        <a:noFill/>
        <a:ln w="12154">
          <a:noFill/>
        </a:ln>
      </c:spPr>
      <c:txPr>
        <a:bodyPr/>
        <a:lstStyle/>
        <a:p>
          <a:pPr>
            <a:defRPr sz="1000" b="0" i="0" u="none" strike="noStrike" baseline="0">
              <a:solidFill>
                <a:srgbClr val="000000"/>
              </a:solidFill>
              <a:latin typeface="+mn-lt"/>
              <a:ea typeface="Arial Narrow"/>
              <a:cs typeface="Arial" panose="020B0604020202020204" pitchFamily="34" charset="0"/>
            </a:defRPr>
          </a:pPr>
          <a:endParaRPr lang="cs-CZ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285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6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075013248723705"/>
          <c:y val="2.8575939130448241E-2"/>
          <c:w val="0.33721941086417329"/>
          <c:h val="0.95210380543040352"/>
        </c:manualLayout>
      </c:layout>
      <c:barChart>
        <c:barDir val="bar"/>
        <c:grouping val="percentStacked"/>
        <c:varyColors val="0"/>
        <c:ser>
          <c:idx val="9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rgbClr val="83B816"/>
            </a:solidFill>
            <a:ln w="20327">
              <a:noFill/>
            </a:ln>
          </c:spPr>
          <c:invertIfNegative val="0"/>
          <c:dLbls>
            <c:numFmt formatCode="0" sourceLinked="0"/>
            <c:spPr>
              <a:noFill/>
              <a:ln w="20327">
                <a:noFill/>
              </a:ln>
            </c:spPr>
            <c:txPr>
              <a:bodyPr/>
              <a:lstStyle/>
              <a:p>
                <a:pPr>
                  <a:defRPr sz="800" b="0" i="0" u="none" strike="noStrike" baseline="0">
                    <a:solidFill>
                      <a:schemeClr val="tx1"/>
                    </a:solidFill>
                    <a:latin typeface="+mn-lt"/>
                    <a:ea typeface="Arial Narrow"/>
                    <a:cs typeface="Arial Narrow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Sheet1!$A$2:$A$16</c:f>
              <c:strCache>
                <c:ptCount val="13"/>
                <c:pt idx="0">
                  <c:v>celek</c:v>
                </c:pt>
                <c:pt idx="1">
                  <c:v>do 499 ob.</c:v>
                </c:pt>
                <c:pt idx="2">
                  <c:v>500 - 999 ob.</c:v>
                </c:pt>
                <c:pt idx="3">
                  <c:v>1.000 - 4.999 ob.</c:v>
                </c:pt>
                <c:pt idx="4">
                  <c:v>5.000 - 19.999 ob.</c:v>
                </c:pt>
                <c:pt idx="5">
                  <c:v>20.000 a více obyvatel</c:v>
                </c:pt>
                <c:pt idx="6">
                  <c:v>Střední Čechy</c:v>
                </c:pt>
                <c:pt idx="7">
                  <c:v>Jihozápad</c:v>
                </c:pt>
                <c:pt idx="8">
                  <c:v>Severozápad</c:v>
                </c:pt>
                <c:pt idx="9">
                  <c:v>Severovýchod</c:v>
                </c:pt>
                <c:pt idx="10">
                  <c:v>Jihovýchod</c:v>
                </c:pt>
                <c:pt idx="11">
                  <c:v>Střední Morava</c:v>
                </c:pt>
                <c:pt idx="12">
                  <c:v>Moravskoslezsko</c:v>
                </c:pt>
              </c:strCache>
            </c:strRef>
          </c:cat>
          <c:val>
            <c:numRef>
              <c:f>Sheet1!$B$2:$B$16</c:f>
              <c:numCache>
                <c:formatCode>0</c:formatCode>
                <c:ptCount val="15"/>
                <c:pt idx="0">
                  <c:v>13.83193422598</c:v>
                </c:pt>
                <c:pt idx="1">
                  <c:v>13.848536791120001</c:v>
                </c:pt>
                <c:pt idx="2">
                  <c:v>15.74976967454</c:v>
                </c:pt>
                <c:pt idx="3">
                  <c:v>13.230574715059999</c:v>
                </c:pt>
                <c:pt idx="4">
                  <c:v>8.1702241698869997</c:v>
                </c:pt>
                <c:pt idx="5">
                  <c:v>2.2602653867260001</c:v>
                </c:pt>
                <c:pt idx="6">
                  <c:v>10.58146409545</c:v>
                </c:pt>
                <c:pt idx="7">
                  <c:v>11.683196994319999</c:v>
                </c:pt>
                <c:pt idx="8">
                  <c:v>15.877855496520001</c:v>
                </c:pt>
                <c:pt idx="9">
                  <c:v>11.125706376369999</c:v>
                </c:pt>
                <c:pt idx="10">
                  <c:v>17.53344091932</c:v>
                </c:pt>
                <c:pt idx="11">
                  <c:v>18.060325534939999</c:v>
                </c:pt>
                <c:pt idx="12">
                  <c:v>13.741576627240001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F8F-4D24-BF82-8DBA6F67919B}"/>
            </c:ext>
          </c:extLst>
        </c:ser>
        <c:ser>
          <c:idx val="0"/>
          <c:order val="1"/>
          <c:tx>
            <c:strRef>
              <c:f>Sheet1!$C$1</c:f>
              <c:strCache>
                <c:ptCount val="1"/>
              </c:strCache>
            </c:strRef>
          </c:tx>
          <c:spPr>
            <a:solidFill>
              <a:srgbClr val="C6E6A2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Sheet1!$A$2:$A$16</c:f>
              <c:strCache>
                <c:ptCount val="13"/>
                <c:pt idx="0">
                  <c:v>celek</c:v>
                </c:pt>
                <c:pt idx="1">
                  <c:v>do 499 ob.</c:v>
                </c:pt>
                <c:pt idx="2">
                  <c:v>500 - 999 ob.</c:v>
                </c:pt>
                <c:pt idx="3">
                  <c:v>1.000 - 4.999 ob.</c:v>
                </c:pt>
                <c:pt idx="4">
                  <c:v>5.000 - 19.999 ob.</c:v>
                </c:pt>
                <c:pt idx="5">
                  <c:v>20.000 a více obyvatel</c:v>
                </c:pt>
                <c:pt idx="6">
                  <c:v>Střední Čechy</c:v>
                </c:pt>
                <c:pt idx="7">
                  <c:v>Jihozápad</c:v>
                </c:pt>
                <c:pt idx="8">
                  <c:v>Severozápad</c:v>
                </c:pt>
                <c:pt idx="9">
                  <c:v>Severovýchod</c:v>
                </c:pt>
                <c:pt idx="10">
                  <c:v>Jihovýchod</c:v>
                </c:pt>
                <c:pt idx="11">
                  <c:v>Střední Morava</c:v>
                </c:pt>
                <c:pt idx="12">
                  <c:v>Moravskoslezsko</c:v>
                </c:pt>
              </c:strCache>
            </c:strRef>
          </c:cat>
          <c:val>
            <c:numRef>
              <c:f>Sheet1!$C$2:$C$16</c:f>
              <c:numCache>
                <c:formatCode>0</c:formatCode>
                <c:ptCount val="15"/>
                <c:pt idx="0">
                  <c:v>28.907067384249999</c:v>
                </c:pt>
                <c:pt idx="1">
                  <c:v>26.276675842029999</c:v>
                </c:pt>
                <c:pt idx="2">
                  <c:v>31.61473908352</c:v>
                </c:pt>
                <c:pt idx="3">
                  <c:v>32.969309326100003</c:v>
                </c:pt>
                <c:pt idx="4">
                  <c:v>30.38760163653</c:v>
                </c:pt>
                <c:pt idx="5">
                  <c:v>24.0232507232</c:v>
                </c:pt>
                <c:pt idx="6">
                  <c:v>26.047052243789999</c:v>
                </c:pt>
                <c:pt idx="7">
                  <c:v>25.0329127822</c:v>
                </c:pt>
                <c:pt idx="8">
                  <c:v>28.767915528189999</c:v>
                </c:pt>
                <c:pt idx="9">
                  <c:v>31.357593456570001</c:v>
                </c:pt>
                <c:pt idx="10">
                  <c:v>29.308565498899998</c:v>
                </c:pt>
                <c:pt idx="11">
                  <c:v>32.599709225310001</c:v>
                </c:pt>
                <c:pt idx="12">
                  <c:v>34.753406991779997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F8F-4D24-BF82-8DBA6F67919B}"/>
            </c:ext>
          </c:extLst>
        </c:ser>
        <c:ser>
          <c:idx val="1"/>
          <c:order val="2"/>
          <c:tx>
            <c:strRef>
              <c:f>Sheet1!$D$1</c:f>
              <c:strCache>
                <c:ptCount val="1"/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800" b="0" i="0" u="none" strike="noStrike" kern="1200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Sheet1!$A$2:$A$16</c:f>
              <c:strCache>
                <c:ptCount val="13"/>
                <c:pt idx="0">
                  <c:v>celek</c:v>
                </c:pt>
                <c:pt idx="1">
                  <c:v>do 499 ob.</c:v>
                </c:pt>
                <c:pt idx="2">
                  <c:v>500 - 999 ob.</c:v>
                </c:pt>
                <c:pt idx="3">
                  <c:v>1.000 - 4.999 ob.</c:v>
                </c:pt>
                <c:pt idx="4">
                  <c:v>5.000 - 19.999 ob.</c:v>
                </c:pt>
                <c:pt idx="5">
                  <c:v>20.000 a více obyvatel</c:v>
                </c:pt>
                <c:pt idx="6">
                  <c:v>Střední Čechy</c:v>
                </c:pt>
                <c:pt idx="7">
                  <c:v>Jihozápad</c:v>
                </c:pt>
                <c:pt idx="8">
                  <c:v>Severozápad</c:v>
                </c:pt>
                <c:pt idx="9">
                  <c:v>Severovýchod</c:v>
                </c:pt>
                <c:pt idx="10">
                  <c:v>Jihovýchod</c:v>
                </c:pt>
                <c:pt idx="11">
                  <c:v>Střední Morava</c:v>
                </c:pt>
                <c:pt idx="12">
                  <c:v>Moravskoslezsko</c:v>
                </c:pt>
              </c:strCache>
            </c:strRef>
          </c:cat>
          <c:val>
            <c:numRef>
              <c:f>Sheet1!$D$2:$D$16</c:f>
              <c:numCache>
                <c:formatCode>0</c:formatCode>
                <c:ptCount val="15"/>
                <c:pt idx="0">
                  <c:v>23.464036302659999</c:v>
                </c:pt>
                <c:pt idx="1">
                  <c:v>24.33144035826</c:v>
                </c:pt>
                <c:pt idx="2">
                  <c:v>17.95710837399</c:v>
                </c:pt>
                <c:pt idx="3">
                  <c:v>26.97795677269</c:v>
                </c:pt>
                <c:pt idx="4">
                  <c:v>27.507044768429999</c:v>
                </c:pt>
                <c:pt idx="5">
                  <c:v>14.9731133861</c:v>
                </c:pt>
                <c:pt idx="6">
                  <c:v>24.767553124629998</c:v>
                </c:pt>
                <c:pt idx="7">
                  <c:v>29.094363660350002</c:v>
                </c:pt>
                <c:pt idx="8">
                  <c:v>23.628782449820001</c:v>
                </c:pt>
                <c:pt idx="9">
                  <c:v>24.665120785540001</c:v>
                </c:pt>
                <c:pt idx="10">
                  <c:v>19.891333227859999</c:v>
                </c:pt>
                <c:pt idx="11">
                  <c:v>21.365566272900001</c:v>
                </c:pt>
                <c:pt idx="12">
                  <c:v>14.124922902950001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F8F-4D24-BF82-8DBA6F67919B}"/>
            </c:ext>
          </c:extLst>
        </c:ser>
        <c:ser>
          <c:idx val="2"/>
          <c:order val="3"/>
          <c:tx>
            <c:strRef>
              <c:f>Sheet1!$E$1</c:f>
              <c:strCache>
                <c:ptCount val="1"/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Sheet1!$A$2:$A$16</c:f>
              <c:strCache>
                <c:ptCount val="13"/>
                <c:pt idx="0">
                  <c:v>celek</c:v>
                </c:pt>
                <c:pt idx="1">
                  <c:v>do 499 ob.</c:v>
                </c:pt>
                <c:pt idx="2">
                  <c:v>500 - 999 ob.</c:v>
                </c:pt>
                <c:pt idx="3">
                  <c:v>1.000 - 4.999 ob.</c:v>
                </c:pt>
                <c:pt idx="4">
                  <c:v>5.000 - 19.999 ob.</c:v>
                </c:pt>
                <c:pt idx="5">
                  <c:v>20.000 a více obyvatel</c:v>
                </c:pt>
                <c:pt idx="6">
                  <c:v>Střední Čechy</c:v>
                </c:pt>
                <c:pt idx="7">
                  <c:v>Jihozápad</c:v>
                </c:pt>
                <c:pt idx="8">
                  <c:v>Severozápad</c:v>
                </c:pt>
                <c:pt idx="9">
                  <c:v>Severovýchod</c:v>
                </c:pt>
                <c:pt idx="10">
                  <c:v>Jihovýchod</c:v>
                </c:pt>
                <c:pt idx="11">
                  <c:v>Střední Morava</c:v>
                </c:pt>
                <c:pt idx="12">
                  <c:v>Moravskoslezsko</c:v>
                </c:pt>
              </c:strCache>
            </c:strRef>
          </c:cat>
          <c:val>
            <c:numRef>
              <c:f>Sheet1!$E$2:$E$16</c:f>
              <c:numCache>
                <c:formatCode>0</c:formatCode>
                <c:ptCount val="15"/>
                <c:pt idx="0">
                  <c:v>26.56081060759</c:v>
                </c:pt>
                <c:pt idx="1">
                  <c:v>28.609787901450002</c:v>
                </c:pt>
                <c:pt idx="2">
                  <c:v>28.11193102276</c:v>
                </c:pt>
                <c:pt idx="3">
                  <c:v>19.34605473457</c:v>
                </c:pt>
                <c:pt idx="4">
                  <c:v>22.45932398275</c:v>
                </c:pt>
                <c:pt idx="5">
                  <c:v>40.09851384908</c:v>
                </c:pt>
                <c:pt idx="6">
                  <c:v>32.014747574739999</c:v>
                </c:pt>
                <c:pt idx="7">
                  <c:v>25.644162953559999</c:v>
                </c:pt>
                <c:pt idx="8">
                  <c:v>25.62706597115</c:v>
                </c:pt>
                <c:pt idx="9">
                  <c:v>25.253292109589999</c:v>
                </c:pt>
                <c:pt idx="10">
                  <c:v>27.406267686370001</c:v>
                </c:pt>
                <c:pt idx="11">
                  <c:v>19.494573114390001</c:v>
                </c:pt>
                <c:pt idx="12">
                  <c:v>28.741672427969998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F8F-4D24-BF82-8DBA6F67919B}"/>
            </c:ext>
          </c:extLst>
        </c:ser>
        <c:ser>
          <c:idx val="3"/>
          <c:order val="4"/>
          <c:tx>
            <c:strRef>
              <c:f>Sheet1!$F$1</c:f>
              <c:strCache>
                <c:ptCount val="1"/>
              </c:strCache>
            </c:strRef>
          </c:tx>
          <c:spPr>
            <a:solidFill>
              <a:srgbClr val="D9D9D9"/>
            </a:solidFill>
          </c:spPr>
          <c:invertIfNegative val="0"/>
          <c:dLbls>
            <c:dLbl>
              <c:idx val="4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F8F-4D24-BF82-8DBA6F67919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800" b="0" i="0" u="none" strike="noStrike" kern="1200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Sheet1!$A$2:$A$16</c:f>
              <c:strCache>
                <c:ptCount val="13"/>
                <c:pt idx="0">
                  <c:v>celek</c:v>
                </c:pt>
                <c:pt idx="1">
                  <c:v>do 499 ob.</c:v>
                </c:pt>
                <c:pt idx="2">
                  <c:v>500 - 999 ob.</c:v>
                </c:pt>
                <c:pt idx="3">
                  <c:v>1.000 - 4.999 ob.</c:v>
                </c:pt>
                <c:pt idx="4">
                  <c:v>5.000 - 19.999 ob.</c:v>
                </c:pt>
                <c:pt idx="5">
                  <c:v>20.000 a více obyvatel</c:v>
                </c:pt>
                <c:pt idx="6">
                  <c:v>Střední Čechy</c:v>
                </c:pt>
                <c:pt idx="7">
                  <c:v>Jihozápad</c:v>
                </c:pt>
                <c:pt idx="8">
                  <c:v>Severozápad</c:v>
                </c:pt>
                <c:pt idx="9">
                  <c:v>Severovýchod</c:v>
                </c:pt>
                <c:pt idx="10">
                  <c:v>Jihovýchod</c:v>
                </c:pt>
                <c:pt idx="11">
                  <c:v>Střední Morava</c:v>
                </c:pt>
                <c:pt idx="12">
                  <c:v>Moravskoslezsko</c:v>
                </c:pt>
              </c:strCache>
            </c:strRef>
          </c:cat>
          <c:val>
            <c:numRef>
              <c:f>Sheet1!$F$2:$F$16</c:f>
              <c:numCache>
                <c:formatCode>0</c:formatCode>
                <c:ptCount val="15"/>
                <c:pt idx="0">
                  <c:v>7.2361514795110002</c:v>
                </c:pt>
                <c:pt idx="1">
                  <c:v>6.9335591071509999</c:v>
                </c:pt>
                <c:pt idx="2">
                  <c:v>6.5664518451770002</c:v>
                </c:pt>
                <c:pt idx="3">
                  <c:v>7.4761044515780002</c:v>
                </c:pt>
                <c:pt idx="4">
                  <c:v>11.4758054424</c:v>
                </c:pt>
                <c:pt idx="5">
                  <c:v>18.6448566549</c:v>
                </c:pt>
                <c:pt idx="6">
                  <c:v>6.589182961393</c:v>
                </c:pt>
                <c:pt idx="7">
                  <c:v>8.5453636095659995</c:v>
                </c:pt>
                <c:pt idx="8">
                  <c:v>6.0983805543220004</c:v>
                </c:pt>
                <c:pt idx="9">
                  <c:v>7.5982872719449999</c:v>
                </c:pt>
                <c:pt idx="10">
                  <c:v>5.8603926675410003</c:v>
                </c:pt>
                <c:pt idx="11">
                  <c:v>8.4798258524649999</c:v>
                </c:pt>
                <c:pt idx="12">
                  <c:v>8.6384210500660004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F8F-4D24-BF82-8DBA6F67919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629592728"/>
        <c:axId val="629593120"/>
      </c:barChart>
      <c:catAx>
        <c:axId val="62959272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7623">
            <a:noFill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  <c:crossAx val="629593120"/>
        <c:crosses val="autoZero"/>
        <c:auto val="1"/>
        <c:lblAlgn val="ctr"/>
        <c:lblOffset val="300"/>
        <c:noMultiLvlLbl val="0"/>
      </c:catAx>
      <c:valAx>
        <c:axId val="629593120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629592728"/>
        <c:crosses val="max"/>
        <c:crossBetween val="between"/>
        <c:majorUnit val="0.1"/>
        <c:minorUnit val="0.1"/>
      </c:valAx>
      <c:spPr>
        <a:noFill/>
        <a:ln w="20327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8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6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0546731620425345"/>
          <c:y val="0.24421884046627659"/>
          <c:w val="0.18121690873485033"/>
          <c:h val="0.68032676185310126"/>
        </c:manualLayout>
      </c:layout>
      <c:barChart>
        <c:barDir val="bar"/>
        <c:grouping val="clustered"/>
        <c:varyColors val="0"/>
        <c:ser>
          <c:idx val="3"/>
          <c:order val="0"/>
          <c:tx>
            <c:strRef>
              <c:f>Sheet1!$B$1</c:f>
              <c:strCache>
                <c:ptCount val="1"/>
                <c:pt idx="0">
                  <c:v>váhy dle populace obcí (použito ve zprávě)</c:v>
                </c:pt>
              </c:strCache>
            </c:strRef>
          </c:tx>
          <c:spPr>
            <a:solidFill>
              <a:srgbClr val="7DB50C"/>
            </a:solidFill>
            <a:ln w="19550">
              <a:noFill/>
            </a:ln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2D44-453D-93A6-F33AD4918652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2D44-453D-93A6-F33AD4918652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2D44-453D-93A6-F33AD4918652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2D44-453D-93A6-F33AD4918652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2D44-453D-93A6-F33AD4918652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2D44-453D-93A6-F33AD4918652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2D44-453D-93A6-F33AD4918652}"/>
              </c:ext>
            </c:extLst>
          </c:dPt>
          <c:dPt>
            <c:idx val="1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2D44-453D-93A6-F33AD4918652}"/>
              </c:ext>
            </c:extLst>
          </c:dPt>
          <c:dLbls>
            <c:numFmt formatCode="0" sourceLinked="0"/>
            <c:spPr>
              <a:noFill/>
              <a:ln w="19550">
                <a:noFill/>
              </a:ln>
            </c:spPr>
            <c:txPr>
              <a:bodyPr/>
              <a:lstStyle/>
              <a:p>
                <a:pPr>
                  <a:defRPr sz="1050" b="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Sheet1!$A$2:$A$7</c:f>
              <c:strCache>
                <c:ptCount val="6"/>
                <c:pt idx="0">
                  <c:v>lidé by měli platit za množství odpadu, který vyprodukují</c:v>
                </c:pt>
                <c:pt idx="1">
                  <c:v>možnost stanovení poplatků na základě reálných nákladů sběrných míst</c:v>
                </c:pt>
                <c:pt idx="2">
                  <c:v>možnost nesvážet nádoby, které jsou z velké části naplněny odpadem, který do nádoby nepatří</c:v>
                </c:pt>
                <c:pt idx="3">
                  <c:v>v případě bytových domů by náklady za komunální odpad měly být účtovány pouze SVJ, tím by se zajistila vymahatelnost za nekázeň či neplnění</c:v>
                </c:pt>
                <c:pt idx="4">
                  <c:v>možnost uzamykat sběrná místa, která jsou pouze pro poplatníky bytového domu</c:v>
                </c:pt>
                <c:pt idx="5">
                  <c:v>jiné, uveďte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68.470192754709998</c:v>
                </c:pt>
                <c:pt idx="1">
                  <c:v>38.636372648120002</c:v>
                </c:pt>
                <c:pt idx="2">
                  <c:v>26.93919640835</c:v>
                </c:pt>
                <c:pt idx="3">
                  <c:v>11.684882085950001</c:v>
                </c:pt>
                <c:pt idx="4">
                  <c:v>9.9731212886040002</c:v>
                </c:pt>
                <c:pt idx="5">
                  <c:v>6.1993690938219999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2D44-453D-93A6-F33AD4918652}"/>
            </c:ext>
          </c:extLst>
        </c:ser>
        <c:ser>
          <c:idx val="0"/>
          <c:order val="1"/>
          <c:tx>
            <c:strRef>
              <c:f>Sheet1!$C$1</c:f>
              <c:strCache>
                <c:ptCount val="1"/>
                <c:pt idx="0">
                  <c:v>váhy dle podílu obce na počtu obyvatel ČR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050" b="0" i="0" u="none" strike="noStrike" kern="1200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Sheet1!$A$2:$A$7</c:f>
              <c:strCache>
                <c:ptCount val="6"/>
                <c:pt idx="0">
                  <c:v>lidé by měli platit za množství odpadu, který vyprodukují</c:v>
                </c:pt>
                <c:pt idx="1">
                  <c:v>možnost stanovení poplatků na základě reálných nákladů sběrných míst</c:v>
                </c:pt>
                <c:pt idx="2">
                  <c:v>možnost nesvážet nádoby, které jsou z velké části naplněny odpadem, který do nádoby nepatří</c:v>
                </c:pt>
                <c:pt idx="3">
                  <c:v>v případě bytových domů by náklady za komunální odpad měly být účtovány pouze SVJ, tím by se zajistila vymahatelnost za nekázeň či neplnění</c:v>
                </c:pt>
                <c:pt idx="4">
                  <c:v>možnost uzamykat sběrná místa, která jsou pouze pro poplatníky bytového domu</c:v>
                </c:pt>
                <c:pt idx="5">
                  <c:v>jiné, uveďte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64.799235669059996</c:v>
                </c:pt>
                <c:pt idx="1">
                  <c:v>38.095704592799997</c:v>
                </c:pt>
                <c:pt idx="2">
                  <c:v>52.328529476950003</c:v>
                </c:pt>
                <c:pt idx="3">
                  <c:v>49.252379602189997</c:v>
                </c:pt>
                <c:pt idx="4">
                  <c:v>30.8644639834</c:v>
                </c:pt>
                <c:pt idx="5">
                  <c:v>7.2728501928520002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A6D4-4761-A359-9D6552BD190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80"/>
        <c:axId val="186030520"/>
        <c:axId val="186030912"/>
      </c:barChart>
      <c:catAx>
        <c:axId val="18603052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4888">
            <a:noFill/>
          </a:ln>
        </c:spPr>
        <c:txPr>
          <a:bodyPr rot="0" vert="horz"/>
          <a:lstStyle/>
          <a:p>
            <a:pPr>
              <a:defRPr sz="1000" b="0"/>
            </a:pPr>
            <a:endParaRPr lang="cs-CZ"/>
          </a:p>
        </c:txPr>
        <c:crossAx val="186030912"/>
        <c:crosses val="autoZero"/>
        <c:auto val="1"/>
        <c:lblAlgn val="ctr"/>
        <c:lblOffset val="200"/>
        <c:noMultiLvlLbl val="0"/>
      </c:catAx>
      <c:valAx>
        <c:axId val="186030912"/>
        <c:scaling>
          <c:orientation val="minMax"/>
          <c:max val="100"/>
          <c:min val="0"/>
        </c:scaling>
        <c:delete val="1"/>
        <c:axPos val="b"/>
        <c:numFmt formatCode="General" sourceLinked="1"/>
        <c:majorTickMark val="out"/>
        <c:minorTickMark val="none"/>
        <c:tickLblPos val="nextTo"/>
        <c:crossAx val="186030520"/>
        <c:crosses val="max"/>
        <c:crossBetween val="between"/>
        <c:majorUnit val="0.1"/>
        <c:minorUnit val="0.1"/>
      </c:valAx>
      <c:spPr>
        <a:noFill/>
        <a:ln w="19550">
          <a:noFill/>
        </a:ln>
      </c:spPr>
    </c:plotArea>
    <c:legend>
      <c:legendPos val="r"/>
      <c:layout>
        <c:manualLayout>
          <c:xMode val="edge"/>
          <c:yMode val="edge"/>
          <c:x val="0.64445732881531681"/>
          <c:y val="0.35926271044071467"/>
          <c:w val="0.330557021442062"/>
          <c:h val="0.11998467307989559"/>
        </c:manualLayout>
      </c:layout>
      <c:overlay val="0"/>
      <c:spPr>
        <a:ln>
          <a:solidFill>
            <a:schemeClr val="bg1">
              <a:lumMod val="75000"/>
            </a:schemeClr>
          </a:solidFill>
        </a:ln>
      </c:spPr>
      <c:txPr>
        <a:bodyPr/>
        <a:lstStyle/>
        <a:p>
          <a:pPr>
            <a:defRPr sz="1000" b="0"/>
          </a:pPr>
          <a:endParaRPr lang="cs-CZ"/>
        </a:p>
      </c:txPr>
    </c:legend>
    <c:plotVisOnly val="1"/>
    <c:dispBlanksAs val="gap"/>
    <c:showDLblsOverMax val="0"/>
  </c:chart>
  <c:spPr>
    <a:noFill/>
    <a:ln w="6350">
      <a:noFill/>
    </a:ln>
  </c:spPr>
  <c:txPr>
    <a:bodyPr/>
    <a:lstStyle/>
    <a:p>
      <a:pPr>
        <a:defRPr sz="10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0374225106804231E-2"/>
          <c:y val="5.5002468911985077E-2"/>
          <c:w val="0.40032153557316957"/>
          <c:h val="0.41638319899430598"/>
        </c:manualLayout>
      </c:layout>
      <c:doughnutChart>
        <c:varyColors val="1"/>
        <c:ser>
          <c:idx val="3"/>
          <c:order val="0"/>
          <c:spPr>
            <a:ln w="6077">
              <a:solidFill>
                <a:schemeClr val="bg1"/>
              </a:solidFill>
              <a:prstDash val="solid"/>
            </a:ln>
          </c:spPr>
          <c:dPt>
            <c:idx val="0"/>
            <c:bubble3D val="0"/>
            <c:spPr>
              <a:solidFill>
                <a:srgbClr val="83B816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DBCA-4965-92F6-28D9C9EBF3C4}"/>
              </c:ext>
            </c:extLst>
          </c:dPt>
          <c:dPt>
            <c:idx val="1"/>
            <c:bubble3D val="0"/>
            <c:spPr>
              <a:solidFill>
                <a:srgbClr val="C6E6A2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3-DBCA-4965-92F6-28D9C9EBF3C4}"/>
              </c:ext>
            </c:extLst>
          </c:dPt>
          <c:dPt>
            <c:idx val="2"/>
            <c:bubble3D val="0"/>
            <c:spPr>
              <a:solidFill>
                <a:schemeClr val="accent3">
                  <a:lumMod val="20000"/>
                  <a:lumOff val="80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5-DBCA-4965-92F6-28D9C9EBF3C4}"/>
              </c:ext>
            </c:extLst>
          </c:dPt>
          <c:dPt>
            <c:idx val="3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7-DBCA-4965-92F6-28D9C9EBF3C4}"/>
              </c:ext>
            </c:extLst>
          </c:dPt>
          <c:dPt>
            <c:idx val="4"/>
            <c:bubble3D val="0"/>
            <c:spPr>
              <a:solidFill>
                <a:schemeClr val="bg1">
                  <a:lumMod val="85000"/>
                </a:schemeClr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9-DBCA-4965-92F6-28D9C9EBF3C4}"/>
              </c:ext>
            </c:extLst>
          </c:dPt>
          <c:dPt>
            <c:idx val="5"/>
            <c:bubble3D val="0"/>
            <c:spPr>
              <a:solidFill>
                <a:srgbClr val="666699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B-DBCA-4965-92F6-28D9C9EBF3C4}"/>
              </c:ext>
            </c:extLst>
          </c:dPt>
          <c:dPt>
            <c:idx val="6"/>
            <c:bubble3D val="0"/>
            <c:spPr>
              <a:solidFill>
                <a:srgbClr val="C0C0C0"/>
              </a:solidFill>
              <a:ln w="12154">
                <a:solidFill>
                  <a:schemeClr val="bg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D-DBCA-4965-92F6-28D9C9EBF3C4}"/>
              </c:ext>
            </c:extLst>
          </c:dPt>
          <c:dPt>
            <c:idx val="7"/>
            <c:bubble3D val="0"/>
            <c:spPr>
              <a:solidFill>
                <a:srgbClr val="99CC0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F-DBCA-4965-92F6-28D9C9EBF3C4}"/>
              </c:ext>
            </c:extLst>
          </c:dPt>
          <c:dPt>
            <c:idx val="8"/>
            <c:bubble3D val="0"/>
            <c:spPr>
              <a:solidFill>
                <a:srgbClr val="00800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1-DBCA-4965-92F6-28D9C9EBF3C4}"/>
              </c:ext>
            </c:extLst>
          </c:dPt>
          <c:dPt>
            <c:idx val="9"/>
            <c:bubble3D val="0"/>
            <c:spPr>
              <a:solidFill>
                <a:srgbClr val="800080"/>
              </a:solidFill>
              <a:ln w="6077">
                <a:solidFill>
                  <a:schemeClr val="bg1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3-DBCA-4965-92F6-28D9C9EBF3C4}"/>
              </c:ext>
            </c:extLst>
          </c:dPt>
          <c:dLbls>
            <c:dLbl>
              <c:idx val="0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DBCA-4965-92F6-28D9C9EBF3C4}"/>
                </c:ext>
              </c:extLst>
            </c:dLbl>
            <c:dLbl>
              <c:idx val="1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DBCA-4965-92F6-28D9C9EBF3C4}"/>
                </c:ext>
              </c:extLst>
            </c:dLbl>
            <c:dLbl>
              <c:idx val="2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DBCA-4965-92F6-28D9C9EBF3C4}"/>
                </c:ext>
              </c:extLst>
            </c:dLbl>
            <c:dLbl>
              <c:idx val="6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D-DBCA-4965-92F6-28D9C9EBF3C4}"/>
                </c:ext>
              </c:extLst>
            </c:dLbl>
            <c:dLbl>
              <c:idx val="7"/>
              <c:numFmt formatCode="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F-DBCA-4965-92F6-28D9C9EBF3C4}"/>
                </c:ext>
              </c:extLst>
            </c:dLbl>
            <c:dLbl>
              <c:idx val="9"/>
              <c:numFmt formatCode="0.0" sourceLinked="0"/>
              <c:spPr>
                <a:noFill/>
                <a:ln w="12154">
                  <a:noFill/>
                </a:ln>
              </c:spPr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3-DBCA-4965-92F6-28D9C9EBF3C4}"/>
                </c:ext>
              </c:extLst>
            </c:dLbl>
            <c:numFmt formatCode="0" sourceLinked="0"/>
            <c:spPr>
              <a:noFill/>
              <a:ln w="12154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0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rozhodně ano</c:v>
                </c:pt>
                <c:pt idx="1">
                  <c:v>spíše ano</c:v>
                </c:pt>
                <c:pt idx="2">
                  <c:v>spíše ne</c:v>
                </c:pt>
                <c:pt idx="3">
                  <c:v>rozhodně ne</c:v>
                </c:pt>
                <c:pt idx="4">
                  <c:v>nevím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64.870313037079995</c:v>
                </c:pt>
                <c:pt idx="1">
                  <c:v>29.234518384379999</c:v>
                </c:pt>
                <c:pt idx="2">
                  <c:v>3.5027923227460001</c:v>
                </c:pt>
                <c:pt idx="3">
                  <c:v>1.382609365739</c:v>
                </c:pt>
                <c:pt idx="4">
                  <c:v>1.009766890057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DBCA-4965-92F6-28D9C9EBF3C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60"/>
      </c:doughnutChart>
      <c:spPr>
        <a:noFill/>
        <a:ln w="12154">
          <a:noFill/>
        </a:ln>
      </c:spPr>
    </c:plotArea>
    <c:legend>
      <c:legendPos val="r"/>
      <c:layout>
        <c:manualLayout>
          <c:xMode val="edge"/>
          <c:yMode val="edge"/>
          <c:x val="0.38499784762330169"/>
          <c:y val="9.9533828865039961E-2"/>
          <c:w val="0.2136747376935548"/>
          <c:h val="0.33232121856908065"/>
        </c:manualLayout>
      </c:layout>
      <c:overlay val="0"/>
      <c:spPr>
        <a:noFill/>
        <a:ln w="12154">
          <a:noFill/>
        </a:ln>
      </c:spPr>
      <c:txPr>
        <a:bodyPr/>
        <a:lstStyle/>
        <a:p>
          <a:pPr>
            <a:defRPr sz="1000" b="0" i="0" u="none" strike="noStrike" baseline="0">
              <a:solidFill>
                <a:srgbClr val="000000"/>
              </a:solidFill>
              <a:latin typeface="+mn-lt"/>
              <a:ea typeface="Arial Narrow"/>
              <a:cs typeface="Arial" panose="020B0604020202020204" pitchFamily="34" charset="0"/>
            </a:defRPr>
          </a:pPr>
          <a:endParaRPr lang="cs-CZ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285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075013248723705"/>
          <c:y val="2.8575939130448241E-2"/>
          <c:w val="0.33721941086417329"/>
          <c:h val="0.95210380543040352"/>
        </c:manualLayout>
      </c:layout>
      <c:barChart>
        <c:barDir val="bar"/>
        <c:grouping val="percentStacked"/>
        <c:varyColors val="0"/>
        <c:ser>
          <c:idx val="9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rgbClr val="83B816"/>
            </a:solidFill>
            <a:ln w="20327">
              <a:noFill/>
            </a:ln>
          </c:spPr>
          <c:invertIfNegative val="0"/>
          <c:dLbls>
            <c:numFmt formatCode="0" sourceLinked="0"/>
            <c:spPr>
              <a:noFill/>
              <a:ln w="20327">
                <a:noFill/>
              </a:ln>
            </c:spPr>
            <c:txPr>
              <a:bodyPr/>
              <a:lstStyle/>
              <a:p>
                <a:pPr>
                  <a:defRPr sz="800" b="0" i="0" u="none" strike="noStrike" baseline="0">
                    <a:solidFill>
                      <a:schemeClr val="tx1"/>
                    </a:solidFill>
                    <a:latin typeface="+mn-lt"/>
                    <a:ea typeface="Arial Narrow"/>
                    <a:cs typeface="Arial Narrow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Sheet1!$A$2:$A$16</c:f>
              <c:strCache>
                <c:ptCount val="13"/>
                <c:pt idx="0">
                  <c:v>celek</c:v>
                </c:pt>
                <c:pt idx="1">
                  <c:v>do 499 ob.</c:v>
                </c:pt>
                <c:pt idx="2">
                  <c:v>500 - 999 ob.</c:v>
                </c:pt>
                <c:pt idx="3">
                  <c:v>1.000 - 4.999 ob.</c:v>
                </c:pt>
                <c:pt idx="4">
                  <c:v>5.000 - 19.999 ob.</c:v>
                </c:pt>
                <c:pt idx="5">
                  <c:v>20.000 a více obyvatel</c:v>
                </c:pt>
                <c:pt idx="6">
                  <c:v>Střední Čechy</c:v>
                </c:pt>
                <c:pt idx="7">
                  <c:v>Jihozápad</c:v>
                </c:pt>
                <c:pt idx="8">
                  <c:v>Severozápad</c:v>
                </c:pt>
                <c:pt idx="9">
                  <c:v>Severovýchod</c:v>
                </c:pt>
                <c:pt idx="10">
                  <c:v>Jihovýchod</c:v>
                </c:pt>
                <c:pt idx="11">
                  <c:v>Střední Morava</c:v>
                </c:pt>
                <c:pt idx="12">
                  <c:v>Moravskoslezsko</c:v>
                </c:pt>
              </c:strCache>
            </c:strRef>
          </c:cat>
          <c:val>
            <c:numRef>
              <c:f>Sheet1!$B$2:$B$16</c:f>
              <c:numCache>
                <c:formatCode>0</c:formatCode>
                <c:ptCount val="15"/>
                <c:pt idx="0">
                  <c:v>64.870313037079995</c:v>
                </c:pt>
                <c:pt idx="1">
                  <c:v>62.579086238279999</c:v>
                </c:pt>
                <c:pt idx="2">
                  <c:v>70.497769857240002</c:v>
                </c:pt>
                <c:pt idx="3">
                  <c:v>64.940054421240006</c:v>
                </c:pt>
                <c:pt idx="4">
                  <c:v>62.931955975149997</c:v>
                </c:pt>
                <c:pt idx="5">
                  <c:v>68.426517205509995</c:v>
                </c:pt>
                <c:pt idx="6">
                  <c:v>72.095037882300005</c:v>
                </c:pt>
                <c:pt idx="7">
                  <c:v>54.070024315680001</c:v>
                </c:pt>
                <c:pt idx="8">
                  <c:v>78.300302806030004</c:v>
                </c:pt>
                <c:pt idx="9">
                  <c:v>67.596664250890001</c:v>
                </c:pt>
                <c:pt idx="10">
                  <c:v>59.72246387178</c:v>
                </c:pt>
                <c:pt idx="11">
                  <c:v>63.24981194854</c:v>
                </c:pt>
                <c:pt idx="12">
                  <c:v>73.864960606690005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E03-43E9-A3CE-C5F33E97EC58}"/>
            </c:ext>
          </c:extLst>
        </c:ser>
        <c:ser>
          <c:idx val="0"/>
          <c:order val="1"/>
          <c:tx>
            <c:strRef>
              <c:f>Sheet1!$C$1</c:f>
              <c:strCache>
                <c:ptCount val="1"/>
              </c:strCache>
            </c:strRef>
          </c:tx>
          <c:spPr>
            <a:solidFill>
              <a:srgbClr val="C6E6A2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Sheet1!$A$2:$A$16</c:f>
              <c:strCache>
                <c:ptCount val="13"/>
                <c:pt idx="0">
                  <c:v>celek</c:v>
                </c:pt>
                <c:pt idx="1">
                  <c:v>do 499 ob.</c:v>
                </c:pt>
                <c:pt idx="2">
                  <c:v>500 - 999 ob.</c:v>
                </c:pt>
                <c:pt idx="3">
                  <c:v>1.000 - 4.999 ob.</c:v>
                </c:pt>
                <c:pt idx="4">
                  <c:v>5.000 - 19.999 ob.</c:v>
                </c:pt>
                <c:pt idx="5">
                  <c:v>20.000 a více obyvatel</c:v>
                </c:pt>
                <c:pt idx="6">
                  <c:v>Střední Čechy</c:v>
                </c:pt>
                <c:pt idx="7">
                  <c:v>Jihozápad</c:v>
                </c:pt>
                <c:pt idx="8">
                  <c:v>Severozápad</c:v>
                </c:pt>
                <c:pt idx="9">
                  <c:v>Severovýchod</c:v>
                </c:pt>
                <c:pt idx="10">
                  <c:v>Jihovýchod</c:v>
                </c:pt>
                <c:pt idx="11">
                  <c:v>Střední Morava</c:v>
                </c:pt>
                <c:pt idx="12">
                  <c:v>Moravskoslezsko</c:v>
                </c:pt>
              </c:strCache>
            </c:strRef>
          </c:cat>
          <c:val>
            <c:numRef>
              <c:f>Sheet1!$C$2:$C$16</c:f>
              <c:numCache>
                <c:formatCode>0</c:formatCode>
                <c:ptCount val="15"/>
                <c:pt idx="0">
                  <c:v>29.234518384379999</c:v>
                </c:pt>
                <c:pt idx="1">
                  <c:v>31.08209740981</c:v>
                </c:pt>
                <c:pt idx="2">
                  <c:v>24.74979571523</c:v>
                </c:pt>
                <c:pt idx="3">
                  <c:v>29.375663299909998</c:v>
                </c:pt>
                <c:pt idx="4">
                  <c:v>31.101400300769999</c:v>
                </c:pt>
                <c:pt idx="5">
                  <c:v>20.282823423090001</c:v>
                </c:pt>
                <c:pt idx="6">
                  <c:v>25.88309528816</c:v>
                </c:pt>
                <c:pt idx="7">
                  <c:v>36.905618358440002</c:v>
                </c:pt>
                <c:pt idx="8">
                  <c:v>20.553616207640001</c:v>
                </c:pt>
                <c:pt idx="9">
                  <c:v>26.546086596769999</c:v>
                </c:pt>
                <c:pt idx="10">
                  <c:v>31.095773228039999</c:v>
                </c:pt>
                <c:pt idx="11">
                  <c:v>30.244051733429998</c:v>
                </c:pt>
                <c:pt idx="12">
                  <c:v>26.135039393309999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E03-43E9-A3CE-C5F33E97EC58}"/>
            </c:ext>
          </c:extLst>
        </c:ser>
        <c:ser>
          <c:idx val="1"/>
          <c:order val="2"/>
          <c:tx>
            <c:strRef>
              <c:f>Sheet1!$D$1</c:f>
              <c:strCache>
                <c:ptCount val="1"/>
              </c:strCache>
            </c:strRef>
          </c:tx>
          <c:spPr>
            <a:solidFill>
              <a:srgbClr val="FFE3E3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800" b="0" i="0" u="none" strike="noStrike" kern="1200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Sheet1!$A$2:$A$16</c:f>
              <c:strCache>
                <c:ptCount val="13"/>
                <c:pt idx="0">
                  <c:v>celek</c:v>
                </c:pt>
                <c:pt idx="1">
                  <c:v>do 499 ob.</c:v>
                </c:pt>
                <c:pt idx="2">
                  <c:v>500 - 999 ob.</c:v>
                </c:pt>
                <c:pt idx="3">
                  <c:v>1.000 - 4.999 ob.</c:v>
                </c:pt>
                <c:pt idx="4">
                  <c:v>5.000 - 19.999 ob.</c:v>
                </c:pt>
                <c:pt idx="5">
                  <c:v>20.000 a více obyvatel</c:v>
                </c:pt>
                <c:pt idx="6">
                  <c:v>Střední Čechy</c:v>
                </c:pt>
                <c:pt idx="7">
                  <c:v>Jihozápad</c:v>
                </c:pt>
                <c:pt idx="8">
                  <c:v>Severozápad</c:v>
                </c:pt>
                <c:pt idx="9">
                  <c:v>Severovýchod</c:v>
                </c:pt>
                <c:pt idx="10">
                  <c:v>Jihovýchod</c:v>
                </c:pt>
                <c:pt idx="11">
                  <c:v>Střední Morava</c:v>
                </c:pt>
                <c:pt idx="12">
                  <c:v>Moravskoslezsko</c:v>
                </c:pt>
              </c:strCache>
            </c:strRef>
          </c:cat>
          <c:val>
            <c:numRef>
              <c:f>Sheet1!$D$2:$D$16</c:f>
              <c:numCache>
                <c:formatCode>0</c:formatCode>
                <c:ptCount val="15"/>
                <c:pt idx="0">
                  <c:v>3.5027923227460001</c:v>
                </c:pt>
                <c:pt idx="1">
                  <c:v>3.6473698453819998</c:v>
                </c:pt>
                <c:pt idx="2">
                  <c:v>2.5763856010259998</c:v>
                </c:pt>
                <c:pt idx="3">
                  <c:v>4.1720687792369997</c:v>
                </c:pt>
                <c:pt idx="4">
                  <c:v>3.2723673386310002</c:v>
                </c:pt>
                <c:pt idx="5">
                  <c:v>3.7306941099030002</c:v>
                </c:pt>
                <c:pt idx="6">
                  <c:v>1.8448757425160001</c:v>
                </c:pt>
                <c:pt idx="7">
                  <c:v>3.4950476004020001</c:v>
                </c:pt>
                <c:pt idx="9">
                  <c:v>4.6202506295639996</c:v>
                </c:pt>
                <c:pt idx="10">
                  <c:v>6.2814885350880001</c:v>
                </c:pt>
                <c:pt idx="11">
                  <c:v>2.5858526534770001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E03-43E9-A3CE-C5F33E97EC58}"/>
            </c:ext>
          </c:extLst>
        </c:ser>
        <c:ser>
          <c:idx val="2"/>
          <c:order val="3"/>
          <c:tx>
            <c:strRef>
              <c:f>Sheet1!$E$1</c:f>
              <c:strCache>
                <c:ptCount val="1"/>
              </c:strCache>
            </c:strRef>
          </c:tx>
          <c:spPr>
            <a:solidFill>
              <a:srgbClr val="FFE3E3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Sheet1!$A$2:$A$16</c:f>
              <c:strCache>
                <c:ptCount val="13"/>
                <c:pt idx="0">
                  <c:v>celek</c:v>
                </c:pt>
                <c:pt idx="1">
                  <c:v>do 499 ob.</c:v>
                </c:pt>
                <c:pt idx="2">
                  <c:v>500 - 999 ob.</c:v>
                </c:pt>
                <c:pt idx="3">
                  <c:v>1.000 - 4.999 ob.</c:v>
                </c:pt>
                <c:pt idx="4">
                  <c:v>5.000 - 19.999 ob.</c:v>
                </c:pt>
                <c:pt idx="5">
                  <c:v>20.000 a více obyvatel</c:v>
                </c:pt>
                <c:pt idx="6">
                  <c:v>Střední Čechy</c:v>
                </c:pt>
                <c:pt idx="7">
                  <c:v>Jihozápad</c:v>
                </c:pt>
                <c:pt idx="8">
                  <c:v>Severozápad</c:v>
                </c:pt>
                <c:pt idx="9">
                  <c:v>Severovýchod</c:v>
                </c:pt>
                <c:pt idx="10">
                  <c:v>Jihovýchod</c:v>
                </c:pt>
                <c:pt idx="11">
                  <c:v>Střední Morava</c:v>
                </c:pt>
                <c:pt idx="12">
                  <c:v>Moravskoslezsko</c:v>
                </c:pt>
              </c:strCache>
            </c:strRef>
          </c:cat>
          <c:val>
            <c:numRef>
              <c:f>Sheet1!$E$2:$E$16</c:f>
              <c:numCache>
                <c:formatCode>0</c:formatCode>
                <c:ptCount val="15"/>
                <c:pt idx="0">
                  <c:v>1.382609365739</c:v>
                </c:pt>
                <c:pt idx="1">
                  <c:v>1.4812690254459999</c:v>
                </c:pt>
                <c:pt idx="2">
                  <c:v>1.1126102313240001</c:v>
                </c:pt>
                <c:pt idx="3">
                  <c:v>1.1701679072190001</c:v>
                </c:pt>
                <c:pt idx="4">
                  <c:v>0.99745107742390005</c:v>
                </c:pt>
                <c:pt idx="5">
                  <c:v>7.5599652614929997</c:v>
                </c:pt>
                <c:pt idx="7">
                  <c:v>3.5085708340480002</c:v>
                </c:pt>
                <c:pt idx="10">
                  <c:v>0.88340988496700001</c:v>
                </c:pt>
                <c:pt idx="11">
                  <c:v>3.9202836645520001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E03-43E9-A3CE-C5F33E97EC58}"/>
            </c:ext>
          </c:extLst>
        </c:ser>
        <c:ser>
          <c:idx val="3"/>
          <c:order val="4"/>
          <c:tx>
            <c:strRef>
              <c:f>Sheet1!$F$1</c:f>
              <c:strCache>
                <c:ptCount val="1"/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dLbl>
              <c:idx val="4"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E03-43E9-A3CE-C5F33E97EC5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800" b="0" i="0" u="none" strike="noStrike" kern="1200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Sheet1!$A$2:$A$16</c:f>
              <c:strCache>
                <c:ptCount val="13"/>
                <c:pt idx="0">
                  <c:v>celek</c:v>
                </c:pt>
                <c:pt idx="1">
                  <c:v>do 499 ob.</c:v>
                </c:pt>
                <c:pt idx="2">
                  <c:v>500 - 999 ob.</c:v>
                </c:pt>
                <c:pt idx="3">
                  <c:v>1.000 - 4.999 ob.</c:v>
                </c:pt>
                <c:pt idx="4">
                  <c:v>5.000 - 19.999 ob.</c:v>
                </c:pt>
                <c:pt idx="5">
                  <c:v>20.000 a více obyvatel</c:v>
                </c:pt>
                <c:pt idx="6">
                  <c:v>Střední Čechy</c:v>
                </c:pt>
                <c:pt idx="7">
                  <c:v>Jihozápad</c:v>
                </c:pt>
                <c:pt idx="8">
                  <c:v>Severozápad</c:v>
                </c:pt>
                <c:pt idx="9">
                  <c:v>Severovýchod</c:v>
                </c:pt>
                <c:pt idx="10">
                  <c:v>Jihovýchod</c:v>
                </c:pt>
                <c:pt idx="11">
                  <c:v>Střední Morava</c:v>
                </c:pt>
                <c:pt idx="12">
                  <c:v>Moravskoslezsko</c:v>
                </c:pt>
              </c:strCache>
            </c:strRef>
          </c:cat>
          <c:val>
            <c:numRef>
              <c:f>Sheet1!$F$2:$F$16</c:f>
              <c:numCache>
                <c:formatCode>0</c:formatCode>
                <c:ptCount val="15"/>
                <c:pt idx="0">
                  <c:v>1.009766890057</c:v>
                </c:pt>
                <c:pt idx="1">
                  <c:v>1.2101774810899999</c:v>
                </c:pt>
                <c:pt idx="2">
                  <c:v>1.063438595184</c:v>
                </c:pt>
                <c:pt idx="4">
                  <c:v>1.6968253080210001</c:v>
                </c:pt>
                <c:pt idx="7">
                  <c:v>2.0207388914259998</c:v>
                </c:pt>
                <c:pt idx="9">
                  <c:v>0.78890082313819998</c:v>
                </c:pt>
                <c:pt idx="10">
                  <c:v>2.0168644801219999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E03-43E9-A3CE-C5F33E97EC5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629592728"/>
        <c:axId val="629593120"/>
      </c:barChart>
      <c:catAx>
        <c:axId val="62959272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7623">
            <a:noFill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  <c:crossAx val="629593120"/>
        <c:crosses val="autoZero"/>
        <c:auto val="1"/>
        <c:lblAlgn val="ctr"/>
        <c:lblOffset val="300"/>
        <c:noMultiLvlLbl val="0"/>
      </c:catAx>
      <c:valAx>
        <c:axId val="629593120"/>
        <c:scaling>
          <c:orientation val="minMax"/>
          <c:max val="1"/>
          <c:min val="0"/>
        </c:scaling>
        <c:delete val="1"/>
        <c:axPos val="b"/>
        <c:numFmt formatCode="0%" sourceLinked="1"/>
        <c:majorTickMark val="out"/>
        <c:minorTickMark val="none"/>
        <c:tickLblPos val="nextTo"/>
        <c:crossAx val="629592728"/>
        <c:crosses val="max"/>
        <c:crossBetween val="between"/>
        <c:majorUnit val="0.1"/>
        <c:minorUnit val="0.1"/>
      </c:valAx>
      <c:spPr>
        <a:noFill/>
        <a:ln w="20327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8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5025401726430101"/>
          <c:y val="4.6731949582561695E-2"/>
          <c:w val="0.28140320352175635"/>
          <c:h val="0.92139831219343882"/>
        </c:manualLayout>
      </c:layout>
      <c:barChart>
        <c:barDir val="bar"/>
        <c:grouping val="clustered"/>
        <c:varyColors val="0"/>
        <c:ser>
          <c:idx val="3"/>
          <c:order val="0"/>
          <c:tx>
            <c:strRef>
              <c:f>Sheet1!$B$1</c:f>
              <c:strCache>
                <c:ptCount val="1"/>
              </c:strCache>
            </c:strRef>
          </c:tx>
          <c:spPr>
            <a:solidFill>
              <a:srgbClr val="7DB50C"/>
            </a:solidFill>
            <a:ln w="19550">
              <a:noFill/>
            </a:ln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2D44-453D-93A6-F33AD4918652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2D44-453D-93A6-F33AD4918652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2D44-453D-93A6-F33AD4918652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2D44-453D-93A6-F33AD4918652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2D44-453D-93A6-F33AD4918652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6-2D44-453D-93A6-F33AD4918652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2D44-453D-93A6-F33AD4918652}"/>
              </c:ext>
            </c:extLst>
          </c:dPt>
          <c:dPt>
            <c:idx val="1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2D44-453D-93A6-F33AD4918652}"/>
              </c:ext>
            </c:extLst>
          </c:dPt>
          <c:dLbls>
            <c:numFmt formatCode="0" sourceLinked="0"/>
            <c:spPr>
              <a:noFill/>
              <a:ln w="19550">
                <a:noFill/>
              </a:ln>
            </c:spPr>
            <c:txPr>
              <a:bodyPr/>
              <a:lstStyle/>
              <a:p>
                <a:pPr>
                  <a:defRPr sz="1050" b="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Sheet1!$A$2:$A$8</c:f>
              <c:strCache>
                <c:ptCount val="4"/>
                <c:pt idx="0">
                  <c:v>na efektivitu třídění jednotlivých komodit</c:v>
                </c:pt>
                <c:pt idx="1">
                  <c:v>dostupnost pro občany</c:v>
                </c:pt>
                <c:pt idx="2">
                  <c:v>především na cenu za svoz a likvidaci odpadů</c:v>
                </c:pt>
                <c:pt idx="3">
                  <c:v>výsledná recyklace odpadů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34.177404342629998</c:v>
                </c:pt>
                <c:pt idx="1">
                  <c:v>34.104520142950001</c:v>
                </c:pt>
                <c:pt idx="2">
                  <c:v>27.581874406880001</c:v>
                </c:pt>
                <c:pt idx="3">
                  <c:v>4.1362011075460003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2D44-453D-93A6-F33AD491865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0"/>
        <c:axId val="186030520"/>
        <c:axId val="186030912"/>
      </c:barChart>
      <c:catAx>
        <c:axId val="18603052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4888">
            <a:noFill/>
          </a:ln>
        </c:spPr>
        <c:txPr>
          <a:bodyPr rot="0" vert="horz"/>
          <a:lstStyle/>
          <a:p>
            <a:pPr>
              <a:defRPr sz="1050" b="0"/>
            </a:pPr>
            <a:endParaRPr lang="cs-CZ"/>
          </a:p>
        </c:txPr>
        <c:crossAx val="186030912"/>
        <c:crosses val="autoZero"/>
        <c:auto val="1"/>
        <c:lblAlgn val="ctr"/>
        <c:lblOffset val="200"/>
        <c:noMultiLvlLbl val="0"/>
      </c:catAx>
      <c:valAx>
        <c:axId val="186030912"/>
        <c:scaling>
          <c:orientation val="minMax"/>
          <c:max val="100"/>
          <c:min val="0"/>
        </c:scaling>
        <c:delete val="1"/>
        <c:axPos val="b"/>
        <c:numFmt formatCode="General" sourceLinked="1"/>
        <c:majorTickMark val="out"/>
        <c:minorTickMark val="none"/>
        <c:tickLblPos val="nextTo"/>
        <c:crossAx val="186030520"/>
        <c:crosses val="max"/>
        <c:crossBetween val="between"/>
        <c:majorUnit val="0.1"/>
        <c:minorUnit val="0.1"/>
      </c:valAx>
      <c:spPr>
        <a:noFill/>
        <a:ln w="19550">
          <a:noFill/>
        </a:ln>
      </c:spPr>
    </c:plotArea>
    <c:plotVisOnly val="1"/>
    <c:dispBlanksAs val="gap"/>
    <c:showDLblsOverMax val="0"/>
  </c:chart>
  <c:spPr>
    <a:noFill/>
    <a:ln w="6350">
      <a:noFill/>
    </a:ln>
  </c:spPr>
  <c:txPr>
    <a:bodyPr/>
    <a:lstStyle/>
    <a:p>
      <a:pPr>
        <a:defRPr sz="10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84253" cy="5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3" tIns="48307" rIns="96613" bIns="48307" numCol="1" anchor="t" anchorCtr="0" compatLnSpc="1">
            <a:prstTxWarp prst="textNoShape">
              <a:avLst/>
            </a:prstTxWarp>
          </a:bodyPr>
          <a:lstStyle>
            <a:lvl1pPr defTabSz="966760">
              <a:defRPr sz="1300">
                <a:latin typeface="Arial" panose="020B0604020202020204" pitchFamily="34" charset="0"/>
              </a:defRPr>
            </a:lvl1pPr>
          </a:lstStyle>
          <a:p>
            <a:endParaRPr lang="cs-CZ" altLang="cs-CZ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2368" y="1"/>
            <a:ext cx="2984253" cy="5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3" tIns="48307" rIns="96613" bIns="48307" numCol="1" anchor="t" anchorCtr="0" compatLnSpc="1">
            <a:prstTxWarp prst="textNoShape">
              <a:avLst/>
            </a:prstTxWarp>
          </a:bodyPr>
          <a:lstStyle>
            <a:lvl1pPr algn="r" defTabSz="966760">
              <a:defRPr sz="1300">
                <a:latin typeface="Arial" panose="020B0604020202020204" pitchFamily="34" charset="0"/>
              </a:defRPr>
            </a:lvl1pPr>
          </a:lstStyle>
          <a:p>
            <a:endParaRPr lang="cs-CZ" altLang="cs-CZ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517105"/>
            <a:ext cx="2984253" cy="5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3" tIns="48307" rIns="96613" bIns="48307" numCol="1" anchor="b" anchorCtr="0" compatLnSpc="1">
            <a:prstTxWarp prst="textNoShape">
              <a:avLst/>
            </a:prstTxWarp>
          </a:bodyPr>
          <a:lstStyle>
            <a:lvl1pPr defTabSz="966760">
              <a:defRPr sz="1300">
                <a:latin typeface="Arial" panose="020B0604020202020204" pitchFamily="34" charset="0"/>
              </a:defRPr>
            </a:lvl1pPr>
          </a:lstStyle>
          <a:p>
            <a:endParaRPr lang="cs-CZ" altLang="cs-CZ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2368" y="9517105"/>
            <a:ext cx="2984253" cy="5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13" tIns="48307" rIns="96613" bIns="48307" numCol="1" anchor="b" anchorCtr="0" compatLnSpc="1">
            <a:prstTxWarp prst="textNoShape">
              <a:avLst/>
            </a:prstTxWarp>
          </a:bodyPr>
          <a:lstStyle>
            <a:lvl1pPr algn="r" defTabSz="966760">
              <a:defRPr sz="1300">
                <a:latin typeface="Arial" panose="020B0604020202020204" pitchFamily="34" charset="0"/>
              </a:defRPr>
            </a:lvl1pPr>
          </a:lstStyle>
          <a:p>
            <a:fld id="{10CD66CE-47F6-47DD-91F4-5461BF745A0A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792574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84253" cy="501638"/>
          </a:xfrm>
          <a:prstGeom prst="rect">
            <a:avLst/>
          </a:prstGeom>
        </p:spPr>
        <p:txBody>
          <a:bodyPr vert="horz" lIns="89383" tIns="44691" rIns="89383" bIns="44691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902368" y="1"/>
            <a:ext cx="2984253" cy="501638"/>
          </a:xfrm>
          <a:prstGeom prst="rect">
            <a:avLst/>
          </a:prstGeom>
        </p:spPr>
        <p:txBody>
          <a:bodyPr vert="horz" lIns="89383" tIns="44691" rIns="89383" bIns="44691" rtlCol="0"/>
          <a:lstStyle>
            <a:lvl1pPr algn="r">
              <a:defRPr sz="1200"/>
            </a:lvl1pPr>
          </a:lstStyle>
          <a:p>
            <a:fld id="{84840AA5-F109-4016-BA0A-6AFFA5899576}" type="datetimeFigureOut">
              <a:rPr lang="cs-CZ" smtClean="0"/>
              <a:t>13.02.2024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52538"/>
            <a:ext cx="4506913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383" tIns="44691" rIns="89383" bIns="44691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8199" y="4821647"/>
            <a:ext cx="5511765" cy="3946116"/>
          </a:xfrm>
          <a:prstGeom prst="rect">
            <a:avLst/>
          </a:prstGeom>
        </p:spPr>
        <p:txBody>
          <a:bodyPr vert="horz" lIns="89383" tIns="44691" rIns="89383" bIns="44691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1" y="9518662"/>
            <a:ext cx="2984253" cy="501638"/>
          </a:xfrm>
          <a:prstGeom prst="rect">
            <a:avLst/>
          </a:prstGeom>
        </p:spPr>
        <p:txBody>
          <a:bodyPr vert="horz" lIns="89383" tIns="44691" rIns="89383" bIns="44691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902368" y="9518662"/>
            <a:ext cx="2984253" cy="501638"/>
          </a:xfrm>
          <a:prstGeom prst="rect">
            <a:avLst/>
          </a:prstGeom>
        </p:spPr>
        <p:txBody>
          <a:bodyPr vert="horz" lIns="89383" tIns="44691" rIns="89383" bIns="44691" rtlCol="0" anchor="b"/>
          <a:lstStyle>
            <a:lvl1pPr algn="r">
              <a:defRPr sz="1200"/>
            </a:lvl1pPr>
          </a:lstStyle>
          <a:p>
            <a:fld id="{AEBF6CA6-4895-4B0F-993F-A94B2DA41D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10389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BF6CA6-4895-4B0F-993F-A94B2DA41D5B}" type="slidenum">
              <a:rPr lang="cs-CZ" smtClean="0"/>
              <a:t>50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7967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063379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cs-CZ" sz="2600" b="0" kern="1200" dirty="0" smtClean="0">
                <a:solidFill>
                  <a:schemeClr val="accent5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130000"/>
              <a:defRPr sz="1300"/>
            </a:lvl1pPr>
            <a:lvl2pPr>
              <a:buSzPct val="120000"/>
              <a:defRPr sz="1200">
                <a:latin typeface="+mn-lt"/>
              </a:defRPr>
            </a:lvl2pPr>
            <a:lvl3pPr>
              <a:defRPr sz="1200">
                <a:latin typeface="+mn-lt"/>
              </a:defRPr>
            </a:lvl3pPr>
            <a:lvl4pPr>
              <a:defRPr sz="1200">
                <a:latin typeface="+mn-lt"/>
              </a:defRPr>
            </a:lvl4pPr>
            <a:lvl5pPr>
              <a:defRPr sz="1200">
                <a:latin typeface="+mn-lt"/>
              </a:defRPr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141624455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cs-CZ" sz="2600" b="0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700213"/>
            <a:ext cx="4038600" cy="442595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700213"/>
            <a:ext cx="4038600" cy="442595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4137604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cs-CZ" sz="2600" b="0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3636344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pic>
        <p:nvPicPr>
          <p:cNvPr id="3" name="Picture 5" descr="Unbenannt1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96952"/>
            <a:ext cx="2435180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Object 4"/>
          <p:cNvGraphicFramePr>
            <a:graphicFrameLocks noChangeAspect="1"/>
          </p:cNvGraphicFramePr>
          <p:nvPr userDrawn="1"/>
        </p:nvGraphicFramePr>
        <p:xfrm>
          <a:off x="3846400" y="4437112"/>
          <a:ext cx="221544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PhotoPaint.Image.7" r:id="rId3" imgW="10006349" imgH="5473016" progId="">
                  <p:embed/>
                </p:oleObj>
              </mc:Choice>
              <mc:Fallback>
                <p:oleObj name="CorelPhotoPaint.Image.7" r:id="rId3" imgW="10006349" imgH="5473016" progId="">
                  <p:embed/>
                  <p:pic>
                    <p:nvPicPr>
                      <p:cNvPr id="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7209" r="66743"/>
                      <a:stretch>
                        <a:fillRect/>
                      </a:stretch>
                    </p:blipFill>
                    <p:spPr bwMode="auto">
                      <a:xfrm>
                        <a:off x="3846400" y="4437112"/>
                        <a:ext cx="221544" cy="990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Nadpis 6"/>
          <p:cNvSpPr txBox="1">
            <a:spLocks/>
          </p:cNvSpPr>
          <p:nvPr userDrawn="1"/>
        </p:nvSpPr>
        <p:spPr bwMode="auto">
          <a:xfrm>
            <a:off x="4067944" y="4644281"/>
            <a:ext cx="4752528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800" b="1" kern="1200" baseline="0">
                <a:solidFill>
                  <a:srgbClr val="0070C0"/>
                </a:solidFill>
                <a:latin typeface="+mn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CDB00"/>
                </a:solidFill>
                <a:latin typeface="Arial Narrow" panose="020B060602020203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CDB00"/>
                </a:solidFill>
                <a:latin typeface="Arial Narrow" panose="020B060602020203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CDB00"/>
                </a:solidFill>
                <a:latin typeface="Arial Narrow" panose="020B060602020203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CDB00"/>
                </a:solidFill>
                <a:latin typeface="Arial Narrow" panose="020B060602020203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CDB00"/>
                </a:solidFill>
                <a:latin typeface="Arial Narrow" panose="020B060602020203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CDB00"/>
                </a:solidFill>
                <a:latin typeface="Arial Narrow" panose="020B060602020203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CDB00"/>
                </a:solidFill>
                <a:latin typeface="Arial Narrow" panose="020B060602020203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CDB00"/>
                </a:solidFill>
                <a:latin typeface="Arial Narrow" panose="020B0606020202030204" pitchFamily="34" charset="0"/>
              </a:defRPr>
            </a:lvl9pPr>
          </a:lstStyle>
          <a:p>
            <a:endParaRPr lang="cs-CZ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Obdélník 5"/>
          <p:cNvSpPr/>
          <p:nvPr userDrawn="1"/>
        </p:nvSpPr>
        <p:spPr>
          <a:xfrm>
            <a:off x="107504" y="6165304"/>
            <a:ext cx="288032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8152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Nadpis a 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graf 2"/>
          <p:cNvSpPr>
            <a:spLocks noGrp="1"/>
          </p:cNvSpPr>
          <p:nvPr>
            <p:ph type="chart" idx="1"/>
          </p:nvPr>
        </p:nvSpPr>
        <p:spPr>
          <a:xfrm>
            <a:off x="4716016" y="1628800"/>
            <a:ext cx="4104456" cy="4623618"/>
          </a:xfrm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60186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12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8.png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Relationship Id="rId14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ázek 13">
            <a:extLst>
              <a:ext uri="{FF2B5EF4-FFF2-40B4-BE49-F238E27FC236}">
                <a16:creationId xmlns:a16="http://schemas.microsoft.com/office/drawing/2014/main" id="{05A04D81-6B19-4CD1-86EB-1F9EFA0DE8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>
            <a:alphaModFix amt="50000"/>
          </a:blip>
          <a:srcRect l="459" t="31138" r="81101" b="44147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536" y="116632"/>
            <a:ext cx="6552727" cy="90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dirty="0"/>
              <a:t>Kliknutím lze upravit styl.</a:t>
            </a:r>
            <a:endParaRPr lang="cs-CZ" altLang="cs-CZ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536" y="1269058"/>
            <a:ext cx="8424936" cy="4983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dirty="0"/>
              <a:t>Klepnutím lze upravit styly předlohy textu.</a:t>
            </a:r>
          </a:p>
          <a:p>
            <a:pPr lvl="1"/>
            <a:r>
              <a:rPr lang="cs-CZ" altLang="cs-CZ" dirty="0"/>
              <a:t>D</a:t>
            </a:r>
          </a:p>
          <a:p>
            <a:pPr lvl="2"/>
            <a:r>
              <a:rPr lang="cs-CZ" altLang="cs-CZ" dirty="0" err="1"/>
              <a:t>Lorem</a:t>
            </a:r>
            <a:endParaRPr lang="cs-CZ" altLang="cs-CZ" dirty="0"/>
          </a:p>
          <a:p>
            <a:pPr lvl="1"/>
            <a:endParaRPr lang="cs-CZ" altLang="cs-CZ" dirty="0"/>
          </a:p>
          <a:p>
            <a:pPr lvl="2"/>
            <a:endParaRPr lang="cs-CZ" altLang="cs-CZ" sz="1400" dirty="0"/>
          </a:p>
          <a:p>
            <a:pPr lvl="1"/>
            <a:endParaRPr lang="cs-CZ" altLang="cs-CZ" sz="1400" dirty="0"/>
          </a:p>
          <a:p>
            <a:pPr lvl="1"/>
            <a:endParaRPr lang="cs-CZ" altLang="cs-CZ" dirty="0"/>
          </a:p>
        </p:txBody>
      </p:sp>
      <p:pic>
        <p:nvPicPr>
          <p:cNvPr id="1039" name="Picture 15" descr="cary2"/>
          <p:cNvPicPr preferRelativeResize="0">
            <a:picLocks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731" y="620688"/>
            <a:ext cx="45719" cy="597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445715" y="6381750"/>
            <a:ext cx="8086725" cy="360363"/>
          </a:xfrm>
          <a:prstGeom prst="rect">
            <a:avLst/>
          </a:prstGeom>
          <a:noFill/>
          <a:ln>
            <a:noFill/>
          </a:ln>
        </p:spPr>
        <p:txBody>
          <a:bodyPr anchor="b" anchorCtr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endParaRPr lang="cs-CZ" altLang="cs-CZ" sz="400" b="0" dirty="0">
              <a:solidFill>
                <a:srgbClr val="FF0000"/>
              </a:solidFill>
              <a:cs typeface="Arial" panose="020B0604020202020204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altLang="cs-CZ" sz="900" b="0" kern="1200" baseline="0" dirty="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Postoje měst a obcí k vybraným aspektům odpadového hospodářství </a:t>
            </a:r>
            <a:r>
              <a:rPr lang="cs-CZ" altLang="cs-CZ" sz="900" b="0" dirty="0">
                <a:solidFill>
                  <a:schemeClr val="bg2"/>
                </a:solidFill>
                <a:cs typeface="Arial" panose="020B0604020202020204" pitchFamily="34" charset="0"/>
              </a:rPr>
              <a:t>| listopad 2023 / leden 2024</a:t>
            </a:r>
          </a:p>
        </p:txBody>
      </p:sp>
      <p:sp>
        <p:nvSpPr>
          <p:cNvPr id="15" name="Rectangle 25"/>
          <p:cNvSpPr>
            <a:spLocks noChangeArrowheads="1"/>
          </p:cNvSpPr>
          <p:nvPr/>
        </p:nvSpPr>
        <p:spPr bwMode="auto">
          <a:xfrm>
            <a:off x="8532812" y="6381328"/>
            <a:ext cx="503683" cy="360363"/>
          </a:xfrm>
          <a:prstGeom prst="rect">
            <a:avLst/>
          </a:prstGeom>
          <a:noFill/>
          <a:ln>
            <a:noFill/>
          </a:ln>
        </p:spPr>
        <p:txBody>
          <a:bodyPr anchor="b" anchorCtr="0"/>
          <a:lstStyle/>
          <a:p>
            <a:pPr algn="ctr"/>
            <a:fld id="{E1B96C77-FFCA-4B4D-9615-EC28E4A37667}" type="slidenum">
              <a:rPr lang="cs-CZ" altLang="cs-CZ" sz="1200" b="0">
                <a:solidFill>
                  <a:schemeClr val="bg1">
                    <a:lumMod val="50000"/>
                  </a:schemeClr>
                </a:solidFill>
                <a:latin typeface="+mn-lt"/>
                <a:cs typeface="Arial" panose="020B0604020202020204" pitchFamily="34" charset="0"/>
              </a:rPr>
              <a:pPr algn="ctr"/>
              <a:t>‹#›</a:t>
            </a:fld>
            <a:endParaRPr lang="cs-CZ" altLang="cs-CZ" sz="1400" b="0" dirty="0">
              <a:solidFill>
                <a:schemeClr val="bg1">
                  <a:lumMod val="50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1049" name="Picture 25" descr="cary3"/>
          <p:cNvPicPr preferRelativeResize="0">
            <a:picLocks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2647" y="44624"/>
            <a:ext cx="47625" cy="1224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2" name="Picture 28" descr="logo_b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345792"/>
            <a:ext cx="754851" cy="427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yaostr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6454509"/>
            <a:ext cx="1007393" cy="278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4" descr="cary"/>
          <p:cNvPicPr preferRelativeResize="0">
            <a:picLocks noChangeArrowheads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052736"/>
            <a:ext cx="8712522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Obrázek 2" descr="Obsah obrázku snímek obrazovky, zelené, Barevnost&#10;&#10;Popis byl vytvořen automaticky">
            <a:extLst>
              <a:ext uri="{FF2B5EF4-FFF2-40B4-BE49-F238E27FC236}">
                <a16:creationId xmlns:a16="http://schemas.microsoft.com/office/drawing/2014/main" id="{07923171-16F8-4A85-8CD5-82A77D0A8E3C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3564" y="485688"/>
            <a:ext cx="1811762" cy="27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6" r:id="rId5"/>
    <p:sldLayoutId id="2147483658" r:id="rId6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b="0" kern="1200" baseline="0">
          <a:solidFill>
            <a:schemeClr val="accent5"/>
          </a:solidFill>
          <a:latin typeface="+mn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CDB00"/>
          </a:solidFill>
          <a:latin typeface="Arial Narrow" panose="020B060602020203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CDB00"/>
          </a:solidFill>
          <a:latin typeface="Arial Narrow" panose="020B060602020203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CDB00"/>
          </a:solidFill>
          <a:latin typeface="Arial Narrow" panose="020B060602020203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CDB00"/>
          </a:solidFill>
          <a:latin typeface="Arial Narrow" panose="020B060602020203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CDB00"/>
          </a:solidFill>
          <a:latin typeface="Arial Narrow" panose="020B060602020203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CDB00"/>
          </a:solidFill>
          <a:latin typeface="Arial Narrow" panose="020B060602020203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CDB00"/>
          </a:solidFill>
          <a:latin typeface="Arial Narrow" panose="020B060602020203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CDB00"/>
          </a:solidFill>
          <a:latin typeface="Arial Narrow" panose="020B0606020202030204" pitchFamily="34" charset="0"/>
        </a:defRPr>
      </a:lvl9pPr>
    </p:titleStyle>
    <p:bodyStyle>
      <a:lvl1pPr marL="342900" indent="-342900" algn="just" rtl="0" eaLnBrk="1" fontAlgn="base" hangingPunct="1">
        <a:spcBef>
          <a:spcPct val="20000"/>
        </a:spcBef>
        <a:spcAft>
          <a:spcPct val="0"/>
        </a:spcAft>
        <a:buSzPct val="130000"/>
        <a:buFont typeface="Wingdings" panose="05000000000000000000" pitchFamily="2" charset="2"/>
        <a:buBlip>
          <a:blip r:embed="rId15"/>
        </a:buBlip>
        <a:defRPr sz="13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just" rtl="0" eaLnBrk="1" fontAlgn="base" hangingPunct="1">
        <a:spcBef>
          <a:spcPct val="20000"/>
        </a:spcBef>
        <a:spcAft>
          <a:spcPct val="0"/>
        </a:spcAft>
        <a:buSzPct val="120000"/>
        <a:buBlip>
          <a:blip r:embed="rId16"/>
        </a:buBlip>
        <a:defRPr sz="1200" kern="1200">
          <a:solidFill>
            <a:srgbClr val="000000"/>
          </a:solidFill>
          <a:latin typeface="+mn-lt"/>
          <a:ea typeface="+mn-ea"/>
          <a:cs typeface="+mn-cs"/>
        </a:defRPr>
      </a:lvl2pPr>
      <a:lvl3pPr marL="1200150" indent="-285750" algn="just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100000"/>
        <a:buFont typeface="Courier New" panose="02070309020205020404" pitchFamily="49" charset="0"/>
        <a:buChar char="o"/>
        <a:defRPr lang="cs-CZ" altLang="cs-CZ" sz="1200" kern="1200" dirty="0" smtClean="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8.xml"/><Relationship Id="rId4" Type="http://schemas.openxmlformats.org/officeDocument/2006/relationships/chart" Target="../charts/chart2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3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2.xml"/><Relationship Id="rId4" Type="http://schemas.openxmlformats.org/officeDocument/2006/relationships/image" Target="../media/image9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3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4.xml"/><Relationship Id="rId4" Type="http://schemas.openxmlformats.org/officeDocument/2006/relationships/image" Target="../media/image9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3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0.xml"/><Relationship Id="rId4" Type="http://schemas.openxmlformats.org/officeDocument/2006/relationships/chart" Target="../charts/chart39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4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4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45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6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47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4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4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0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5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4.xml"/><Relationship Id="rId2" Type="http://schemas.openxmlformats.org/officeDocument/2006/relationships/chart" Target="../charts/chart53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6.xml"/><Relationship Id="rId2" Type="http://schemas.openxmlformats.org/officeDocument/2006/relationships/chart" Target="../charts/chart55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5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8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0.xml"/><Relationship Id="rId2" Type="http://schemas.openxmlformats.org/officeDocument/2006/relationships/chart" Target="../charts/chart59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61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6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6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4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6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1" name="Picture 23" descr="patitulPP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7519" y="4803901"/>
            <a:ext cx="5066095" cy="1772370"/>
          </a:xfrm>
        </p:spPr>
        <p:txBody>
          <a:bodyPr/>
          <a:lstStyle/>
          <a:p>
            <a:pPr lvl="0" algn="l"/>
            <a:r>
              <a:rPr lang="cs-CZ" altLang="cs-CZ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Závěrečná zpráva z výzkumu</a:t>
            </a:r>
          </a:p>
          <a:p>
            <a:pPr algn="l"/>
            <a:endParaRPr lang="cs-CZ" altLang="cs-CZ" sz="500" b="1" dirty="0">
              <a:solidFill>
                <a:srgbClr val="666366"/>
              </a:solidFill>
            </a:endParaRPr>
          </a:p>
          <a:p>
            <a:pPr algn="l"/>
            <a:r>
              <a:rPr lang="cs-CZ" altLang="cs-CZ" sz="2100" dirty="0">
                <a:solidFill>
                  <a:srgbClr val="547B16"/>
                </a:solidFill>
              </a:rPr>
              <a:t>Postoje měst a obcí k vybraným aspektům odpadového hospodářství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6" r="388" b="1"/>
          <a:stretch/>
        </p:blipFill>
        <p:spPr>
          <a:xfrm>
            <a:off x="0" y="-6509"/>
            <a:ext cx="9144000" cy="4337123"/>
          </a:xfrm>
          <a:prstGeom prst="rect">
            <a:avLst/>
          </a:prstGeom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95536" y="6162444"/>
            <a:ext cx="2952328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SzPct val="150000"/>
              <a:buFont typeface="Wingdings" panose="05000000000000000000" pitchFamily="2" charset="2"/>
              <a:buNone/>
              <a:defRPr sz="2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SzPct val="135000"/>
              <a:buNone/>
              <a:defRPr sz="20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altLang="cs-CZ" sz="1100" dirty="0">
                <a:solidFill>
                  <a:srgbClr val="666366"/>
                </a:solidFill>
              </a:rPr>
              <a:t>únor 2024 </a:t>
            </a:r>
          </a:p>
        </p:txBody>
      </p:sp>
      <p:pic>
        <p:nvPicPr>
          <p:cNvPr id="9" name="Obrázek 8" descr="Obsah obrázku text, snímek obrazovky, Písmo, Grafika&#10;&#10;Popis byl vytvořen automaticky">
            <a:extLst>
              <a:ext uri="{FF2B5EF4-FFF2-40B4-BE49-F238E27FC236}">
                <a16:creationId xmlns:a16="http://schemas.microsoft.com/office/drawing/2014/main" id="{6AD56872-65EE-462A-8229-DE0336CA4ED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5" t="26574" r="9439" b="29875"/>
          <a:stretch/>
        </p:blipFill>
        <p:spPr>
          <a:xfrm>
            <a:off x="5413614" y="5193272"/>
            <a:ext cx="3190834" cy="6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4882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lvl="0" indent="0" defTabSz="914400" eaLnBrk="0" latinLnBrk="0" hangingPunct="0">
              <a:lnSpc>
                <a:spcPct val="100000"/>
              </a:lnSpc>
              <a:spcBef>
                <a:spcPct val="20000"/>
              </a:spcBef>
              <a:buClr>
                <a:schemeClr val="bg2"/>
              </a:buClr>
              <a:buSzTx/>
              <a:buFont typeface="Wingdings 2" pitchFamily="18" charset="2"/>
              <a:buNone/>
              <a:tabLst/>
              <a:defRPr/>
            </a:pPr>
            <a:r>
              <a:rPr lang="cs-CZ" sz="2200" kern="0" dirty="0">
                <a:solidFill>
                  <a:srgbClr val="487105"/>
                </a:solidFill>
                <a:ea typeface="+mn-ea"/>
                <a:cs typeface="+mn-cs"/>
              </a:rPr>
              <a:t>Shrnutí hlavních zjištění</a:t>
            </a:r>
          </a:p>
        </p:txBody>
      </p:sp>
      <p:sp>
        <p:nvSpPr>
          <p:cNvPr id="38" name="Zástupný symbol pro obsah 2">
            <a:extLst>
              <a:ext uri="{FF2B5EF4-FFF2-40B4-BE49-F238E27FC236}">
                <a16:creationId xmlns:a16="http://schemas.microsoft.com/office/drawing/2014/main" id="{9A663889-0415-4A8C-AEEF-8F8116FA2A8B}"/>
              </a:ext>
            </a:extLst>
          </p:cNvPr>
          <p:cNvSpPr>
            <a:spLocks noGrp="1"/>
          </p:cNvSpPr>
          <p:nvPr/>
        </p:nvSpPr>
        <p:spPr bwMode="auto">
          <a:xfrm>
            <a:off x="1115615" y="1549604"/>
            <a:ext cx="6912768" cy="3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just" rtl="0" eaLnBrk="1" fontAlgn="base" hangingPunct="1">
              <a:spcBef>
                <a:spcPct val="20000"/>
              </a:spcBef>
              <a:spcAft>
                <a:spcPct val="0"/>
              </a:spcAft>
              <a:buSzPct val="200000"/>
              <a:buFont typeface="Wingdings" panose="05000000000000000000" pitchFamily="2" charset="2"/>
              <a:buBlip>
                <a:blip r:embed="rId2"/>
              </a:buBlip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70000"/>
              <a:buBlip>
                <a:blip r:embed="rId3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600"/>
              </a:spcBef>
              <a:buSzPct val="150000"/>
              <a:buNone/>
            </a:pPr>
            <a:r>
              <a:rPr lang="cs-CZ" altLang="cs-CZ" sz="1400" dirty="0">
                <a:solidFill>
                  <a:srgbClr val="477104"/>
                </a:solidFill>
                <a:ea typeface="+mj-ea"/>
                <a:cs typeface="+mj-cs"/>
              </a:rPr>
              <a:t>Zavedení EPR kolektivních systémů pro další produkty / materiály </a:t>
            </a:r>
          </a:p>
        </p:txBody>
      </p:sp>
      <p:sp>
        <p:nvSpPr>
          <p:cNvPr id="43" name="Text Box 4">
            <a:extLst>
              <a:ext uri="{FF2B5EF4-FFF2-40B4-BE49-F238E27FC236}">
                <a16:creationId xmlns:a16="http://schemas.microsoft.com/office/drawing/2014/main" id="{11657553-0839-4315-8C95-2FCB069A45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942" y="1927349"/>
            <a:ext cx="9889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2000" dirty="0">
                <a:solidFill>
                  <a:srgbClr val="4E770E"/>
                </a:solidFill>
                <a:latin typeface="+mn-lt"/>
                <a:cs typeface="Arial" charset="0"/>
              </a:rPr>
              <a:t>93</a:t>
            </a:r>
            <a:r>
              <a:rPr lang="cs-CZ" sz="1000" dirty="0">
                <a:solidFill>
                  <a:srgbClr val="4E770E"/>
                </a:solidFill>
                <a:latin typeface="+mn-lt"/>
                <a:cs typeface="Arial" charset="0"/>
              </a:rPr>
              <a:t> </a:t>
            </a:r>
            <a:r>
              <a:rPr lang="cs-CZ" sz="2000" dirty="0">
                <a:solidFill>
                  <a:srgbClr val="4E770E"/>
                </a:solidFill>
                <a:latin typeface="+mn-lt"/>
                <a:cs typeface="Arial" charset="0"/>
              </a:rPr>
              <a:t>%</a:t>
            </a:r>
          </a:p>
        </p:txBody>
      </p:sp>
      <p:sp>
        <p:nvSpPr>
          <p:cNvPr id="28" name="Rectangle 3">
            <a:extLst>
              <a:ext uri="{FF2B5EF4-FFF2-40B4-BE49-F238E27FC236}">
                <a16:creationId xmlns:a16="http://schemas.microsoft.com/office/drawing/2014/main" id="{17BEDEB1-9D07-4694-8CFB-0FAC90E1E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2882" y="3165530"/>
            <a:ext cx="8118234" cy="335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61747"/>
              </a:buClr>
              <a:buSzPct val="120000"/>
              <a:buFont typeface="Arial" panose="020B0604020202020204" pitchFamily="34" charset="0"/>
              <a:buChar char="•"/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10000"/>
              <a:buBlip>
                <a:blip r:embed="rId3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9875" indent="-269875">
              <a:spcBef>
                <a:spcPts val="600"/>
              </a:spcBef>
              <a:buClr>
                <a:srgbClr val="4E760F"/>
              </a:buClr>
              <a:buSzPct val="130000"/>
              <a:buFont typeface="Arial" panose="020B0604020202020204" pitchFamily="34" charset="0"/>
              <a:buChar char="•"/>
            </a:pPr>
            <a:r>
              <a:rPr lang="cs-CZ" sz="1200" dirty="0">
                <a:latin typeface="+mn-lt"/>
                <a:ea typeface="Calibri" panose="020F0502020204030204" pitchFamily="34" charset="0"/>
              </a:rPr>
              <a:t>Vyjma tiskovin u všech dalších produktů a materiálů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převažuje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názor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, že by jejich sběr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neměla zajišťovat obec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, ale měly by být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vraceny v místě prodeje nebo u smluvních partnerů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.</a:t>
            </a:r>
            <a:endParaRPr lang="cs-CZ" sz="1200" dirty="0"/>
          </a:p>
        </p:txBody>
      </p:sp>
      <p:sp>
        <p:nvSpPr>
          <p:cNvPr id="30" name="TextovéPole 29">
            <a:extLst>
              <a:ext uri="{FF2B5EF4-FFF2-40B4-BE49-F238E27FC236}">
                <a16:creationId xmlns:a16="http://schemas.microsoft.com/office/drawing/2014/main" id="{1C5D5DF6-EE03-49D7-92C9-94EDAFF03763}"/>
              </a:ext>
            </a:extLst>
          </p:cNvPr>
          <p:cNvSpPr txBox="1"/>
          <p:nvPr/>
        </p:nvSpPr>
        <p:spPr>
          <a:xfrm>
            <a:off x="1298277" y="1944847"/>
            <a:ext cx="58583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Clr>
                <a:srgbClr val="4E760F"/>
              </a:buClr>
              <a:buSzPct val="130000"/>
            </a:pPr>
            <a:r>
              <a:rPr lang="cs-CZ" sz="1200" kern="0" dirty="0"/>
              <a:t>obcí by </a:t>
            </a:r>
            <a:r>
              <a:rPr lang="cs-CZ" sz="1200" b="1" kern="0" dirty="0"/>
              <a:t>uvítalo</a:t>
            </a:r>
            <a:r>
              <a:rPr lang="cs-CZ" sz="1200" kern="0" dirty="0"/>
              <a:t>, kdyby i jiní výrobci, jejichž produkce tvoří odpad, platili poplatky, což by obcím přineslo více finančních prostředků na likvidaci odpadu</a:t>
            </a:r>
            <a:endParaRPr lang="pl-PL" sz="1200" kern="0" dirty="0"/>
          </a:p>
        </p:txBody>
      </p:sp>
      <p:sp>
        <p:nvSpPr>
          <p:cNvPr id="39" name="Text Box 4">
            <a:extLst>
              <a:ext uri="{FF2B5EF4-FFF2-40B4-BE49-F238E27FC236}">
                <a16:creationId xmlns:a16="http://schemas.microsoft.com/office/drawing/2014/main" id="{49E96DA7-1D29-4608-9606-E4DC2E2D64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933" y="2525319"/>
            <a:ext cx="11880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2000" dirty="0">
                <a:solidFill>
                  <a:srgbClr val="4E770E"/>
                </a:solidFill>
                <a:latin typeface="+mn-lt"/>
                <a:cs typeface="Arial" charset="0"/>
              </a:rPr>
              <a:t>64-81</a:t>
            </a:r>
            <a:r>
              <a:rPr lang="cs-CZ" sz="1000" dirty="0">
                <a:solidFill>
                  <a:srgbClr val="4E770E"/>
                </a:solidFill>
                <a:latin typeface="+mn-lt"/>
                <a:cs typeface="Arial" charset="0"/>
              </a:rPr>
              <a:t> </a:t>
            </a:r>
            <a:r>
              <a:rPr lang="cs-CZ" sz="2000" dirty="0">
                <a:solidFill>
                  <a:srgbClr val="4E770E"/>
                </a:solidFill>
                <a:latin typeface="+mn-lt"/>
                <a:cs typeface="Arial" charset="0"/>
              </a:rPr>
              <a:t>%</a:t>
            </a:r>
          </a:p>
        </p:txBody>
      </p:sp>
      <p:sp>
        <p:nvSpPr>
          <p:cNvPr id="40" name="TextovéPole 39">
            <a:extLst>
              <a:ext uri="{FF2B5EF4-FFF2-40B4-BE49-F238E27FC236}">
                <a16:creationId xmlns:a16="http://schemas.microsoft.com/office/drawing/2014/main" id="{E1D149C4-9721-424C-9797-59949F7EF40D}"/>
              </a:ext>
            </a:extLst>
          </p:cNvPr>
          <p:cNvSpPr txBox="1"/>
          <p:nvPr/>
        </p:nvSpPr>
        <p:spPr>
          <a:xfrm>
            <a:off x="1513236" y="2549145"/>
            <a:ext cx="55115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Clr>
                <a:srgbClr val="4E760F"/>
              </a:buClr>
              <a:buSzPct val="130000"/>
            </a:pPr>
            <a:r>
              <a:rPr lang="cs-CZ" sz="1200" dirty="0">
                <a:latin typeface="+mn-lt"/>
                <a:ea typeface="Calibri" panose="020F0502020204030204" pitchFamily="34" charset="0"/>
              </a:rPr>
              <a:t>Zavedení rozšířené odpovědnosti výrobce pro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všechny zjišťované produkty 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či materiály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má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 ze strany představitelů měst a obcí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většinou podporu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.</a:t>
            </a:r>
            <a:endParaRPr lang="pl-PL" sz="1200" kern="0" dirty="0"/>
          </a:p>
        </p:txBody>
      </p:sp>
      <p:pic>
        <p:nvPicPr>
          <p:cNvPr id="13" name="Obrázek 12">
            <a:extLst>
              <a:ext uri="{FF2B5EF4-FFF2-40B4-BE49-F238E27FC236}">
                <a16:creationId xmlns:a16="http://schemas.microsoft.com/office/drawing/2014/main" id="{EF201930-FE6D-424F-84AF-44160E85C6A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alphaModFix amt="8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6617" y="1786031"/>
            <a:ext cx="1806714" cy="1389780"/>
          </a:xfrm>
          <a:prstGeom prst="ellipse">
            <a:avLst/>
          </a:prstGeom>
          <a:ln>
            <a:noFill/>
          </a:ln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3313926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0" hangingPunct="0">
              <a:spcBef>
                <a:spcPct val="20000"/>
              </a:spcBef>
              <a:buClr>
                <a:schemeClr val="bg2"/>
              </a:buClr>
              <a:defRPr/>
            </a:pPr>
            <a:r>
              <a:rPr lang="cs-CZ" sz="2200" kern="0" dirty="0">
                <a:solidFill>
                  <a:srgbClr val="487105"/>
                </a:solidFill>
                <a:ea typeface="+mn-ea"/>
                <a:cs typeface="+mn-cs"/>
              </a:rPr>
              <a:t>Shrnutí hlavních zjištění</a:t>
            </a:r>
          </a:p>
        </p:txBody>
      </p:sp>
      <p:sp>
        <p:nvSpPr>
          <p:cNvPr id="38" name="Zástupný symbol pro obsah 2">
            <a:extLst>
              <a:ext uri="{FF2B5EF4-FFF2-40B4-BE49-F238E27FC236}">
                <a16:creationId xmlns:a16="http://schemas.microsoft.com/office/drawing/2014/main" id="{9A663889-0415-4A8C-AEEF-8F8116FA2A8B}"/>
              </a:ext>
            </a:extLst>
          </p:cNvPr>
          <p:cNvSpPr>
            <a:spLocks noGrp="1"/>
          </p:cNvSpPr>
          <p:nvPr/>
        </p:nvSpPr>
        <p:spPr bwMode="auto">
          <a:xfrm>
            <a:off x="1115615" y="1261572"/>
            <a:ext cx="6912768" cy="3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just" rtl="0" eaLnBrk="1" fontAlgn="base" hangingPunct="1">
              <a:spcBef>
                <a:spcPct val="20000"/>
              </a:spcBef>
              <a:spcAft>
                <a:spcPct val="0"/>
              </a:spcAft>
              <a:buSzPct val="200000"/>
              <a:buFont typeface="Wingdings" panose="05000000000000000000" pitchFamily="2" charset="2"/>
              <a:buBlip>
                <a:blip r:embed="rId2"/>
              </a:buBlip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70000"/>
              <a:buBlip>
                <a:blip r:embed="rId3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600"/>
              </a:spcBef>
              <a:buSzPct val="150000"/>
              <a:buNone/>
            </a:pPr>
            <a:r>
              <a:rPr lang="cs-CZ" altLang="cs-CZ" sz="1400" dirty="0">
                <a:solidFill>
                  <a:srgbClr val="477104"/>
                </a:solidFill>
                <a:ea typeface="+mj-ea"/>
                <a:cs typeface="+mj-cs"/>
              </a:rPr>
              <a:t>Prevence, recyklace</a:t>
            </a:r>
          </a:p>
        </p:txBody>
      </p:sp>
      <p:sp>
        <p:nvSpPr>
          <p:cNvPr id="43" name="Text Box 4">
            <a:extLst>
              <a:ext uri="{FF2B5EF4-FFF2-40B4-BE49-F238E27FC236}">
                <a16:creationId xmlns:a16="http://schemas.microsoft.com/office/drawing/2014/main" id="{11657553-0839-4315-8C95-2FCB069A45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2445" y="4788086"/>
            <a:ext cx="9889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2000" dirty="0">
                <a:solidFill>
                  <a:srgbClr val="4E770E"/>
                </a:solidFill>
                <a:latin typeface="+mn-lt"/>
                <a:cs typeface="Arial" charset="0"/>
              </a:rPr>
              <a:t>89</a:t>
            </a:r>
            <a:r>
              <a:rPr lang="cs-CZ" sz="1000" dirty="0">
                <a:solidFill>
                  <a:srgbClr val="4E770E"/>
                </a:solidFill>
                <a:latin typeface="+mn-lt"/>
                <a:cs typeface="Arial" charset="0"/>
              </a:rPr>
              <a:t> </a:t>
            </a:r>
            <a:r>
              <a:rPr lang="cs-CZ" sz="2000" dirty="0">
                <a:solidFill>
                  <a:srgbClr val="4E770E"/>
                </a:solidFill>
                <a:latin typeface="+mn-lt"/>
                <a:cs typeface="Arial" charset="0"/>
              </a:rPr>
              <a:t>%</a:t>
            </a:r>
          </a:p>
        </p:txBody>
      </p:sp>
      <p:sp>
        <p:nvSpPr>
          <p:cNvPr id="28" name="Rectangle 3">
            <a:extLst>
              <a:ext uri="{FF2B5EF4-FFF2-40B4-BE49-F238E27FC236}">
                <a16:creationId xmlns:a16="http://schemas.microsoft.com/office/drawing/2014/main" id="{17BEDEB1-9D07-4694-8CFB-0FAC90E1E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0620" y="1637431"/>
            <a:ext cx="7200801" cy="1301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61747"/>
              </a:buClr>
              <a:buSzPct val="120000"/>
              <a:buFont typeface="Arial" panose="020B0604020202020204" pitchFamily="34" charset="0"/>
              <a:buChar char="•"/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10000"/>
              <a:buBlip>
                <a:blip r:embed="rId3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Clr>
                <a:srgbClr val="4E760F"/>
              </a:buClr>
              <a:buSzPct val="130000"/>
              <a:buNone/>
            </a:pPr>
            <a:r>
              <a:rPr lang="cs-CZ" sz="1200" b="1" dirty="0"/>
              <a:t>Polovina</a:t>
            </a:r>
            <a:r>
              <a:rPr lang="cs-CZ" sz="1200" dirty="0"/>
              <a:t> představitelů měst a obcí domnívá, že Česká republika </a:t>
            </a:r>
            <a:r>
              <a:rPr lang="cs-CZ" sz="12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nemá dostatečné kapacity </a:t>
            </a:r>
            <a:br>
              <a:rPr lang="cs-CZ" sz="1200" dirty="0">
                <a:solidFill>
                  <a:schemeClr val="accent4">
                    <a:lumMod val="40000"/>
                    <a:lumOff val="60000"/>
                  </a:schemeClr>
                </a:solidFill>
              </a:rPr>
            </a:br>
            <a:r>
              <a:rPr lang="cs-CZ" sz="12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na recyklaci odpadů</a:t>
            </a:r>
            <a:r>
              <a:rPr lang="cs-CZ" sz="1200" dirty="0"/>
              <a:t>, jen pětina považuje současné kapacity za dostatečné.</a:t>
            </a:r>
          </a:p>
          <a:p>
            <a:pPr marL="0" indent="0">
              <a:spcBef>
                <a:spcPts val="600"/>
              </a:spcBef>
              <a:buClr>
                <a:srgbClr val="4E760F"/>
              </a:buClr>
              <a:buSzPct val="130000"/>
              <a:buNone/>
            </a:pPr>
            <a:endParaRPr lang="cs-CZ" sz="300" dirty="0"/>
          </a:p>
          <a:p>
            <a:pPr marL="0" indent="0">
              <a:spcBef>
                <a:spcPts val="600"/>
              </a:spcBef>
              <a:buClr>
                <a:srgbClr val="4E760F"/>
              </a:buClr>
              <a:buSzPct val="130000"/>
              <a:buNone/>
            </a:pPr>
            <a:r>
              <a:rPr lang="cs-CZ" sz="1200" dirty="0"/>
              <a:t>Současně se </a:t>
            </a:r>
            <a:r>
              <a:rPr lang="cs-CZ" sz="1200" b="1" dirty="0"/>
              <a:t>většina</a:t>
            </a:r>
            <a:r>
              <a:rPr lang="cs-CZ" sz="1200" dirty="0"/>
              <a:t> dotázaných domnívá, že Česká republika </a:t>
            </a:r>
            <a:r>
              <a:rPr lang="cs-CZ" sz="1200" dirty="0">
                <a:solidFill>
                  <a:srgbClr val="477104"/>
                </a:solidFill>
              </a:rPr>
              <a:t>má vytvořit dostatečné kapacity </a:t>
            </a:r>
            <a:br>
              <a:rPr lang="cs-CZ" sz="1200" b="1" dirty="0">
                <a:solidFill>
                  <a:srgbClr val="477104"/>
                </a:solidFill>
              </a:rPr>
            </a:br>
            <a:r>
              <a:rPr lang="cs-CZ" sz="1200" dirty="0"/>
              <a:t>pro zařízení na recyklaci odpadu tak, aby se </a:t>
            </a:r>
            <a:r>
              <a:rPr lang="cs-CZ" sz="1200" dirty="0">
                <a:solidFill>
                  <a:srgbClr val="477104"/>
                </a:solidFill>
              </a:rPr>
              <a:t>100 % odpadu </a:t>
            </a:r>
            <a:r>
              <a:rPr lang="cs-CZ" sz="1200" dirty="0" err="1">
                <a:solidFill>
                  <a:srgbClr val="477104"/>
                </a:solidFill>
              </a:rPr>
              <a:t>zrecyklovalo</a:t>
            </a:r>
            <a:r>
              <a:rPr lang="cs-CZ" sz="1200" dirty="0">
                <a:solidFill>
                  <a:srgbClr val="477104"/>
                </a:solidFill>
              </a:rPr>
              <a:t> na území ČR.</a:t>
            </a:r>
          </a:p>
        </p:txBody>
      </p:sp>
      <p:sp>
        <p:nvSpPr>
          <p:cNvPr id="30" name="TextovéPole 29">
            <a:extLst>
              <a:ext uri="{FF2B5EF4-FFF2-40B4-BE49-F238E27FC236}">
                <a16:creationId xmlns:a16="http://schemas.microsoft.com/office/drawing/2014/main" id="{1C5D5DF6-EE03-49D7-92C9-94EDAFF03763}"/>
              </a:ext>
            </a:extLst>
          </p:cNvPr>
          <p:cNvSpPr txBox="1"/>
          <p:nvPr/>
        </p:nvSpPr>
        <p:spPr>
          <a:xfrm>
            <a:off x="6058069" y="5190291"/>
            <a:ext cx="263093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buClr>
                <a:srgbClr val="4E760F"/>
              </a:buClr>
              <a:buSzPct val="130000"/>
            </a:pPr>
            <a:r>
              <a:rPr lang="cs-CZ" sz="1200" kern="0" dirty="0"/>
              <a:t>se domnívá, že Česká republika by v rámci prevence vzniku odpadu měla </a:t>
            </a:r>
            <a:r>
              <a:rPr lang="cs-CZ" sz="1200" b="1" kern="0" dirty="0"/>
              <a:t>více podporovat </a:t>
            </a:r>
            <a:r>
              <a:rPr lang="cs-CZ" sz="1200" kern="0" dirty="0"/>
              <a:t>možnost a dostupnost </a:t>
            </a:r>
            <a:r>
              <a:rPr lang="cs-CZ" sz="1200" b="1" kern="0" dirty="0"/>
              <a:t>oprav výrobků</a:t>
            </a:r>
            <a:r>
              <a:rPr lang="cs-CZ" sz="1200" kern="0" dirty="0"/>
              <a:t>.</a:t>
            </a:r>
            <a:endParaRPr lang="pl-PL" sz="1200" kern="0" dirty="0"/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1B300DA4-50E5-4ADE-B89F-FFC72B74BC97}"/>
              </a:ext>
            </a:extLst>
          </p:cNvPr>
          <p:cNvSpPr txBox="1"/>
          <p:nvPr/>
        </p:nvSpPr>
        <p:spPr>
          <a:xfrm>
            <a:off x="450007" y="2931249"/>
            <a:ext cx="367240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1200" dirty="0">
                <a:latin typeface="+mn-lt"/>
              </a:rPr>
              <a:t>Jakým způsobem by měla být podporována </a:t>
            </a:r>
            <a:r>
              <a:rPr lang="cs-CZ" sz="1200" b="1" dirty="0">
                <a:latin typeface="+mn-lt"/>
              </a:rPr>
              <a:t>prevence vzniku a minimalizace odpadu?</a:t>
            </a:r>
            <a:r>
              <a:rPr lang="cs-CZ" sz="12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</a:t>
            </a:r>
            <a:r>
              <a:rPr lang="cs-CZ" sz="1000" dirty="0">
                <a:latin typeface="+mn-lt"/>
              </a:rPr>
              <a:t>(top 4)</a:t>
            </a:r>
          </a:p>
        </p:txBody>
      </p:sp>
      <p:sp>
        <p:nvSpPr>
          <p:cNvPr id="15" name="Rectangle 3">
            <a:extLst>
              <a:ext uri="{FF2B5EF4-FFF2-40B4-BE49-F238E27FC236}">
                <a16:creationId xmlns:a16="http://schemas.microsoft.com/office/drawing/2014/main" id="{5AA69185-D2C4-4FFA-BD3F-E3DC5019EB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8" y="3441799"/>
            <a:ext cx="5040560" cy="100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61747"/>
              </a:buClr>
              <a:buSzPct val="120000"/>
              <a:buFont typeface="Arial" panose="020B0604020202020204" pitchFamily="34" charset="0"/>
              <a:buChar char="•"/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10000"/>
              <a:buBlip>
                <a:blip r:embed="rId3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>
              <a:spcBef>
                <a:spcPts val="600"/>
              </a:spcBef>
              <a:buClr>
                <a:srgbClr val="4E760F"/>
              </a:buClr>
              <a:buSzPct val="130000"/>
              <a:buFont typeface="Arial" panose="020B0604020202020204" pitchFamily="34" charset="0"/>
              <a:buChar char="•"/>
            </a:pPr>
            <a:r>
              <a:rPr lang="cs-CZ" sz="1100" dirty="0">
                <a:solidFill>
                  <a:srgbClr val="477104"/>
                </a:solidFill>
              </a:rPr>
              <a:t>vzdělávání a osvěta </a:t>
            </a:r>
            <a:r>
              <a:rPr lang="cs-CZ" sz="1100" kern="0" dirty="0">
                <a:solidFill>
                  <a:schemeClr val="tx1"/>
                </a:solidFill>
              </a:rPr>
              <a:t>(63 %)</a:t>
            </a:r>
          </a:p>
          <a:p>
            <a:pPr marL="180975" indent="-180975">
              <a:spcBef>
                <a:spcPts val="600"/>
              </a:spcBef>
              <a:buClr>
                <a:srgbClr val="4E760F"/>
              </a:buClr>
              <a:buSzPct val="130000"/>
              <a:buFont typeface="Arial" panose="020B0604020202020204" pitchFamily="34" charset="0"/>
              <a:buChar char="•"/>
            </a:pPr>
            <a:r>
              <a:rPr lang="cs-CZ" sz="1100" kern="0" dirty="0">
                <a:solidFill>
                  <a:schemeClr val="tx1"/>
                </a:solidFill>
              </a:rPr>
              <a:t>větší </a:t>
            </a:r>
            <a:r>
              <a:rPr lang="cs-CZ" sz="1100" dirty="0">
                <a:solidFill>
                  <a:srgbClr val="477104"/>
                </a:solidFill>
              </a:rPr>
              <a:t>podpora obalů na více použití </a:t>
            </a:r>
            <a:r>
              <a:rPr lang="cs-CZ" sz="1100" kern="0" dirty="0">
                <a:solidFill>
                  <a:schemeClr val="tx1"/>
                </a:solidFill>
              </a:rPr>
              <a:t>(57 %)</a:t>
            </a:r>
          </a:p>
          <a:p>
            <a:pPr marL="180975" indent="-180975">
              <a:spcBef>
                <a:spcPts val="600"/>
              </a:spcBef>
              <a:buClr>
                <a:srgbClr val="4E760F"/>
              </a:buClr>
              <a:buSzPct val="130000"/>
              <a:buFont typeface="Arial" panose="020B0604020202020204" pitchFamily="34" charset="0"/>
              <a:buChar char="•"/>
            </a:pPr>
            <a:r>
              <a:rPr lang="cs-CZ" sz="1100" dirty="0">
                <a:solidFill>
                  <a:srgbClr val="477104"/>
                </a:solidFill>
              </a:rPr>
              <a:t>podpora výzkumu </a:t>
            </a:r>
            <a:r>
              <a:rPr lang="cs-CZ" sz="1100" kern="0" dirty="0">
                <a:solidFill>
                  <a:schemeClr val="tx1"/>
                </a:solidFill>
              </a:rPr>
              <a:t>a vývoje nových </a:t>
            </a:r>
            <a:r>
              <a:rPr lang="cs-CZ" sz="1100" dirty="0">
                <a:solidFill>
                  <a:srgbClr val="477104"/>
                </a:solidFill>
              </a:rPr>
              <a:t>technologií</a:t>
            </a:r>
            <a:r>
              <a:rPr lang="cs-CZ" sz="1100" kern="0" dirty="0">
                <a:solidFill>
                  <a:schemeClr val="tx1"/>
                </a:solidFill>
              </a:rPr>
              <a:t> (53 %)	</a:t>
            </a:r>
          </a:p>
          <a:p>
            <a:pPr marL="180975" indent="-180975">
              <a:spcBef>
                <a:spcPts val="600"/>
              </a:spcBef>
              <a:buClr>
                <a:srgbClr val="4E760F"/>
              </a:buClr>
              <a:buSzPct val="130000"/>
              <a:buFont typeface="Arial" panose="020B0604020202020204" pitchFamily="34" charset="0"/>
              <a:buChar char="•"/>
            </a:pPr>
            <a:r>
              <a:rPr lang="cs-CZ" sz="1100" dirty="0">
                <a:solidFill>
                  <a:srgbClr val="477104"/>
                </a:solidFill>
              </a:rPr>
              <a:t>zálohování</a:t>
            </a:r>
            <a:r>
              <a:rPr lang="cs-CZ" sz="1100" kern="0" dirty="0">
                <a:solidFill>
                  <a:schemeClr val="tx1"/>
                </a:solidFill>
              </a:rPr>
              <a:t> výrobků nebo materiálů (50 %)</a:t>
            </a:r>
          </a:p>
          <a:p>
            <a:pPr marL="269875" indent="-269875">
              <a:spcBef>
                <a:spcPts val="600"/>
              </a:spcBef>
              <a:buClr>
                <a:srgbClr val="4E760F"/>
              </a:buClr>
              <a:buSzPct val="130000"/>
              <a:buFont typeface="Arial" panose="020B0604020202020204" pitchFamily="34" charset="0"/>
              <a:buChar char="•"/>
            </a:pPr>
            <a:endParaRPr lang="cs-CZ" sz="1200" dirty="0"/>
          </a:p>
        </p:txBody>
      </p:sp>
      <p:sp>
        <p:nvSpPr>
          <p:cNvPr id="16" name="Text Box 4">
            <a:extLst>
              <a:ext uri="{FF2B5EF4-FFF2-40B4-BE49-F238E27FC236}">
                <a16:creationId xmlns:a16="http://schemas.microsoft.com/office/drawing/2014/main" id="{770D2565-5ED9-462D-9617-11924FD27A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2207005"/>
            <a:ext cx="9889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2000" dirty="0">
                <a:solidFill>
                  <a:srgbClr val="4E770E"/>
                </a:solidFill>
                <a:latin typeface="+mn-lt"/>
                <a:cs typeface="Arial" charset="0"/>
              </a:rPr>
              <a:t>81</a:t>
            </a:r>
            <a:r>
              <a:rPr lang="cs-CZ" sz="1000" dirty="0">
                <a:solidFill>
                  <a:srgbClr val="4E770E"/>
                </a:solidFill>
                <a:latin typeface="+mn-lt"/>
                <a:cs typeface="Arial" charset="0"/>
              </a:rPr>
              <a:t> </a:t>
            </a:r>
            <a:r>
              <a:rPr lang="cs-CZ" sz="2000" dirty="0">
                <a:solidFill>
                  <a:srgbClr val="4E770E"/>
                </a:solidFill>
                <a:latin typeface="+mn-lt"/>
                <a:cs typeface="Arial" charset="0"/>
              </a:rPr>
              <a:t>%</a:t>
            </a:r>
          </a:p>
        </p:txBody>
      </p:sp>
      <p:sp>
        <p:nvSpPr>
          <p:cNvPr id="17" name="Text Box 4">
            <a:extLst>
              <a:ext uri="{FF2B5EF4-FFF2-40B4-BE49-F238E27FC236}">
                <a16:creationId xmlns:a16="http://schemas.microsoft.com/office/drawing/2014/main" id="{897CDF21-9EBB-45A5-8CA8-6C82659EC9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700" y="1607402"/>
            <a:ext cx="9889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+mn-lt"/>
                <a:cs typeface="Arial" charset="0"/>
              </a:rPr>
              <a:t>51</a:t>
            </a:r>
            <a:r>
              <a:rPr lang="cs-CZ" sz="1000" dirty="0">
                <a:solidFill>
                  <a:schemeClr val="accent4">
                    <a:lumMod val="40000"/>
                    <a:lumOff val="60000"/>
                  </a:schemeClr>
                </a:solidFill>
                <a:latin typeface="+mn-lt"/>
                <a:cs typeface="Arial" charset="0"/>
              </a:rPr>
              <a:t> </a:t>
            </a:r>
            <a:r>
              <a:rPr lang="cs-CZ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+mn-lt"/>
                <a:cs typeface="Arial" charset="0"/>
              </a:rPr>
              <a:t>%</a:t>
            </a:r>
          </a:p>
        </p:txBody>
      </p:sp>
      <p:sp>
        <p:nvSpPr>
          <p:cNvPr id="22" name="TextovéPole 21">
            <a:extLst>
              <a:ext uri="{FF2B5EF4-FFF2-40B4-BE49-F238E27FC236}">
                <a16:creationId xmlns:a16="http://schemas.microsoft.com/office/drawing/2014/main" id="{52E79D06-7040-4ECA-A8E3-AC0F37972971}"/>
              </a:ext>
            </a:extLst>
          </p:cNvPr>
          <p:cNvSpPr txBox="1"/>
          <p:nvPr/>
        </p:nvSpPr>
        <p:spPr>
          <a:xfrm>
            <a:off x="4628364" y="2931993"/>
            <a:ext cx="406562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1200" dirty="0">
                <a:latin typeface="+mn-lt"/>
              </a:rPr>
              <a:t>Jakým způsobem by měla být </a:t>
            </a:r>
            <a:r>
              <a:rPr lang="cs-CZ" sz="1200" b="1" dirty="0">
                <a:latin typeface="+mn-lt"/>
              </a:rPr>
              <a:t>podporována</a:t>
            </a:r>
            <a:r>
              <a:rPr lang="cs-CZ" sz="1200" dirty="0">
                <a:latin typeface="+mn-lt"/>
              </a:rPr>
              <a:t> </a:t>
            </a:r>
            <a:r>
              <a:rPr lang="cs-CZ" sz="1200" b="1" dirty="0">
                <a:latin typeface="+mn-lt"/>
              </a:rPr>
              <a:t>výroba </a:t>
            </a:r>
            <a:r>
              <a:rPr lang="cs-CZ" sz="1200" dirty="0">
                <a:latin typeface="+mn-lt"/>
              </a:rPr>
              <a:t>a</a:t>
            </a:r>
            <a:r>
              <a:rPr lang="cs-CZ" sz="1200" b="1" dirty="0">
                <a:latin typeface="+mn-lt"/>
              </a:rPr>
              <a:t> používání recyklovaných materiálů a obalů? </a:t>
            </a:r>
            <a:r>
              <a:rPr lang="cs-CZ" sz="1000" dirty="0">
                <a:latin typeface="+mn-lt"/>
              </a:rPr>
              <a:t>(top 3)</a:t>
            </a:r>
          </a:p>
        </p:txBody>
      </p:sp>
      <p:sp>
        <p:nvSpPr>
          <p:cNvPr id="23" name="Rectangle 3">
            <a:extLst>
              <a:ext uri="{FF2B5EF4-FFF2-40B4-BE49-F238E27FC236}">
                <a16:creationId xmlns:a16="http://schemas.microsoft.com/office/drawing/2014/main" id="{6A175DF0-80B6-4AB5-A59A-BD405CAD0F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0867" y="3429570"/>
            <a:ext cx="4065629" cy="100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61747"/>
              </a:buClr>
              <a:buSzPct val="120000"/>
              <a:buFont typeface="Arial" panose="020B0604020202020204" pitchFamily="34" charset="0"/>
              <a:buChar char="•"/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10000"/>
              <a:buBlip>
                <a:blip r:embed="rId3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 algn="l">
              <a:spcBef>
                <a:spcPts val="600"/>
              </a:spcBef>
              <a:buClr>
                <a:srgbClr val="4E760F"/>
              </a:buClr>
              <a:buSzPct val="130000"/>
              <a:buFont typeface="Arial" panose="020B0604020202020204" pitchFamily="34" charset="0"/>
              <a:buChar char="•"/>
            </a:pPr>
            <a:r>
              <a:rPr lang="cs-CZ" sz="1100" b="1" dirty="0">
                <a:solidFill>
                  <a:srgbClr val="477104"/>
                </a:solidFill>
              </a:rPr>
              <a:t>daňovým zvýhodněním </a:t>
            </a:r>
            <a:r>
              <a:rPr lang="cs-CZ" sz="1100" kern="0" dirty="0">
                <a:solidFill>
                  <a:schemeClr val="tx1"/>
                </a:solidFill>
              </a:rPr>
              <a:t>výrobků / materiálů </a:t>
            </a:r>
            <a:br>
              <a:rPr lang="cs-CZ" sz="1100" kern="0" dirty="0">
                <a:solidFill>
                  <a:schemeClr val="tx1"/>
                </a:solidFill>
              </a:rPr>
            </a:br>
            <a:r>
              <a:rPr lang="cs-CZ" sz="1100" kern="0" dirty="0">
                <a:solidFill>
                  <a:schemeClr val="tx1"/>
                </a:solidFill>
              </a:rPr>
              <a:t>z recyklovaných materiálů (74 %)</a:t>
            </a:r>
          </a:p>
          <a:p>
            <a:pPr marL="180975" indent="-180975" algn="l">
              <a:spcBef>
                <a:spcPts val="600"/>
              </a:spcBef>
              <a:buClr>
                <a:srgbClr val="4E760F"/>
              </a:buClr>
              <a:buSzPct val="130000"/>
              <a:buFont typeface="Arial" panose="020B0604020202020204" pitchFamily="34" charset="0"/>
              <a:buChar char="•"/>
            </a:pPr>
            <a:r>
              <a:rPr lang="cs-CZ" sz="1100" dirty="0">
                <a:solidFill>
                  <a:srgbClr val="477104"/>
                </a:solidFill>
              </a:rPr>
              <a:t>dotacemi firmám </a:t>
            </a:r>
            <a:r>
              <a:rPr lang="cs-CZ" sz="1100" kern="0" dirty="0">
                <a:solidFill>
                  <a:schemeClr val="tx1"/>
                </a:solidFill>
              </a:rPr>
              <a:t>provádějícím recyklaci (33 %)</a:t>
            </a:r>
          </a:p>
          <a:p>
            <a:pPr marL="180975" indent="-180975" algn="l">
              <a:spcBef>
                <a:spcPts val="600"/>
              </a:spcBef>
              <a:buClr>
                <a:srgbClr val="4E760F"/>
              </a:buClr>
              <a:buSzPct val="130000"/>
              <a:buFont typeface="Arial" panose="020B0604020202020204" pitchFamily="34" charset="0"/>
              <a:buChar char="•"/>
            </a:pPr>
            <a:r>
              <a:rPr lang="cs-CZ" sz="1100" dirty="0">
                <a:solidFill>
                  <a:srgbClr val="477104"/>
                </a:solidFill>
              </a:rPr>
              <a:t>zvýhodněním</a:t>
            </a:r>
            <a:r>
              <a:rPr lang="cs-CZ" sz="1100" kern="0" dirty="0">
                <a:solidFill>
                  <a:schemeClr val="tx1"/>
                </a:solidFill>
              </a:rPr>
              <a:t> recyklovaných materiálů ve </a:t>
            </a:r>
            <a:r>
              <a:rPr lang="cs-CZ" sz="1100" dirty="0">
                <a:solidFill>
                  <a:srgbClr val="477104"/>
                </a:solidFill>
              </a:rPr>
              <a:t>veřejných zakázkách</a:t>
            </a:r>
            <a:r>
              <a:rPr lang="cs-CZ" sz="1100" kern="0" dirty="0">
                <a:solidFill>
                  <a:schemeClr val="tx1"/>
                </a:solidFill>
              </a:rPr>
              <a:t> (23 %)</a:t>
            </a:r>
            <a:endParaRPr lang="cs-CZ" sz="1200" dirty="0"/>
          </a:p>
        </p:txBody>
      </p:sp>
      <p:sp>
        <p:nvSpPr>
          <p:cNvPr id="25" name="Zástupný symbol pro obsah 2">
            <a:extLst>
              <a:ext uri="{FF2B5EF4-FFF2-40B4-BE49-F238E27FC236}">
                <a16:creationId xmlns:a16="http://schemas.microsoft.com/office/drawing/2014/main" id="{8DA8218E-5892-46FD-B5FB-83CC4080A26F}"/>
              </a:ext>
            </a:extLst>
          </p:cNvPr>
          <p:cNvSpPr>
            <a:spLocks noGrp="1"/>
          </p:cNvSpPr>
          <p:nvPr/>
        </p:nvSpPr>
        <p:spPr bwMode="auto">
          <a:xfrm>
            <a:off x="362941" y="4874848"/>
            <a:ext cx="5236660" cy="3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just" rtl="0" eaLnBrk="1" fontAlgn="base" hangingPunct="1">
              <a:spcBef>
                <a:spcPct val="20000"/>
              </a:spcBef>
              <a:spcAft>
                <a:spcPct val="0"/>
              </a:spcAft>
              <a:buSzPct val="200000"/>
              <a:buFont typeface="Wingdings" panose="05000000000000000000" pitchFamily="2" charset="2"/>
              <a:buBlip>
                <a:blip r:embed="rId2"/>
              </a:buBlip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70000"/>
              <a:buBlip>
                <a:blip r:embed="rId3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600"/>
              </a:spcBef>
              <a:buSzPct val="150000"/>
              <a:buNone/>
            </a:pPr>
            <a:r>
              <a:rPr lang="cs-CZ" altLang="cs-CZ" dirty="0">
                <a:solidFill>
                  <a:srgbClr val="477104"/>
                </a:solidFill>
                <a:ea typeface="+mj-ea"/>
                <a:cs typeface="+mj-cs"/>
              </a:rPr>
              <a:t>Kdo má nést největší zodpovědnost za recyklaci materiálů/obalů?</a:t>
            </a:r>
          </a:p>
        </p:txBody>
      </p:sp>
      <p:sp>
        <p:nvSpPr>
          <p:cNvPr id="26" name="Text Box 4">
            <a:extLst>
              <a:ext uri="{FF2B5EF4-FFF2-40B4-BE49-F238E27FC236}">
                <a16:creationId xmlns:a16="http://schemas.microsoft.com/office/drawing/2014/main" id="{6EFC37CC-CC65-4620-BD6C-9D106725F7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249" y="5188196"/>
            <a:ext cx="152283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2000" dirty="0">
                <a:solidFill>
                  <a:srgbClr val="4E770E"/>
                </a:solidFill>
                <a:latin typeface="+mn-lt"/>
                <a:cs typeface="Arial" charset="0"/>
              </a:rPr>
              <a:t>61 % </a:t>
            </a:r>
            <a:br>
              <a:rPr lang="cs-CZ" sz="2000" dirty="0">
                <a:solidFill>
                  <a:srgbClr val="4E770E"/>
                </a:solidFill>
                <a:latin typeface="+mn-lt"/>
                <a:cs typeface="Arial" charset="0"/>
              </a:rPr>
            </a:br>
            <a:r>
              <a:rPr lang="cs-CZ" sz="1200" dirty="0">
                <a:solidFill>
                  <a:srgbClr val="4E770E"/>
                </a:solidFill>
                <a:latin typeface="+mn-lt"/>
                <a:cs typeface="Arial" charset="0"/>
              </a:rPr>
              <a:t>výrobce</a:t>
            </a:r>
          </a:p>
        </p:txBody>
      </p:sp>
      <p:sp>
        <p:nvSpPr>
          <p:cNvPr id="32" name="Rectangle 3">
            <a:extLst>
              <a:ext uri="{FF2B5EF4-FFF2-40B4-BE49-F238E27FC236}">
                <a16:creationId xmlns:a16="http://schemas.microsoft.com/office/drawing/2014/main" id="{A4E9143B-C37A-46DD-AB9D-1309D2A47F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5605" y="5221570"/>
            <a:ext cx="3403687" cy="617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61747"/>
              </a:buClr>
              <a:buSzPct val="120000"/>
              <a:buFont typeface="Arial" panose="020B0604020202020204" pitchFamily="34" charset="0"/>
              <a:buChar char="•"/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10000"/>
              <a:buBlip>
                <a:blip r:embed="rId3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Clr>
                <a:srgbClr val="4E760F"/>
              </a:buClr>
              <a:buSzPct val="130000"/>
              <a:buNone/>
            </a:pPr>
            <a:r>
              <a:rPr lang="cs-CZ" sz="1200" dirty="0"/>
              <a:t>Další aktéři v pořadí, jako stát (16 %), kolektivní systém (11 %) či odpadové společnosti (10 %), jsou zmiňováni výrazně méně</a:t>
            </a:r>
            <a:r>
              <a:rPr lang="cs-CZ" sz="1100" dirty="0"/>
              <a:t>. </a:t>
            </a:r>
          </a:p>
          <a:p>
            <a:pPr marL="269875" indent="-269875">
              <a:spcBef>
                <a:spcPts val="600"/>
              </a:spcBef>
              <a:buClr>
                <a:srgbClr val="4E760F"/>
              </a:buClr>
              <a:buSzPct val="130000"/>
              <a:buFont typeface="Arial" panose="020B0604020202020204" pitchFamily="34" charset="0"/>
              <a:buChar char="•"/>
            </a:pP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6427361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200" kern="0" dirty="0">
                <a:solidFill>
                  <a:srgbClr val="487105"/>
                </a:solidFill>
                <a:ea typeface="+mn-ea"/>
                <a:cs typeface="+mn-cs"/>
              </a:rPr>
              <a:t>Shrnutí hlavních zjištění</a:t>
            </a:r>
            <a:endParaRPr lang="cs-CZ" sz="2200" dirty="0">
              <a:solidFill>
                <a:srgbClr val="4E760F"/>
              </a:solidFill>
            </a:endParaRPr>
          </a:p>
        </p:txBody>
      </p:sp>
      <p:sp>
        <p:nvSpPr>
          <p:cNvPr id="38" name="Zástupný symbol pro obsah 2">
            <a:extLst>
              <a:ext uri="{FF2B5EF4-FFF2-40B4-BE49-F238E27FC236}">
                <a16:creationId xmlns:a16="http://schemas.microsoft.com/office/drawing/2014/main" id="{9A663889-0415-4A8C-AEEF-8F8116FA2A8B}"/>
              </a:ext>
            </a:extLst>
          </p:cNvPr>
          <p:cNvSpPr>
            <a:spLocks noGrp="1"/>
          </p:cNvSpPr>
          <p:nvPr/>
        </p:nvSpPr>
        <p:spPr bwMode="auto">
          <a:xfrm>
            <a:off x="1115615" y="1261572"/>
            <a:ext cx="6912768" cy="3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just" rtl="0" eaLnBrk="1" fontAlgn="base" hangingPunct="1">
              <a:spcBef>
                <a:spcPct val="20000"/>
              </a:spcBef>
              <a:spcAft>
                <a:spcPct val="0"/>
              </a:spcAft>
              <a:buSzPct val="200000"/>
              <a:buFont typeface="Wingdings" panose="05000000000000000000" pitchFamily="2" charset="2"/>
              <a:buBlip>
                <a:blip r:embed="rId2"/>
              </a:buBlip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70000"/>
              <a:buBlip>
                <a:blip r:embed="rId3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600"/>
              </a:spcBef>
              <a:buSzPct val="150000"/>
              <a:buNone/>
            </a:pPr>
            <a:r>
              <a:rPr lang="cs-CZ" altLang="cs-CZ" sz="1400" dirty="0">
                <a:solidFill>
                  <a:srgbClr val="477104"/>
                </a:solidFill>
                <a:ea typeface="+mj-ea"/>
                <a:cs typeface="+mj-cs"/>
              </a:rPr>
              <a:t>Zálohování</a:t>
            </a:r>
          </a:p>
        </p:txBody>
      </p:sp>
      <p:sp>
        <p:nvSpPr>
          <p:cNvPr id="28" name="Rectangle 3">
            <a:extLst>
              <a:ext uri="{FF2B5EF4-FFF2-40B4-BE49-F238E27FC236}">
                <a16:creationId xmlns:a16="http://schemas.microsoft.com/office/drawing/2014/main" id="{17BEDEB1-9D07-4694-8CFB-0FAC90E1E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4666" y="2416444"/>
            <a:ext cx="7488053" cy="1301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61747"/>
              </a:buClr>
              <a:buSzPct val="120000"/>
              <a:buFont typeface="Arial" panose="020B0604020202020204" pitchFamily="34" charset="0"/>
              <a:buChar char="•"/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10000"/>
              <a:buBlip>
                <a:blip r:embed="rId3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Clr>
                <a:srgbClr val="4E760F"/>
              </a:buClr>
              <a:buSzPct val="130000"/>
              <a:buNone/>
            </a:pPr>
            <a:r>
              <a:rPr lang="cs-CZ" sz="1200" dirty="0">
                <a:latin typeface="+mn-lt"/>
                <a:ea typeface="Calibri" panose="020F0502020204030204" pitchFamily="34" charset="0"/>
              </a:rPr>
              <a:t>obcí považuje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přesun 15 % nevybraných záloh obcím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 (v prvních letech 30 Kč na občana s následným poklesem na 17 Kč) za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dostatečné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opatření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 proti výpadkům příjmů v souvislosti se zavedením zálohování.</a:t>
            </a:r>
          </a:p>
          <a:p>
            <a:pPr marL="0" indent="0">
              <a:spcBef>
                <a:spcPts val="600"/>
              </a:spcBef>
              <a:buClr>
                <a:srgbClr val="4E760F"/>
              </a:buClr>
              <a:buSzPct val="130000"/>
              <a:buNone/>
            </a:pPr>
            <a:endParaRPr lang="cs-CZ" sz="600" dirty="0">
              <a:latin typeface="+mn-lt"/>
              <a:ea typeface="Calibri" panose="020F0502020204030204" pitchFamily="34" charset="0"/>
            </a:endParaRPr>
          </a:p>
          <a:p>
            <a:pPr marL="0" indent="0">
              <a:spcBef>
                <a:spcPts val="600"/>
              </a:spcBef>
              <a:buClr>
                <a:srgbClr val="4E760F"/>
              </a:buClr>
              <a:buSzPct val="130000"/>
              <a:buNone/>
            </a:pPr>
            <a:r>
              <a:rPr lang="cs-CZ" sz="1200" dirty="0"/>
              <a:t>toto opatření za dostatečné </a:t>
            </a:r>
            <a:r>
              <a:rPr lang="cs-CZ" sz="1200" b="1" dirty="0"/>
              <a:t>nepovažuje</a:t>
            </a:r>
            <a:r>
              <a:rPr lang="cs-CZ" sz="1200" dirty="0"/>
              <a:t> – názor o nedostatečnosti opatření </a:t>
            </a:r>
            <a:r>
              <a:rPr lang="cs-CZ" sz="1200" u="sng" dirty="0"/>
              <a:t>vzrůstá s rostoucí velikostí obce a u měst / obcí nad 5 tisíc obyvatel je již většinový</a:t>
            </a:r>
            <a:r>
              <a:rPr lang="cs-CZ" sz="1200" dirty="0"/>
              <a:t> (59 %).</a:t>
            </a: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1B300DA4-50E5-4ADE-B89F-FFC72B74BC97}"/>
              </a:ext>
            </a:extLst>
          </p:cNvPr>
          <p:cNvSpPr txBox="1"/>
          <p:nvPr/>
        </p:nvSpPr>
        <p:spPr>
          <a:xfrm>
            <a:off x="107504" y="3718179"/>
            <a:ext cx="428462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1200" b="1" dirty="0">
                <a:latin typeface="+mn-lt"/>
                <a:ea typeface="+mj-ea"/>
                <a:cs typeface="+mj-cs"/>
              </a:rPr>
              <a:t>Obavy obcí v souvislosti se zavedením záloh</a:t>
            </a:r>
            <a:endParaRPr lang="cs-CZ" sz="1200" b="1" dirty="0">
              <a:latin typeface="+mn-lt"/>
            </a:endParaRPr>
          </a:p>
        </p:txBody>
      </p:sp>
      <p:sp>
        <p:nvSpPr>
          <p:cNvPr id="15" name="Rectangle 3">
            <a:extLst>
              <a:ext uri="{FF2B5EF4-FFF2-40B4-BE49-F238E27FC236}">
                <a16:creationId xmlns:a16="http://schemas.microsoft.com/office/drawing/2014/main" id="{5AA69185-D2C4-4FFA-BD3F-E3DC5019EB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4666" y="4033018"/>
            <a:ext cx="3354722" cy="1095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61747"/>
              </a:buClr>
              <a:buSzPct val="120000"/>
              <a:buFont typeface="Arial" panose="020B0604020202020204" pitchFamily="34" charset="0"/>
              <a:buChar char="•"/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10000"/>
              <a:buBlip>
                <a:blip r:embed="rId3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 algn="l">
              <a:spcBef>
                <a:spcPts val="600"/>
              </a:spcBef>
              <a:buClr>
                <a:schemeClr val="accent4">
                  <a:lumMod val="40000"/>
                  <a:lumOff val="60000"/>
                </a:schemeClr>
              </a:buClr>
              <a:buSzPct val="130000"/>
              <a:buFont typeface="Arial" panose="020B0604020202020204" pitchFamily="34" charset="0"/>
              <a:buChar char="•"/>
            </a:pPr>
            <a:r>
              <a:rPr lang="cs-CZ" sz="1150" dirty="0"/>
              <a:t>systém bude příliš </a:t>
            </a:r>
            <a:r>
              <a:rPr lang="cs-CZ" sz="115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drahý</a:t>
            </a:r>
            <a:r>
              <a:rPr lang="cs-CZ" sz="1150" dirty="0"/>
              <a:t> (47 %), </a:t>
            </a:r>
          </a:p>
          <a:p>
            <a:pPr marL="180975" indent="-180975" algn="l">
              <a:spcBef>
                <a:spcPts val="600"/>
              </a:spcBef>
              <a:buClr>
                <a:schemeClr val="accent4">
                  <a:lumMod val="40000"/>
                  <a:lumOff val="60000"/>
                </a:schemeClr>
              </a:buClr>
              <a:buSzPct val="130000"/>
              <a:buFont typeface="Arial" panose="020B0604020202020204" pitchFamily="34" charset="0"/>
              <a:buChar char="•"/>
            </a:pPr>
            <a:r>
              <a:rPr lang="cs-CZ" sz="115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lidé přestanou třídit </a:t>
            </a:r>
            <a:r>
              <a:rPr lang="cs-CZ" sz="1150" dirty="0"/>
              <a:t>odpad (18 %), </a:t>
            </a:r>
          </a:p>
          <a:p>
            <a:pPr marL="180975" indent="-180975" algn="l">
              <a:spcBef>
                <a:spcPts val="600"/>
              </a:spcBef>
              <a:buClr>
                <a:schemeClr val="accent4">
                  <a:lumMod val="40000"/>
                  <a:lumOff val="60000"/>
                </a:schemeClr>
              </a:buClr>
              <a:buSzPct val="130000"/>
              <a:buFont typeface="Arial" panose="020B0604020202020204" pitchFamily="34" charset="0"/>
              <a:buChar char="•"/>
            </a:pPr>
            <a:r>
              <a:rPr lang="cs-CZ" sz="115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výpadky finančních prostředků obce </a:t>
            </a:r>
            <a:r>
              <a:rPr lang="cs-CZ" sz="1150" dirty="0"/>
              <a:t>(9 %).</a:t>
            </a:r>
          </a:p>
          <a:p>
            <a:pPr marL="269875" indent="-269875">
              <a:spcBef>
                <a:spcPts val="600"/>
              </a:spcBef>
              <a:buClr>
                <a:srgbClr val="4E760F"/>
              </a:buClr>
              <a:buSzPct val="130000"/>
              <a:buFont typeface="Arial" panose="020B0604020202020204" pitchFamily="34" charset="0"/>
              <a:buChar char="•"/>
            </a:pPr>
            <a:endParaRPr lang="cs-CZ" sz="1150" dirty="0"/>
          </a:p>
        </p:txBody>
      </p:sp>
      <p:sp>
        <p:nvSpPr>
          <p:cNvPr id="16" name="Text Box 4">
            <a:extLst>
              <a:ext uri="{FF2B5EF4-FFF2-40B4-BE49-F238E27FC236}">
                <a16:creationId xmlns:a16="http://schemas.microsoft.com/office/drawing/2014/main" id="{770D2565-5ED9-462D-9617-11924FD27A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281" y="2431128"/>
            <a:ext cx="9889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2000" dirty="0">
                <a:solidFill>
                  <a:srgbClr val="4E770E"/>
                </a:solidFill>
                <a:latin typeface="+mn-lt"/>
                <a:cs typeface="Arial" charset="0"/>
              </a:rPr>
              <a:t>63</a:t>
            </a:r>
            <a:r>
              <a:rPr lang="cs-CZ" sz="1000" dirty="0">
                <a:solidFill>
                  <a:srgbClr val="4E770E"/>
                </a:solidFill>
                <a:latin typeface="+mn-lt"/>
                <a:cs typeface="Arial" charset="0"/>
              </a:rPr>
              <a:t> </a:t>
            </a:r>
            <a:r>
              <a:rPr lang="cs-CZ" sz="2000" dirty="0">
                <a:solidFill>
                  <a:srgbClr val="4E770E"/>
                </a:solidFill>
                <a:latin typeface="+mn-lt"/>
                <a:cs typeface="Arial" charset="0"/>
              </a:rPr>
              <a:t>%</a:t>
            </a:r>
          </a:p>
        </p:txBody>
      </p:sp>
      <p:sp>
        <p:nvSpPr>
          <p:cNvPr id="17" name="Text Box 4">
            <a:extLst>
              <a:ext uri="{FF2B5EF4-FFF2-40B4-BE49-F238E27FC236}">
                <a16:creationId xmlns:a16="http://schemas.microsoft.com/office/drawing/2014/main" id="{897CDF21-9EBB-45A5-8CA8-6C82659EC9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763" y="3015126"/>
            <a:ext cx="98898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400" dirty="0">
                <a:solidFill>
                  <a:schemeClr val="accent4">
                    <a:lumMod val="40000"/>
                    <a:lumOff val="60000"/>
                  </a:schemeClr>
                </a:solidFill>
                <a:latin typeface="+mn-lt"/>
                <a:cs typeface="Arial" charset="0"/>
              </a:rPr>
              <a:t>37 %</a:t>
            </a:r>
          </a:p>
        </p:txBody>
      </p:sp>
      <p:sp>
        <p:nvSpPr>
          <p:cNvPr id="19" name="Rectangle 3">
            <a:extLst>
              <a:ext uri="{FF2B5EF4-FFF2-40B4-BE49-F238E27FC236}">
                <a16:creationId xmlns:a16="http://schemas.microsoft.com/office/drawing/2014/main" id="{39EC7832-9391-4B06-B86B-EDF662FF31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582" y="1690143"/>
            <a:ext cx="8118234" cy="335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61747"/>
              </a:buClr>
              <a:buSzPct val="120000"/>
              <a:buFont typeface="Arial" panose="020B0604020202020204" pitchFamily="34" charset="0"/>
              <a:buChar char="•"/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10000"/>
              <a:buBlip>
                <a:blip r:embed="rId3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9875" indent="-269875">
              <a:spcBef>
                <a:spcPts val="600"/>
              </a:spcBef>
              <a:buClr>
                <a:srgbClr val="4E760F"/>
              </a:buClr>
              <a:buSzPct val="130000"/>
            </a:pPr>
            <a:r>
              <a:rPr lang="cs-CZ" sz="1200" b="1" kern="0" dirty="0"/>
              <a:t>Velká většina </a:t>
            </a:r>
            <a:r>
              <a:rPr lang="cs-CZ" sz="1200" kern="0" dirty="0"/>
              <a:t>dotázaných (</a:t>
            </a:r>
            <a:r>
              <a:rPr lang="cs-CZ" sz="1200" b="1" kern="0" dirty="0"/>
              <a:t>87 %</a:t>
            </a:r>
            <a:r>
              <a:rPr lang="cs-CZ" sz="1200" kern="0" dirty="0"/>
              <a:t>) </a:t>
            </a:r>
            <a:r>
              <a:rPr lang="cs-CZ" sz="1200" b="1" kern="0" dirty="0"/>
              <a:t>zaznamenala</a:t>
            </a:r>
            <a:r>
              <a:rPr lang="cs-CZ" sz="1200" kern="0" dirty="0"/>
              <a:t>, že MŽP připravuje novelu zákona o obalech, která by pro výrobce zavedla povinnost zálohovat vybrané obaly.</a:t>
            </a:r>
            <a:endParaRPr lang="cs-CZ" sz="1200" dirty="0"/>
          </a:p>
        </p:txBody>
      </p:sp>
      <p:sp>
        <p:nvSpPr>
          <p:cNvPr id="27" name="TextovéPole 26">
            <a:extLst>
              <a:ext uri="{FF2B5EF4-FFF2-40B4-BE49-F238E27FC236}">
                <a16:creationId xmlns:a16="http://schemas.microsoft.com/office/drawing/2014/main" id="{FD29B1B1-72F2-45B5-948C-6286DF13012F}"/>
              </a:ext>
            </a:extLst>
          </p:cNvPr>
          <p:cNvSpPr txBox="1"/>
          <p:nvPr/>
        </p:nvSpPr>
        <p:spPr>
          <a:xfrm>
            <a:off x="4608699" y="4149080"/>
            <a:ext cx="3497893" cy="4462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0975" indent="-180975" algn="l">
              <a:spcBef>
                <a:spcPts val="600"/>
              </a:spcBef>
              <a:buClr>
                <a:srgbClr val="4E760F"/>
              </a:buClr>
              <a:buSzPct val="130000"/>
              <a:buFont typeface="Arial" panose="020B0604020202020204" pitchFamily="34" charset="0"/>
              <a:buChar char="•"/>
            </a:pPr>
            <a:r>
              <a:rPr lang="cs-CZ" sz="1150" b="1" dirty="0">
                <a:latin typeface="+mn-lt"/>
              </a:rPr>
              <a:t>Jen necelá čtvrtina </a:t>
            </a:r>
            <a:r>
              <a:rPr lang="cs-CZ" sz="1150" dirty="0">
                <a:latin typeface="+mn-lt"/>
              </a:rPr>
              <a:t>obcí v souvislosti se zálohováním </a:t>
            </a:r>
            <a:r>
              <a:rPr lang="cs-CZ" sz="1150" b="1" dirty="0">
                <a:latin typeface="+mn-lt"/>
              </a:rPr>
              <a:t>žádné obavy nemá </a:t>
            </a:r>
            <a:r>
              <a:rPr lang="cs-CZ" sz="1150" dirty="0">
                <a:latin typeface="+mn-lt"/>
              </a:rPr>
              <a:t>(23 %)</a:t>
            </a:r>
            <a:endParaRPr lang="cs-CZ" sz="1150" kern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090627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200" kern="0" dirty="0">
                <a:solidFill>
                  <a:srgbClr val="487105"/>
                </a:solidFill>
                <a:ea typeface="+mn-ea"/>
                <a:cs typeface="+mn-cs"/>
              </a:rPr>
              <a:t>Shrnutí hlavních zjištění</a:t>
            </a:r>
            <a:endParaRPr lang="cs-CZ" sz="2200" dirty="0">
              <a:solidFill>
                <a:srgbClr val="4E760F"/>
              </a:solidFill>
            </a:endParaRPr>
          </a:p>
        </p:txBody>
      </p:sp>
      <p:sp>
        <p:nvSpPr>
          <p:cNvPr id="38" name="Zástupný symbol pro obsah 2">
            <a:extLst>
              <a:ext uri="{FF2B5EF4-FFF2-40B4-BE49-F238E27FC236}">
                <a16:creationId xmlns:a16="http://schemas.microsoft.com/office/drawing/2014/main" id="{9A663889-0415-4A8C-AEEF-8F8116FA2A8B}"/>
              </a:ext>
            </a:extLst>
          </p:cNvPr>
          <p:cNvSpPr>
            <a:spLocks noGrp="1"/>
          </p:cNvSpPr>
          <p:nvPr/>
        </p:nvSpPr>
        <p:spPr bwMode="auto">
          <a:xfrm>
            <a:off x="1115615" y="1261572"/>
            <a:ext cx="6912768" cy="3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just" rtl="0" eaLnBrk="1" fontAlgn="base" hangingPunct="1">
              <a:spcBef>
                <a:spcPct val="20000"/>
              </a:spcBef>
              <a:spcAft>
                <a:spcPct val="0"/>
              </a:spcAft>
              <a:buSzPct val="200000"/>
              <a:buFont typeface="Wingdings" panose="05000000000000000000" pitchFamily="2" charset="2"/>
              <a:buBlip>
                <a:blip r:embed="rId2"/>
              </a:buBlip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70000"/>
              <a:buBlip>
                <a:blip r:embed="rId3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600"/>
              </a:spcBef>
              <a:buSzPct val="150000"/>
              <a:buNone/>
            </a:pPr>
            <a:r>
              <a:rPr lang="cs-CZ" altLang="cs-CZ" sz="1400" dirty="0">
                <a:solidFill>
                  <a:srgbClr val="477104"/>
                </a:solidFill>
                <a:ea typeface="+mj-ea"/>
                <a:cs typeface="+mj-cs"/>
              </a:rPr>
              <a:t>Plochy / území pro instalaci větrných elektráren </a:t>
            </a:r>
          </a:p>
        </p:txBody>
      </p:sp>
      <p:sp>
        <p:nvSpPr>
          <p:cNvPr id="19" name="Rectangle 3">
            <a:extLst>
              <a:ext uri="{FF2B5EF4-FFF2-40B4-BE49-F238E27FC236}">
                <a16:creationId xmlns:a16="http://schemas.microsoft.com/office/drawing/2014/main" id="{39EC7832-9391-4B06-B86B-EDF662FF31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5107" y="1772816"/>
            <a:ext cx="6383289" cy="1733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61747"/>
              </a:buClr>
              <a:buSzPct val="120000"/>
              <a:buFont typeface="Arial" panose="020B0604020202020204" pitchFamily="34" charset="0"/>
              <a:buChar char="•"/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10000"/>
              <a:buBlip>
                <a:blip r:embed="rId3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9875" indent="-269875">
              <a:spcBef>
                <a:spcPts val="600"/>
              </a:spcBef>
              <a:buClr>
                <a:srgbClr val="4E760F"/>
              </a:buClr>
              <a:buSzPct val="130000"/>
            </a:pPr>
            <a:r>
              <a:rPr lang="cs-CZ" sz="1200" b="1" kern="0" dirty="0">
                <a:latin typeface="+mn-lt"/>
              </a:rPr>
              <a:t>Nadpoloviční většina </a:t>
            </a:r>
            <a:r>
              <a:rPr lang="cs-CZ" sz="1200" kern="0" dirty="0">
                <a:latin typeface="+mn-lt"/>
              </a:rPr>
              <a:t>souhlasí s tím, že by jejich </a:t>
            </a:r>
            <a:r>
              <a:rPr lang="cs-CZ" sz="1200" b="1" kern="0" dirty="0">
                <a:latin typeface="+mn-lt"/>
              </a:rPr>
              <a:t>kraj </a:t>
            </a:r>
            <a:r>
              <a:rPr lang="cs-CZ" sz="1200" kern="0" dirty="0">
                <a:latin typeface="+mn-lt"/>
              </a:rPr>
              <a:t>(57 %) i</a:t>
            </a:r>
            <a:r>
              <a:rPr lang="cs-CZ" sz="1200" b="1" kern="0" dirty="0">
                <a:latin typeface="+mn-lt"/>
              </a:rPr>
              <a:t> stát </a:t>
            </a:r>
            <a:r>
              <a:rPr lang="cs-CZ" sz="1200" kern="0" dirty="0">
                <a:latin typeface="+mn-lt"/>
              </a:rPr>
              <a:t>(56 %) měly identifikovat a </a:t>
            </a:r>
            <a:r>
              <a:rPr lang="cs-CZ" sz="1200" b="1" kern="0" dirty="0">
                <a:latin typeface="+mn-lt"/>
              </a:rPr>
              <a:t>stanovit</a:t>
            </a:r>
            <a:r>
              <a:rPr lang="cs-CZ" sz="1200" kern="0" dirty="0">
                <a:latin typeface="+mn-lt"/>
              </a:rPr>
              <a:t> </a:t>
            </a:r>
            <a:r>
              <a:rPr lang="cs-CZ" sz="1200" b="1" kern="0" dirty="0">
                <a:latin typeface="+mn-lt"/>
              </a:rPr>
              <a:t>nejvhodnější plochy</a:t>
            </a:r>
            <a:r>
              <a:rPr lang="cs-CZ" sz="1200" kern="0" dirty="0">
                <a:latin typeface="+mn-lt"/>
              </a:rPr>
              <a:t> / území pro instalaci</a:t>
            </a:r>
            <a:r>
              <a:rPr lang="cs-CZ" sz="1200" b="1" kern="0" dirty="0">
                <a:latin typeface="+mn-lt"/>
              </a:rPr>
              <a:t> větrných elektráren</a:t>
            </a:r>
            <a:r>
              <a:rPr lang="cs-CZ" sz="1200" kern="0" dirty="0">
                <a:latin typeface="+mn-lt"/>
              </a:rPr>
              <a:t>.</a:t>
            </a:r>
          </a:p>
          <a:p>
            <a:pPr marL="269875" indent="-269875">
              <a:spcBef>
                <a:spcPts val="600"/>
              </a:spcBef>
              <a:buClr>
                <a:srgbClr val="4E760F"/>
              </a:buClr>
              <a:buSzPct val="130000"/>
            </a:pPr>
            <a:endParaRPr lang="cs-CZ" sz="300" b="1" kern="0" dirty="0">
              <a:latin typeface="+mn-lt"/>
            </a:endParaRPr>
          </a:p>
          <a:p>
            <a:pPr marL="269875" indent="-269875">
              <a:spcBef>
                <a:spcPts val="600"/>
              </a:spcBef>
              <a:buClr>
                <a:srgbClr val="4E760F"/>
              </a:buClr>
              <a:buSzPct val="130000"/>
            </a:pPr>
            <a:r>
              <a:rPr lang="cs-CZ" sz="1200" b="1" kern="0" dirty="0">
                <a:latin typeface="+mn-lt"/>
              </a:rPr>
              <a:t>Polovina </a:t>
            </a:r>
            <a:r>
              <a:rPr lang="cs-CZ" sz="1200" kern="0" dirty="0">
                <a:latin typeface="+mn-lt"/>
              </a:rPr>
              <a:t>dotázaných si </a:t>
            </a:r>
            <a:r>
              <a:rPr lang="cs-CZ" sz="1200" b="1" kern="0" dirty="0">
                <a:latin typeface="+mn-lt"/>
              </a:rPr>
              <a:t>nedokáže představit</a:t>
            </a:r>
            <a:r>
              <a:rPr lang="cs-CZ" sz="1200" kern="0" dirty="0">
                <a:latin typeface="+mn-lt"/>
              </a:rPr>
              <a:t>, </a:t>
            </a:r>
            <a:r>
              <a:rPr lang="cs-CZ" sz="1200" dirty="0">
                <a:latin typeface="+mn-lt"/>
              </a:rPr>
              <a:t>že by vymezili</a:t>
            </a:r>
            <a:r>
              <a:rPr lang="cs-CZ" sz="1200" b="1" dirty="0">
                <a:latin typeface="+mn-lt"/>
              </a:rPr>
              <a:t> na území své obce </a:t>
            </a:r>
            <a:r>
              <a:rPr lang="cs-CZ" sz="1200" dirty="0">
                <a:latin typeface="+mn-lt"/>
              </a:rPr>
              <a:t>vhodné</a:t>
            </a:r>
            <a:r>
              <a:rPr lang="cs-CZ" sz="1200" b="1" dirty="0">
                <a:latin typeface="+mn-lt"/>
              </a:rPr>
              <a:t> plochy pro instalaci větrných elektráren</a:t>
            </a:r>
            <a:r>
              <a:rPr lang="cs-CZ" sz="1200" dirty="0">
                <a:latin typeface="+mn-lt"/>
              </a:rPr>
              <a:t>.</a:t>
            </a:r>
            <a:r>
              <a:rPr lang="cs-CZ" sz="1200" b="1" dirty="0">
                <a:latin typeface="+mn-lt"/>
              </a:rPr>
              <a:t> 43 % </a:t>
            </a:r>
            <a:r>
              <a:rPr lang="cs-CZ" sz="1200" dirty="0">
                <a:latin typeface="+mn-lt"/>
              </a:rPr>
              <a:t>si to představit dokáže. </a:t>
            </a:r>
          </a:p>
          <a:p>
            <a:pPr marL="269875" indent="-269875">
              <a:spcBef>
                <a:spcPts val="600"/>
              </a:spcBef>
              <a:buClr>
                <a:srgbClr val="4E760F"/>
              </a:buClr>
              <a:buSzPct val="130000"/>
            </a:pPr>
            <a:endParaRPr lang="cs-CZ" sz="1200" dirty="0"/>
          </a:p>
        </p:txBody>
      </p:sp>
      <p:pic>
        <p:nvPicPr>
          <p:cNvPr id="3" name="Obrázek 2" descr="Obsah obrázku generátor, větrný mlýn, zařízení, obloha&#10;&#10;Popis byl vytvořen automaticky">
            <a:extLst>
              <a:ext uri="{FF2B5EF4-FFF2-40B4-BE49-F238E27FC236}">
                <a16:creationId xmlns:a16="http://schemas.microsoft.com/office/drawing/2014/main" id="{81FCC1C0-7B6E-4405-BA7B-2A3E0DF7B4D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855525"/>
            <a:ext cx="1731700" cy="1028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9812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nadpis 2">
            <a:extLst>
              <a:ext uri="{FF2B5EF4-FFF2-40B4-BE49-F238E27FC236}">
                <a16:creationId xmlns:a16="http://schemas.microsoft.com/office/drawing/2014/main" id="{922D644E-6EAA-48A0-868D-95321C01D059}"/>
              </a:ext>
            </a:extLst>
          </p:cNvPr>
          <p:cNvSpPr txBox="1">
            <a:spLocks/>
          </p:cNvSpPr>
          <p:nvPr/>
        </p:nvSpPr>
        <p:spPr bwMode="auto">
          <a:xfrm>
            <a:off x="2123728" y="4221088"/>
            <a:ext cx="6696744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buFont typeface="Wingdings 2" pitchFamily="18" charset="2"/>
              <a:buNone/>
              <a:tabLst/>
              <a:defRPr/>
            </a:pPr>
            <a:r>
              <a:rPr kumimoji="0" lang="cs-CZ" sz="2000" b="0" i="0" u="none" strike="noStrike" kern="0" cap="none" spc="0" normalizeH="0" baseline="0" noProof="0" dirty="0">
                <a:ln>
                  <a:noFill/>
                </a:ln>
                <a:solidFill>
                  <a:srgbClr val="48710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Problematika odpadového hospodářství v obci</a:t>
            </a:r>
          </a:p>
        </p:txBody>
      </p:sp>
      <p:cxnSp>
        <p:nvCxnSpPr>
          <p:cNvPr id="5" name="Přímá spojnice 4">
            <a:extLst>
              <a:ext uri="{FF2B5EF4-FFF2-40B4-BE49-F238E27FC236}">
                <a16:creationId xmlns:a16="http://schemas.microsoft.com/office/drawing/2014/main" id="{FA2C0A12-948E-4234-84B8-BA5A1A87E5DB}"/>
              </a:ext>
            </a:extLst>
          </p:cNvPr>
          <p:cNvCxnSpPr/>
          <p:nvPr/>
        </p:nvCxnSpPr>
        <p:spPr>
          <a:xfrm>
            <a:off x="2123728" y="4941168"/>
            <a:ext cx="2196000" cy="0"/>
          </a:xfrm>
          <a:prstGeom prst="line">
            <a:avLst/>
          </a:prstGeom>
          <a:ln w="28575">
            <a:solidFill>
              <a:srgbClr val="D6E5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3F58A4B5-8DD4-413C-BB17-6F9E92D60342}"/>
              </a:ext>
            </a:extLst>
          </p:cNvPr>
          <p:cNvCxnSpPr/>
          <p:nvPr/>
        </p:nvCxnSpPr>
        <p:spPr>
          <a:xfrm>
            <a:off x="4355976" y="4941168"/>
            <a:ext cx="2196000" cy="0"/>
          </a:xfrm>
          <a:prstGeom prst="line">
            <a:avLst/>
          </a:prstGeom>
          <a:ln w="28575">
            <a:solidFill>
              <a:srgbClr val="7AB30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nice 8">
            <a:extLst>
              <a:ext uri="{FF2B5EF4-FFF2-40B4-BE49-F238E27FC236}">
                <a16:creationId xmlns:a16="http://schemas.microsoft.com/office/drawing/2014/main" id="{92C504DC-DEA0-4996-A1D5-E28493E52BDA}"/>
              </a:ext>
            </a:extLst>
          </p:cNvPr>
          <p:cNvCxnSpPr/>
          <p:nvPr/>
        </p:nvCxnSpPr>
        <p:spPr>
          <a:xfrm>
            <a:off x="6588224" y="4941168"/>
            <a:ext cx="2196000" cy="0"/>
          </a:xfrm>
          <a:prstGeom prst="line">
            <a:avLst/>
          </a:prstGeom>
          <a:ln w="28575">
            <a:solidFill>
              <a:srgbClr val="4871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64960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Nástroje obcí pro řešení nesprávného nakládání obyvatel s odpady </a:t>
            </a:r>
            <a:endParaRPr lang="cs-CZ" sz="2200" dirty="0">
              <a:solidFill>
                <a:srgbClr val="83B816"/>
              </a:solidFill>
              <a:highlight>
                <a:srgbClr val="FFFF00"/>
              </a:highlight>
            </a:endParaRPr>
          </a:p>
        </p:txBody>
      </p:sp>
      <p:graphicFrame>
        <p:nvGraphicFramePr>
          <p:cNvPr id="57" name="Object 2">
            <a:extLst>
              <a:ext uri="{FF2B5EF4-FFF2-40B4-BE49-F238E27FC236}">
                <a16:creationId xmlns:a16="http://schemas.microsoft.com/office/drawing/2014/main" id="{4E548D97-2B74-4E77-922E-DBF20991C74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9925029"/>
              </p:ext>
            </p:extLst>
          </p:nvPr>
        </p:nvGraphicFramePr>
        <p:xfrm>
          <a:off x="305984" y="1324480"/>
          <a:ext cx="8753190" cy="3673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TextovéPole 13">
            <a:extLst>
              <a:ext uri="{FF2B5EF4-FFF2-40B4-BE49-F238E27FC236}">
                <a16:creationId xmlns:a16="http://schemas.microsoft.com/office/drawing/2014/main" id="{3FC7FD3D-650B-45C1-9D40-596D1CB95759}"/>
              </a:ext>
            </a:extLst>
          </p:cNvPr>
          <p:cNvSpPr txBox="1"/>
          <p:nvPr/>
        </p:nvSpPr>
        <p:spPr>
          <a:xfrm>
            <a:off x="4967838" y="3669871"/>
            <a:ext cx="1944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1269; celek</a:t>
            </a:r>
          </a:p>
        </p:txBody>
      </p:sp>
      <p:cxnSp>
        <p:nvCxnSpPr>
          <p:cNvPr id="16" name="Přímá spojnice 15">
            <a:extLst>
              <a:ext uri="{FF2B5EF4-FFF2-40B4-BE49-F238E27FC236}">
                <a16:creationId xmlns:a16="http://schemas.microsoft.com/office/drawing/2014/main" id="{FB761DEE-ECF7-4440-9F4E-CDDB24F95163}"/>
              </a:ext>
            </a:extLst>
          </p:cNvPr>
          <p:cNvCxnSpPr>
            <a:cxnSpLocks/>
          </p:cNvCxnSpPr>
          <p:nvPr/>
        </p:nvCxnSpPr>
        <p:spPr>
          <a:xfrm>
            <a:off x="697806" y="4221088"/>
            <a:ext cx="82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bdélníkový bublinový popisek 43">
            <a:extLst>
              <a:ext uri="{FF2B5EF4-FFF2-40B4-BE49-F238E27FC236}">
                <a16:creationId xmlns:a16="http://schemas.microsoft.com/office/drawing/2014/main" id="{3CF367AD-E275-4CD6-B1E6-07EB5467D2B3}"/>
              </a:ext>
            </a:extLst>
          </p:cNvPr>
          <p:cNvSpPr/>
          <p:nvPr/>
        </p:nvSpPr>
        <p:spPr>
          <a:xfrm>
            <a:off x="545009" y="4355519"/>
            <a:ext cx="8275141" cy="2354491"/>
          </a:xfrm>
          <a:prstGeom prst="wedgeRectCallout">
            <a:avLst>
              <a:gd name="adj1" fmla="val -19694"/>
              <a:gd name="adj2" fmla="val -49227"/>
            </a:avLst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wrap="square" rtlCol="0" anchor="t" anchorCtr="0">
            <a:spAutoFit/>
          </a:bodyPr>
          <a:lstStyle/>
          <a:p>
            <a:pPr marL="265113" lvl="0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3"/>
              </a:buBlip>
            </a:pPr>
            <a:r>
              <a:rPr lang="cs-CZ" sz="1200" b="1" dirty="0">
                <a:latin typeface="+mn-lt"/>
                <a:ea typeface="Calibri" panose="020F0502020204030204" pitchFamily="34" charset="0"/>
              </a:rPr>
              <a:t>Většina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 dotázaných představitelů měst a obcí uvádí, že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nemá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dostatečné nástroje 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– legislativní či technické – </a:t>
            </a:r>
            <a:br>
              <a:rPr lang="cs-CZ" sz="1200" dirty="0">
                <a:latin typeface="+mn-lt"/>
                <a:ea typeface="Calibri" panose="020F0502020204030204" pitchFamily="34" charset="0"/>
              </a:rPr>
            </a:br>
            <a:r>
              <a:rPr lang="cs-CZ" sz="1200" dirty="0">
                <a:latin typeface="+mn-lt"/>
                <a:ea typeface="Calibri" panose="020F0502020204030204" pitchFamily="34" charset="0"/>
              </a:rPr>
              <a:t>k řešení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zkoumaného negativního chování obyvatel souvisejícího s nakládáním s odpadem 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– odkládáním odpadu na místa, která k tomu nejsou určená (40 % uvádí, že má dostatečné nástroje, 60 % uvádí, ž nemá), odhazováním odpadu do kontejnerů, které nejsou pro daný typ odpadu určeny (32 % má, 68 % nemá), malou mírou třídění odpadu ze strany obyvatel (68 % nemá) či černým skládkám na území města / obce (65 % nemá, 35 % má). </a:t>
            </a:r>
          </a:p>
          <a:p>
            <a:pPr marL="265113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3"/>
              </a:buBlip>
            </a:pPr>
            <a:r>
              <a:rPr lang="cs-CZ" sz="1200" dirty="0">
                <a:latin typeface="+mn-lt"/>
                <a:ea typeface="Calibri" panose="020F0502020204030204" pitchFamily="34" charset="0"/>
              </a:rPr>
              <a:t>Odpovědi vesměs nejsou výrazně diferencovány velikostí obce. Výjimkou je oblast černých skládek, kde města (obce nad 5 tis. obyvatel) častěji uvádí, že nástroje proti nim mají, naopak nejmenší obce do 500 obyvatel významně častěji uvádí, že nástroje proti černým skládkám nemají (70 %). Menší města se pak lépe než celek dokážou vypořádat s netříděním odpadu ze strany obyvatel (viz následujíc strana). </a:t>
            </a:r>
          </a:p>
          <a:p>
            <a:pPr marL="265113" lvl="0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3"/>
              </a:buBlip>
            </a:pPr>
            <a:endParaRPr lang="cs-CZ" sz="1200" dirty="0">
              <a:latin typeface="+mn-lt"/>
              <a:ea typeface="Calibri" panose="020F0502020204030204" pitchFamily="34" charset="0"/>
            </a:endParaRPr>
          </a:p>
          <a:p>
            <a:pPr marL="265113" lvl="0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3"/>
              </a:buBlip>
            </a:pPr>
            <a:endParaRPr lang="cs-CZ" sz="1200" dirty="0">
              <a:effectLst/>
              <a:latin typeface="+mn-lt"/>
              <a:ea typeface="Calibri" panose="020F0502020204030204" pitchFamily="34" charset="0"/>
            </a:endParaRP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9FD2B792-48FE-4EBE-8D0C-445FA5D16319}"/>
              </a:ext>
            </a:extLst>
          </p:cNvPr>
          <p:cNvSpPr txBox="1"/>
          <p:nvPr/>
        </p:nvSpPr>
        <p:spPr>
          <a:xfrm>
            <a:off x="697806" y="1497650"/>
            <a:ext cx="7834634" cy="275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cs-CZ" sz="1200" b="1" kern="0" dirty="0">
                <a:solidFill>
                  <a:srgbClr val="333333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Máte nebo nemáte dostatečné nástroje, ať už legislativní či technické, pro řešení pro situace kdy … </a:t>
            </a:r>
            <a:r>
              <a:rPr lang="cs-CZ" sz="800" kern="0" dirty="0">
                <a:solidFill>
                  <a:srgbClr val="333333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(q1)</a:t>
            </a:r>
            <a:endParaRPr lang="cs-CZ" sz="800" kern="1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29343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Nástroje obcí pro řešení nesprávného nakládání obyvatel s odpady dle velikosti obce</a:t>
            </a:r>
            <a:endParaRPr lang="cs-CZ" sz="1600" dirty="0">
              <a:solidFill>
                <a:srgbClr val="83B816"/>
              </a:solidFill>
            </a:endParaRP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820BE8B8-7107-45C5-BF09-47C32045A72F}"/>
              </a:ext>
            </a:extLst>
          </p:cNvPr>
          <p:cNvSpPr txBox="1"/>
          <p:nvPr/>
        </p:nvSpPr>
        <p:spPr>
          <a:xfrm>
            <a:off x="1199726" y="5085184"/>
            <a:ext cx="6984776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Barevně zvýrazněny statisticky významné rozdíly – </a:t>
            </a:r>
            <a:r>
              <a:rPr lang="cs-CZ" sz="800" i="1" dirty="0">
                <a:solidFill>
                  <a:srgbClr val="0000FF"/>
                </a:solidFill>
                <a:latin typeface="+mn-lt"/>
              </a:rPr>
              <a:t>modrá</a:t>
            </a:r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značí významně vyšší hodnotu oproti celku, </a:t>
            </a:r>
            <a:r>
              <a:rPr lang="cs-CZ" sz="800" i="1" dirty="0">
                <a:solidFill>
                  <a:srgbClr val="FF0000"/>
                </a:solidFill>
                <a:latin typeface="+mn-lt"/>
              </a:rPr>
              <a:t>červená</a:t>
            </a:r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významně nižší hodnotu oproti celku.</a:t>
            </a:r>
          </a:p>
          <a:p>
            <a:pPr>
              <a:spcBef>
                <a:spcPts val="600"/>
              </a:spcBef>
            </a:pPr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  <a:cs typeface="Calibri" panose="020F0502020204030204" pitchFamily="34" charset="0"/>
              </a:rPr>
              <a:t>* zdroj: SLBD 2021</a:t>
            </a:r>
            <a:endParaRPr lang="cs-CZ" sz="800" i="1" dirty="0"/>
          </a:p>
        </p:txBody>
      </p:sp>
      <p:graphicFrame>
        <p:nvGraphicFramePr>
          <p:cNvPr id="4" name="Tabulka 3">
            <a:extLst>
              <a:ext uri="{FF2B5EF4-FFF2-40B4-BE49-F238E27FC236}">
                <a16:creationId xmlns:a16="http://schemas.microsoft.com/office/drawing/2014/main" id="{9E45AE61-9048-4ED1-8CBC-B5D3456CF8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4870259"/>
              </p:ext>
            </p:extLst>
          </p:nvPr>
        </p:nvGraphicFramePr>
        <p:xfrm>
          <a:off x="1427853" y="2060848"/>
          <a:ext cx="6528522" cy="2700000"/>
        </p:xfrm>
        <a:graphic>
          <a:graphicData uri="http://schemas.openxmlformats.org/drawingml/2006/table">
            <a:tbl>
              <a:tblPr/>
              <a:tblGrid>
                <a:gridCol w="3969828">
                  <a:extLst>
                    <a:ext uri="{9D8B030D-6E8A-4147-A177-3AD203B41FA5}">
                      <a16:colId xmlns:a16="http://schemas.microsoft.com/office/drawing/2014/main" val="3082922086"/>
                    </a:ext>
                  </a:extLst>
                </a:gridCol>
                <a:gridCol w="426449">
                  <a:extLst>
                    <a:ext uri="{9D8B030D-6E8A-4147-A177-3AD203B41FA5}">
                      <a16:colId xmlns:a16="http://schemas.microsoft.com/office/drawing/2014/main" val="1326833761"/>
                    </a:ext>
                  </a:extLst>
                </a:gridCol>
                <a:gridCol w="426449">
                  <a:extLst>
                    <a:ext uri="{9D8B030D-6E8A-4147-A177-3AD203B41FA5}">
                      <a16:colId xmlns:a16="http://schemas.microsoft.com/office/drawing/2014/main" val="139064625"/>
                    </a:ext>
                  </a:extLst>
                </a:gridCol>
                <a:gridCol w="426449">
                  <a:extLst>
                    <a:ext uri="{9D8B030D-6E8A-4147-A177-3AD203B41FA5}">
                      <a16:colId xmlns:a16="http://schemas.microsoft.com/office/drawing/2014/main" val="910973805"/>
                    </a:ext>
                  </a:extLst>
                </a:gridCol>
                <a:gridCol w="426449">
                  <a:extLst>
                    <a:ext uri="{9D8B030D-6E8A-4147-A177-3AD203B41FA5}">
                      <a16:colId xmlns:a16="http://schemas.microsoft.com/office/drawing/2014/main" val="1822651253"/>
                    </a:ext>
                  </a:extLst>
                </a:gridCol>
                <a:gridCol w="426449">
                  <a:extLst>
                    <a:ext uri="{9D8B030D-6E8A-4147-A177-3AD203B41FA5}">
                      <a16:colId xmlns:a16="http://schemas.microsoft.com/office/drawing/2014/main" val="66593287"/>
                    </a:ext>
                  </a:extLst>
                </a:gridCol>
                <a:gridCol w="426449">
                  <a:extLst>
                    <a:ext uri="{9D8B030D-6E8A-4147-A177-3AD203B41FA5}">
                      <a16:colId xmlns:a16="http://schemas.microsoft.com/office/drawing/2014/main" val="3067352393"/>
                    </a:ext>
                  </a:extLst>
                </a:gridCol>
              </a:tblGrid>
              <a:tr h="1044000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sloupcová %, tabulka zobrazuje podíly těch, kdo uvedli, že dostatečné </a:t>
                      </a:r>
                      <a:b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nástroje </a:t>
                      </a:r>
                      <a:r>
                        <a:rPr kumimoji="0" lang="cs-CZ" sz="900" b="0" i="1" u="sng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mají</a:t>
                      </a:r>
                    </a:p>
                  </a:txBody>
                  <a:tcPr marL="4642" marR="4642" marT="4642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0-499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500-999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1 000-4 999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5 000-19 999 ob.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pt-BR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000 a více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294061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obyvatelé špatně odkládají odpad na místa, která k tomu nejsou určená (odkládání velkých krabic u sběrných míst, odložené pytle atd.)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229913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obyvatelé špatně třídí odpad a do nádob odkládají jiný typ odpadu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210620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obyvatelé odpad netřídí téměř vůbec a vše odkládají pouze do nádoby na směsný komunální odpad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0405025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vznikají černé skládky na území města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123715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n</a:t>
                      </a: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1269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1863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počet obyvatel žijících v dané velikosti obce v ČR (mil.)*</a:t>
                      </a: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90069107"/>
                  </a:ext>
                </a:extLst>
              </a:tr>
            </a:tbl>
          </a:graphicData>
        </a:graphic>
      </p:graphicFrame>
      <p:sp>
        <p:nvSpPr>
          <p:cNvPr id="6" name="TextovéPole 5">
            <a:extLst>
              <a:ext uri="{FF2B5EF4-FFF2-40B4-BE49-F238E27FC236}">
                <a16:creationId xmlns:a16="http://schemas.microsoft.com/office/drawing/2014/main" id="{DB45C047-9A80-477E-BB92-0F4745B774F8}"/>
              </a:ext>
            </a:extLst>
          </p:cNvPr>
          <p:cNvSpPr txBox="1"/>
          <p:nvPr/>
        </p:nvSpPr>
        <p:spPr>
          <a:xfrm>
            <a:off x="3355923" y="4707572"/>
            <a:ext cx="122413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cs-CZ" sz="800" i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* zdroj: SLBD 2021</a:t>
            </a:r>
          </a:p>
        </p:txBody>
      </p:sp>
    </p:spTree>
    <p:extLst>
      <p:ext uri="{BB962C8B-B14F-4D97-AF65-F5344CB8AC3E}">
        <p14:creationId xmlns:p14="http://schemas.microsoft.com/office/powerpoint/2010/main" val="16440692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Object 16">
            <a:extLst>
              <a:ext uri="{FF2B5EF4-FFF2-40B4-BE49-F238E27FC236}">
                <a16:creationId xmlns:a16="http://schemas.microsoft.com/office/drawing/2014/main" id="{F9121E15-2B58-432A-AA13-7C7BED9C230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2751370"/>
              </p:ext>
            </p:extLst>
          </p:nvPr>
        </p:nvGraphicFramePr>
        <p:xfrm>
          <a:off x="32792" y="2954121"/>
          <a:ext cx="7380312" cy="28706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2" name="Tabulka 21">
            <a:extLst>
              <a:ext uri="{FF2B5EF4-FFF2-40B4-BE49-F238E27FC236}">
                <a16:creationId xmlns:a16="http://schemas.microsoft.com/office/drawing/2014/main" id="{85567FE4-965B-4A21-92F3-94EF924392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8594268"/>
              </p:ext>
            </p:extLst>
          </p:nvPr>
        </p:nvGraphicFramePr>
        <p:xfrm>
          <a:off x="467544" y="2520941"/>
          <a:ext cx="8136904" cy="3064502"/>
        </p:xfrm>
        <a:graphic>
          <a:graphicData uri="http://schemas.openxmlformats.org/drawingml/2006/table">
            <a:tbl>
              <a:tblPr/>
              <a:tblGrid>
                <a:gridCol w="5976904">
                  <a:extLst>
                    <a:ext uri="{9D8B030D-6E8A-4147-A177-3AD203B41FA5}">
                      <a16:colId xmlns:a16="http://schemas.microsoft.com/office/drawing/2014/main" val="3082922086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39064625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910973805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822651253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3452369246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3067352393"/>
                    </a:ext>
                  </a:extLst>
                </a:gridCol>
              </a:tblGrid>
              <a:tr h="565509">
                <a:tc>
                  <a:txBody>
                    <a:bodyPr/>
                    <a:lstStyle/>
                    <a:p>
                      <a:pPr algn="ctr" fontAlgn="b"/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0-499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500-999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1 000-</a:t>
                      </a:r>
                      <a:br>
                        <a:rPr lang="cs-CZ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cs-CZ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4 999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</a:t>
                      </a:r>
                      <a:r>
                        <a:rPr lang="pt-B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000</a:t>
                      </a:r>
                      <a:r>
                        <a:rPr lang="cs-CZ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-19 999 ob.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pt-B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000 a více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32940610"/>
                  </a:ext>
                </a:extLst>
              </a:tr>
              <a:tr h="293999">
                <a:tc>
                  <a:txBody>
                    <a:bodyPr/>
                    <a:lstStyle/>
                    <a:p>
                      <a:pPr marL="36000" algn="l" fontAlgn="b"/>
                      <a:endParaRPr lang="cs-CZ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85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87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42299134"/>
                  </a:ext>
                </a:extLst>
              </a:tr>
              <a:tr h="293999">
                <a:tc>
                  <a:txBody>
                    <a:bodyPr/>
                    <a:lstStyle/>
                    <a:p>
                      <a:pPr marL="36000" algn="l" fontAlgn="b"/>
                      <a:endParaRPr lang="cs-CZ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39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52106203"/>
                  </a:ext>
                </a:extLst>
              </a:tr>
              <a:tr h="293999">
                <a:tc>
                  <a:txBody>
                    <a:bodyPr/>
                    <a:lstStyle/>
                    <a:p>
                      <a:pPr marL="36000" algn="l" fontAlgn="b"/>
                      <a:endParaRPr lang="cs-CZ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00405025"/>
                  </a:ext>
                </a:extLst>
              </a:tr>
              <a:tr h="293999">
                <a:tc>
                  <a:txBody>
                    <a:bodyPr/>
                    <a:lstStyle/>
                    <a:p>
                      <a:pPr marL="36000" algn="l" fontAlgn="b"/>
                      <a:endParaRPr lang="cs-CZ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64883918"/>
                  </a:ext>
                </a:extLst>
              </a:tr>
              <a:tr h="293999">
                <a:tc>
                  <a:txBody>
                    <a:bodyPr/>
                    <a:lstStyle/>
                    <a:p>
                      <a:pPr marL="36000" algn="l" fontAlgn="b"/>
                      <a:endParaRPr lang="cs-CZ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65695138"/>
                  </a:ext>
                </a:extLst>
              </a:tr>
              <a:tr h="293999">
                <a:tc>
                  <a:txBody>
                    <a:bodyPr/>
                    <a:lstStyle/>
                    <a:p>
                      <a:pPr marL="36000" algn="l" fontAlgn="b"/>
                      <a:endParaRPr lang="cs-CZ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467637"/>
                  </a:ext>
                </a:extLst>
              </a:tr>
              <a:tr h="293999">
                <a:tc>
                  <a:txBody>
                    <a:bodyPr/>
                    <a:lstStyle/>
                    <a:p>
                      <a:pPr marL="36000" algn="l" fontAlgn="b"/>
                      <a:endParaRPr lang="cs-CZ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61237155"/>
                  </a:ext>
                </a:extLst>
              </a:tr>
              <a:tr h="22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n</a:t>
                      </a: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318637"/>
                  </a:ext>
                </a:extLst>
              </a:tr>
              <a:tr h="22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počet obyvatel ČR žijících v dané velikosti obce (mil.)</a:t>
                      </a:r>
                      <a:endParaRPr lang="cs-CZ" sz="800" b="0" i="1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45626020"/>
                  </a:ext>
                </a:extLst>
              </a:tr>
            </a:tbl>
          </a:graphicData>
        </a:graphic>
      </p:graphicFrame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Nástroje, používané pro důsledné dodržování míst pro odkládání odpadů</a:t>
            </a:r>
          </a:p>
        </p:txBody>
      </p:sp>
      <p:sp>
        <p:nvSpPr>
          <p:cNvPr id="31" name="Text Box 47">
            <a:extLst>
              <a:ext uri="{FF2B5EF4-FFF2-40B4-BE49-F238E27FC236}">
                <a16:creationId xmlns:a16="http://schemas.microsoft.com/office/drawing/2014/main" id="{20D15EB2-7C5C-4A89-AD45-A99C1B2BCE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932" y="2411596"/>
            <a:ext cx="56957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900" i="1" dirty="0">
                <a:solidFill>
                  <a:schemeClr val="bg1">
                    <a:lumMod val="50000"/>
                  </a:schemeClr>
                </a:solidFill>
                <a:latin typeface="Arial Narrow CE"/>
              </a:rPr>
              <a:t>„Některé radnice se rozhodly přistoupit k níže uvedeným řešením, aby vymáhaly důsledné dodržování míst pro odkládání odpadu. Používá některé z nich i vaše obec? Pokud ano, které?“ (q2)</a:t>
            </a:r>
          </a:p>
        </p:txBody>
      </p:sp>
      <p:sp>
        <p:nvSpPr>
          <p:cNvPr id="18" name="Text Box 9">
            <a:extLst>
              <a:ext uri="{FF2B5EF4-FFF2-40B4-BE49-F238E27FC236}">
                <a16:creationId xmlns:a16="http://schemas.microsoft.com/office/drawing/2014/main" id="{0912EED3-1028-44E6-9142-7336C0A234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5709" y="2799821"/>
            <a:ext cx="296845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cs-CZ" sz="1200" b="1" dirty="0">
                <a:latin typeface="Arial Narrow CE"/>
              </a:rPr>
              <a:t>celek</a:t>
            </a:r>
          </a:p>
        </p:txBody>
      </p:sp>
      <p:sp>
        <p:nvSpPr>
          <p:cNvPr id="25" name="TextovéPole 24">
            <a:extLst>
              <a:ext uri="{FF2B5EF4-FFF2-40B4-BE49-F238E27FC236}">
                <a16:creationId xmlns:a16="http://schemas.microsoft.com/office/drawing/2014/main" id="{116216FF-1FD3-4A52-9C68-615B82C72BDF}"/>
              </a:ext>
            </a:extLst>
          </p:cNvPr>
          <p:cNvSpPr txBox="1"/>
          <p:nvPr/>
        </p:nvSpPr>
        <p:spPr>
          <a:xfrm>
            <a:off x="2771800" y="5157192"/>
            <a:ext cx="28707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1269; celek, možnost více odpovědí</a:t>
            </a:r>
          </a:p>
        </p:txBody>
      </p:sp>
      <p:cxnSp>
        <p:nvCxnSpPr>
          <p:cNvPr id="27" name="Přímá spojnice 26">
            <a:extLst>
              <a:ext uri="{FF2B5EF4-FFF2-40B4-BE49-F238E27FC236}">
                <a16:creationId xmlns:a16="http://schemas.microsoft.com/office/drawing/2014/main" id="{04EAEC3F-2D58-472C-94D9-3B02215A511E}"/>
              </a:ext>
            </a:extLst>
          </p:cNvPr>
          <p:cNvCxnSpPr>
            <a:cxnSpLocks/>
          </p:cNvCxnSpPr>
          <p:nvPr/>
        </p:nvCxnSpPr>
        <p:spPr>
          <a:xfrm>
            <a:off x="532790" y="2175373"/>
            <a:ext cx="82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ástupný symbol pro obsah 2">
            <a:extLst>
              <a:ext uri="{FF2B5EF4-FFF2-40B4-BE49-F238E27FC236}">
                <a16:creationId xmlns:a16="http://schemas.microsoft.com/office/drawing/2014/main" id="{7F91187D-2820-425B-876C-01CF2852F9CB}"/>
              </a:ext>
            </a:extLst>
          </p:cNvPr>
          <p:cNvSpPr>
            <a:spLocks noGrp="1"/>
          </p:cNvSpPr>
          <p:nvPr/>
        </p:nvSpPr>
        <p:spPr bwMode="auto">
          <a:xfrm>
            <a:off x="356309" y="1304305"/>
            <a:ext cx="846384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just" rtl="0" eaLnBrk="1" fontAlgn="base" hangingPunct="1">
              <a:spcBef>
                <a:spcPct val="20000"/>
              </a:spcBef>
              <a:spcAft>
                <a:spcPct val="0"/>
              </a:spcAft>
              <a:buSzPct val="200000"/>
              <a:buFont typeface="Wingdings" panose="05000000000000000000" pitchFamily="2" charset="2"/>
              <a:buBlip>
                <a:blip r:embed="rId3"/>
              </a:buBlip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70000"/>
              <a:buBlip>
                <a:blip r:embed="rId4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5113" indent="-265113">
              <a:spcBef>
                <a:spcPts val="600"/>
              </a:spcBef>
              <a:buSzPct val="130000"/>
            </a:pPr>
            <a:r>
              <a:rPr lang="cs-CZ" sz="1200" dirty="0"/>
              <a:t>Hlavním obcemi používaným nástrojem pro dodržování míst pro odkládání odpadů je zejména </a:t>
            </a:r>
            <a:r>
              <a:rPr lang="cs-CZ" sz="1200" b="1" dirty="0"/>
              <a:t>kontrola sběrných míst </a:t>
            </a:r>
            <a:r>
              <a:rPr lang="cs-CZ" sz="1200" dirty="0"/>
              <a:t>(používá 83 %), s odstupem pak následují </a:t>
            </a:r>
            <a:r>
              <a:rPr lang="cs-CZ" sz="1200" b="1" dirty="0"/>
              <a:t>fotopasti</a:t>
            </a:r>
            <a:r>
              <a:rPr lang="cs-CZ" sz="1200" dirty="0"/>
              <a:t> (31 %), které významně více využívají obce nad tisíc obyvatel. Jiné nástroje jsou jednotlivě využívány v méně než 20 %. </a:t>
            </a:r>
          </a:p>
        </p:txBody>
      </p:sp>
      <p:sp>
        <p:nvSpPr>
          <p:cNvPr id="23" name="TextovéPole 22">
            <a:extLst>
              <a:ext uri="{FF2B5EF4-FFF2-40B4-BE49-F238E27FC236}">
                <a16:creationId xmlns:a16="http://schemas.microsoft.com/office/drawing/2014/main" id="{9B13EA3E-CA2B-4739-8C13-03D487122E9D}"/>
              </a:ext>
            </a:extLst>
          </p:cNvPr>
          <p:cNvSpPr txBox="1"/>
          <p:nvPr/>
        </p:nvSpPr>
        <p:spPr>
          <a:xfrm>
            <a:off x="2605562" y="5665802"/>
            <a:ext cx="33472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900" dirty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*4 % osvěta, 4 % kamerový systém, 3 % žádné, 1 % </a:t>
            </a:r>
            <a:r>
              <a:rPr lang="cs-CZ" sz="900" dirty="0" err="1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door</a:t>
            </a:r>
            <a:r>
              <a:rPr lang="cs-CZ" sz="900" dirty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cs-CZ" sz="900" dirty="0" err="1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door</a:t>
            </a:r>
            <a:r>
              <a:rPr lang="cs-CZ" sz="900" dirty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systém, jiné spontánní odpovědi jednotlivě &lt; 1 %</a:t>
            </a:r>
            <a:endParaRPr lang="cs-CZ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D5001BF2-8937-4F2C-AE9E-863BA1F2BCE7}"/>
              </a:ext>
            </a:extLst>
          </p:cNvPr>
          <p:cNvSpPr txBox="1"/>
          <p:nvPr/>
        </p:nvSpPr>
        <p:spPr>
          <a:xfrm>
            <a:off x="6588224" y="5701572"/>
            <a:ext cx="210846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statisticky významné </a:t>
            </a:r>
            <a:r>
              <a:rPr lang="cs-CZ" sz="800" i="1" dirty="0">
                <a:solidFill>
                  <a:srgbClr val="0000FF"/>
                </a:solidFill>
                <a:latin typeface="+mn-lt"/>
              </a:rPr>
              <a:t>více </a:t>
            </a:r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/ </a:t>
            </a:r>
            <a:r>
              <a:rPr lang="cs-CZ" sz="800" i="1" dirty="0">
                <a:solidFill>
                  <a:srgbClr val="FF0000"/>
                </a:solidFill>
                <a:latin typeface="+mn-lt"/>
              </a:rPr>
              <a:t>méně</a:t>
            </a:r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ve srovnání s celkem</a:t>
            </a:r>
            <a:endParaRPr lang="cs-CZ" sz="800" i="1" dirty="0"/>
          </a:p>
        </p:txBody>
      </p:sp>
    </p:spTree>
    <p:extLst>
      <p:ext uri="{BB962C8B-B14F-4D97-AF65-F5344CB8AC3E}">
        <p14:creationId xmlns:p14="http://schemas.microsoft.com/office/powerpoint/2010/main" val="19321259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Object 16">
            <a:extLst>
              <a:ext uri="{FF2B5EF4-FFF2-40B4-BE49-F238E27FC236}">
                <a16:creationId xmlns:a16="http://schemas.microsoft.com/office/drawing/2014/main" id="{F9121E15-2B58-432A-AA13-7C7BED9C230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8813210"/>
              </p:ext>
            </p:extLst>
          </p:nvPr>
        </p:nvGraphicFramePr>
        <p:xfrm>
          <a:off x="35496" y="3242926"/>
          <a:ext cx="8684641" cy="3858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Jaká legislativní či technická opatření by obce </a:t>
            </a:r>
            <a:br>
              <a:rPr lang="cs-CZ" sz="2200" dirty="0">
                <a:solidFill>
                  <a:srgbClr val="537B15"/>
                </a:solidFill>
              </a:rPr>
            </a:br>
            <a:r>
              <a:rPr lang="cs-CZ" sz="2200" dirty="0">
                <a:solidFill>
                  <a:srgbClr val="537B15"/>
                </a:solidFill>
              </a:rPr>
              <a:t>v souvislosti odpadem uvítaly?</a:t>
            </a:r>
          </a:p>
        </p:txBody>
      </p:sp>
      <p:sp>
        <p:nvSpPr>
          <p:cNvPr id="31" name="Text Box 47">
            <a:extLst>
              <a:ext uri="{FF2B5EF4-FFF2-40B4-BE49-F238E27FC236}">
                <a16:creationId xmlns:a16="http://schemas.microsoft.com/office/drawing/2014/main" id="{20D15EB2-7C5C-4A89-AD45-A99C1B2BCE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169" y="2968728"/>
            <a:ext cx="32470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900" i="1" dirty="0">
                <a:solidFill>
                  <a:schemeClr val="bg1">
                    <a:lumMod val="50000"/>
                  </a:schemeClr>
                </a:solidFill>
                <a:latin typeface="Arial Narrow CE"/>
              </a:rPr>
              <a:t>„Která z následujících technických nebo legislativních opatření byste uvítali?“ (q3)</a:t>
            </a:r>
          </a:p>
        </p:txBody>
      </p:sp>
      <p:sp>
        <p:nvSpPr>
          <p:cNvPr id="18" name="Text Box 9">
            <a:extLst>
              <a:ext uri="{FF2B5EF4-FFF2-40B4-BE49-F238E27FC236}">
                <a16:creationId xmlns:a16="http://schemas.microsoft.com/office/drawing/2014/main" id="{0912EED3-1028-44E6-9142-7336C0A234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9391" y="3136631"/>
            <a:ext cx="386998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cs-CZ" sz="1200" b="1" dirty="0">
                <a:latin typeface="Arial Narrow CE"/>
              </a:rPr>
              <a:t>celek</a:t>
            </a:r>
          </a:p>
        </p:txBody>
      </p:sp>
      <p:cxnSp>
        <p:nvCxnSpPr>
          <p:cNvPr id="27" name="Přímá spojnice 26">
            <a:extLst>
              <a:ext uri="{FF2B5EF4-FFF2-40B4-BE49-F238E27FC236}">
                <a16:creationId xmlns:a16="http://schemas.microsoft.com/office/drawing/2014/main" id="{04EAEC3F-2D58-472C-94D9-3B02215A511E}"/>
              </a:ext>
            </a:extLst>
          </p:cNvPr>
          <p:cNvCxnSpPr>
            <a:cxnSpLocks/>
          </p:cNvCxnSpPr>
          <p:nvPr/>
        </p:nvCxnSpPr>
        <p:spPr>
          <a:xfrm>
            <a:off x="576472" y="2852936"/>
            <a:ext cx="82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ástupný symbol pro obsah 2">
            <a:extLst>
              <a:ext uri="{FF2B5EF4-FFF2-40B4-BE49-F238E27FC236}">
                <a16:creationId xmlns:a16="http://schemas.microsoft.com/office/drawing/2014/main" id="{7F91187D-2820-425B-876C-01CF2852F9CB}"/>
              </a:ext>
            </a:extLst>
          </p:cNvPr>
          <p:cNvSpPr>
            <a:spLocks noGrp="1"/>
          </p:cNvSpPr>
          <p:nvPr/>
        </p:nvSpPr>
        <p:spPr bwMode="auto">
          <a:xfrm>
            <a:off x="328131" y="1218919"/>
            <a:ext cx="8463841" cy="1461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just" rtl="0" eaLnBrk="1" fontAlgn="base" hangingPunct="1">
              <a:spcBef>
                <a:spcPct val="20000"/>
              </a:spcBef>
              <a:spcAft>
                <a:spcPct val="0"/>
              </a:spcAft>
              <a:buSzPct val="200000"/>
              <a:buFont typeface="Wingdings" panose="05000000000000000000" pitchFamily="2" charset="2"/>
              <a:buBlip>
                <a:blip r:embed="rId3"/>
              </a:buBlip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70000"/>
              <a:buBlip>
                <a:blip r:embed="rId4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5113" indent="-265113">
              <a:spcBef>
                <a:spcPts val="600"/>
              </a:spcBef>
              <a:buSzPct val="130000"/>
            </a:pPr>
            <a:r>
              <a:rPr lang="cs-CZ" sz="1200" dirty="0"/>
              <a:t>Z nabídnutých opatření jako jediný vyvolává </a:t>
            </a:r>
            <a:r>
              <a:rPr lang="cs-CZ" sz="1200" b="1" dirty="0"/>
              <a:t>většinovou</a:t>
            </a:r>
            <a:r>
              <a:rPr lang="cs-CZ" sz="1200" dirty="0"/>
              <a:t> podporu návrh, aby </a:t>
            </a:r>
            <a:r>
              <a:rPr lang="cs-CZ" sz="1200" b="1" dirty="0"/>
              <a:t>lidé platili za množství odpadu, který vyprodukují</a:t>
            </a:r>
            <a:r>
              <a:rPr lang="cs-CZ" sz="1200" dirty="0"/>
              <a:t> (68 %), ostatní opatření by celkově uvítala jen menšina dotázaných.  </a:t>
            </a:r>
          </a:p>
          <a:p>
            <a:pPr marL="265113" indent="-265113">
              <a:spcBef>
                <a:spcPts val="600"/>
              </a:spcBef>
              <a:buSzPct val="130000"/>
            </a:pPr>
            <a:r>
              <a:rPr lang="cs-CZ" sz="1200" b="1" dirty="0"/>
              <a:t>Dvě pětiny </a:t>
            </a:r>
            <a:r>
              <a:rPr lang="cs-CZ" sz="1200" dirty="0"/>
              <a:t>dotázaných jsou pro </a:t>
            </a:r>
            <a:r>
              <a:rPr lang="cs-CZ" sz="1200" b="1" dirty="0"/>
              <a:t>možnost stanovení poplatků na základě reálných nákladů sběrných míst </a:t>
            </a:r>
            <a:r>
              <a:rPr lang="cs-CZ" sz="1200" dirty="0"/>
              <a:t>(39 %). </a:t>
            </a:r>
            <a:r>
              <a:rPr lang="cs-CZ" sz="1200" b="1" dirty="0"/>
              <a:t>Čtvrtina</a:t>
            </a:r>
            <a:r>
              <a:rPr lang="cs-CZ" sz="1200" dirty="0"/>
              <a:t> by uvítala možnost </a:t>
            </a:r>
            <a:r>
              <a:rPr lang="cs-CZ" sz="1200" b="1" dirty="0"/>
              <a:t>nesvážet nádoby</a:t>
            </a:r>
            <a:r>
              <a:rPr lang="cs-CZ" sz="1200" dirty="0"/>
              <a:t>, zaplněné odpadem, který do nich </a:t>
            </a:r>
            <a:r>
              <a:rPr lang="cs-CZ" sz="1200" b="1" dirty="0"/>
              <a:t>nepatří </a:t>
            </a:r>
            <a:r>
              <a:rPr lang="cs-CZ" sz="1200" dirty="0"/>
              <a:t>(27 %), desetina </a:t>
            </a:r>
            <a:br>
              <a:rPr lang="cs-CZ" sz="1200" dirty="0"/>
            </a:br>
            <a:r>
              <a:rPr lang="cs-CZ" sz="1200" dirty="0"/>
              <a:t>(12 %) možnost </a:t>
            </a:r>
            <a:r>
              <a:rPr lang="cs-CZ" sz="1200" b="1" dirty="0"/>
              <a:t>účtovat poplatky za komunální odpad SVJ </a:t>
            </a:r>
            <a:r>
              <a:rPr lang="cs-CZ" sz="1200" dirty="0"/>
              <a:t>– u těchto dvou opatření je však </a:t>
            </a:r>
            <a:r>
              <a:rPr lang="cs-CZ" sz="1200" u="sng" dirty="0"/>
              <a:t>podpora ze strany měst / obcí nad 5 tisíc obyvatel významně vyšší</a:t>
            </a:r>
            <a:r>
              <a:rPr lang="cs-CZ" sz="1200" dirty="0"/>
              <a:t> a pohybuje se kolem hranice 50 %. Jako méně atraktivní se jeví možnost uzamykat sběrná místa, která jsou pouze pro poplatníky bytového domu. </a:t>
            </a:r>
          </a:p>
        </p:txBody>
      </p:sp>
      <p:graphicFrame>
        <p:nvGraphicFramePr>
          <p:cNvPr id="22" name="Tabulka 21">
            <a:extLst>
              <a:ext uri="{FF2B5EF4-FFF2-40B4-BE49-F238E27FC236}">
                <a16:creationId xmlns:a16="http://schemas.microsoft.com/office/drawing/2014/main" id="{85567FE4-965B-4A21-92F3-94EF924392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5124303"/>
              </p:ext>
            </p:extLst>
          </p:nvPr>
        </p:nvGraphicFramePr>
        <p:xfrm>
          <a:off x="587677" y="2952948"/>
          <a:ext cx="8304803" cy="3419980"/>
        </p:xfrm>
        <a:graphic>
          <a:graphicData uri="http://schemas.openxmlformats.org/drawingml/2006/table">
            <a:tbl>
              <a:tblPr/>
              <a:tblGrid>
                <a:gridCol w="5964803">
                  <a:extLst>
                    <a:ext uri="{9D8B030D-6E8A-4147-A177-3AD203B41FA5}">
                      <a16:colId xmlns:a16="http://schemas.microsoft.com/office/drawing/2014/main" val="3082922086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39064625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910973805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822651253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413072471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067352393"/>
                    </a:ext>
                  </a:extLst>
                </a:gridCol>
              </a:tblGrid>
              <a:tr h="454380">
                <a:tc>
                  <a:txBody>
                    <a:bodyPr/>
                    <a:lstStyle/>
                    <a:p>
                      <a:pPr algn="ctr" fontAlgn="b"/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0-499 ob. 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500-999 ob. 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1 000-</a:t>
                      </a:r>
                      <a:br>
                        <a:rPr lang="cs-CZ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cs-CZ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4 999 ob. 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5 000- 19 999 ob.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pt-B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000 a více ob. 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32940610"/>
                  </a:ext>
                </a:extLst>
              </a:tr>
              <a:tr h="395413">
                <a:tc>
                  <a:txBody>
                    <a:bodyPr/>
                    <a:lstStyle/>
                    <a:p>
                      <a:pPr marL="36000" algn="l" fontAlgn="b"/>
                      <a:endParaRPr lang="cs-CZ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42299134"/>
                  </a:ext>
                </a:extLst>
              </a:tr>
              <a:tr h="395413">
                <a:tc>
                  <a:txBody>
                    <a:bodyPr/>
                    <a:lstStyle/>
                    <a:p>
                      <a:pPr marL="36000" algn="l" fontAlgn="b"/>
                      <a:endParaRPr lang="cs-CZ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52106203"/>
                  </a:ext>
                </a:extLst>
              </a:tr>
              <a:tr h="395413">
                <a:tc>
                  <a:txBody>
                    <a:bodyPr/>
                    <a:lstStyle/>
                    <a:p>
                      <a:pPr marL="36000" algn="l" fontAlgn="b"/>
                      <a:endParaRPr lang="cs-CZ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900" b="0" i="0" u="none" strike="noStrike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900" b="0" i="0" u="none" strike="noStrike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00405025"/>
                  </a:ext>
                </a:extLst>
              </a:tr>
              <a:tr h="395413">
                <a:tc>
                  <a:txBody>
                    <a:bodyPr/>
                    <a:lstStyle/>
                    <a:p>
                      <a:pPr marL="36000" algn="l" fontAlgn="b"/>
                      <a:endParaRPr lang="cs-CZ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900" b="0" i="0" u="none" strike="noStrike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900" b="0" i="0" u="none" strike="noStrike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64883918"/>
                  </a:ext>
                </a:extLst>
              </a:tr>
              <a:tr h="395413">
                <a:tc>
                  <a:txBody>
                    <a:bodyPr/>
                    <a:lstStyle/>
                    <a:p>
                      <a:pPr marL="36000" algn="l" fontAlgn="b"/>
                      <a:endParaRPr lang="cs-CZ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900" b="0" i="0" u="none" strike="noStrike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900" b="0" i="0" u="none" strike="noStrike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65695138"/>
                  </a:ext>
                </a:extLst>
              </a:tr>
              <a:tr h="395413">
                <a:tc>
                  <a:txBody>
                    <a:bodyPr/>
                    <a:lstStyle/>
                    <a:p>
                      <a:pPr marL="36000" algn="l" fontAlgn="b"/>
                      <a:endParaRPr lang="cs-CZ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467637"/>
                  </a:ext>
                </a:extLst>
              </a:tr>
              <a:tr h="296561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n</a:t>
                      </a: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318637"/>
                  </a:ext>
                </a:extLst>
              </a:tr>
              <a:tr h="296561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počet obyvatel ČR žijících v dané velikosti obce (mil.)</a:t>
                      </a:r>
                      <a:endParaRPr lang="cs-CZ" sz="800" b="0" i="1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37970778"/>
                  </a:ext>
                </a:extLst>
              </a:tr>
            </a:tbl>
          </a:graphicData>
        </a:graphic>
      </p:graphicFrame>
      <p:sp>
        <p:nvSpPr>
          <p:cNvPr id="25" name="TextovéPole 24">
            <a:extLst>
              <a:ext uri="{FF2B5EF4-FFF2-40B4-BE49-F238E27FC236}">
                <a16:creationId xmlns:a16="http://schemas.microsoft.com/office/drawing/2014/main" id="{116216FF-1FD3-4A52-9C68-615B82C72BDF}"/>
              </a:ext>
            </a:extLst>
          </p:cNvPr>
          <p:cNvSpPr txBox="1"/>
          <p:nvPr/>
        </p:nvSpPr>
        <p:spPr>
          <a:xfrm>
            <a:off x="3627900" y="5821156"/>
            <a:ext cx="28707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1269; celek, možnost více odpovědí</a:t>
            </a:r>
          </a:p>
        </p:txBody>
      </p:sp>
      <p:sp>
        <p:nvSpPr>
          <p:cNvPr id="23" name="TextovéPole 22">
            <a:extLst>
              <a:ext uri="{FF2B5EF4-FFF2-40B4-BE49-F238E27FC236}">
                <a16:creationId xmlns:a16="http://schemas.microsoft.com/office/drawing/2014/main" id="{9B13EA3E-CA2B-4739-8C13-03D487122E9D}"/>
              </a:ext>
            </a:extLst>
          </p:cNvPr>
          <p:cNvSpPr txBox="1"/>
          <p:nvPr/>
        </p:nvSpPr>
        <p:spPr>
          <a:xfrm>
            <a:off x="755576" y="5477604"/>
            <a:ext cx="334727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900" dirty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*2 % žádné, jiné spontánní odpovědi jednotlivě &lt; 1 %</a:t>
            </a:r>
            <a:endParaRPr lang="cs-CZ" sz="9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825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Object 16">
            <a:extLst>
              <a:ext uri="{FF2B5EF4-FFF2-40B4-BE49-F238E27FC236}">
                <a16:creationId xmlns:a16="http://schemas.microsoft.com/office/drawing/2014/main" id="{F9121E15-2B58-432A-AA13-7C7BED9C230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3147573"/>
              </p:ext>
            </p:extLst>
          </p:nvPr>
        </p:nvGraphicFramePr>
        <p:xfrm>
          <a:off x="-540568" y="2281869"/>
          <a:ext cx="9756576" cy="421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395536" y="116632"/>
            <a:ext cx="6624736" cy="904300"/>
          </a:xfrm>
        </p:spPr>
        <p:txBody>
          <a:bodyPr/>
          <a:lstStyle/>
          <a:p>
            <a:r>
              <a:rPr lang="cs-CZ" sz="1800" dirty="0">
                <a:solidFill>
                  <a:srgbClr val="537B15"/>
                </a:solidFill>
              </a:rPr>
              <a:t>Co obcím chybí, aby mohly zvládat situace, které vznikají špatným tříděním nebo odkládáním odpadu na místa, která </a:t>
            </a:r>
            <a:br>
              <a:rPr lang="cs-CZ" sz="1800" dirty="0">
                <a:solidFill>
                  <a:srgbClr val="537B15"/>
                </a:solidFill>
              </a:rPr>
            </a:br>
            <a:r>
              <a:rPr lang="cs-CZ" sz="1800" dirty="0">
                <a:solidFill>
                  <a:srgbClr val="537B15"/>
                </a:solidFill>
              </a:rPr>
              <a:t>k tomu nejsou určená?</a:t>
            </a:r>
          </a:p>
        </p:txBody>
      </p:sp>
      <p:sp>
        <p:nvSpPr>
          <p:cNvPr id="31" name="Text Box 47">
            <a:extLst>
              <a:ext uri="{FF2B5EF4-FFF2-40B4-BE49-F238E27FC236}">
                <a16:creationId xmlns:a16="http://schemas.microsoft.com/office/drawing/2014/main" id="{20D15EB2-7C5C-4A89-AD45-A99C1B2BCE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0086" y="2503272"/>
            <a:ext cx="23225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900" i="1" dirty="0">
                <a:solidFill>
                  <a:schemeClr val="bg1">
                    <a:lumMod val="50000"/>
                  </a:schemeClr>
                </a:solidFill>
                <a:latin typeface="Arial Narrow CE"/>
              </a:rPr>
              <a:t>„Co Vám chybí, abyste mohli zvládat situace, které vznikají špatným tříděním odpadu nebo s odkládáním odpadu na místa, která k tomu nejsou určená?“ (q4)</a:t>
            </a:r>
          </a:p>
        </p:txBody>
      </p:sp>
      <p:sp>
        <p:nvSpPr>
          <p:cNvPr id="25" name="TextovéPole 24">
            <a:extLst>
              <a:ext uri="{FF2B5EF4-FFF2-40B4-BE49-F238E27FC236}">
                <a16:creationId xmlns:a16="http://schemas.microsoft.com/office/drawing/2014/main" id="{116216FF-1FD3-4A52-9C68-615B82C72BDF}"/>
              </a:ext>
            </a:extLst>
          </p:cNvPr>
          <p:cNvSpPr txBox="1"/>
          <p:nvPr/>
        </p:nvSpPr>
        <p:spPr>
          <a:xfrm>
            <a:off x="5987768" y="5405153"/>
            <a:ext cx="2870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1269; celek, kategorizace spontánních odpovědí, možnost více odpovědí</a:t>
            </a:r>
          </a:p>
        </p:txBody>
      </p:sp>
      <p:cxnSp>
        <p:nvCxnSpPr>
          <p:cNvPr id="27" name="Přímá spojnice 26">
            <a:extLst>
              <a:ext uri="{FF2B5EF4-FFF2-40B4-BE49-F238E27FC236}">
                <a16:creationId xmlns:a16="http://schemas.microsoft.com/office/drawing/2014/main" id="{04EAEC3F-2D58-472C-94D9-3B02215A511E}"/>
              </a:ext>
            </a:extLst>
          </p:cNvPr>
          <p:cNvCxnSpPr>
            <a:cxnSpLocks/>
          </p:cNvCxnSpPr>
          <p:nvPr/>
        </p:nvCxnSpPr>
        <p:spPr>
          <a:xfrm>
            <a:off x="4154249" y="0"/>
            <a:ext cx="82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ástupný symbol pro obsah 2">
            <a:extLst>
              <a:ext uri="{FF2B5EF4-FFF2-40B4-BE49-F238E27FC236}">
                <a16:creationId xmlns:a16="http://schemas.microsoft.com/office/drawing/2014/main" id="{7F91187D-2820-425B-876C-01CF2852F9CB}"/>
              </a:ext>
            </a:extLst>
          </p:cNvPr>
          <p:cNvSpPr>
            <a:spLocks noGrp="1"/>
          </p:cNvSpPr>
          <p:nvPr/>
        </p:nvSpPr>
        <p:spPr bwMode="auto">
          <a:xfrm>
            <a:off x="395536" y="1395521"/>
            <a:ext cx="841809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just" rtl="0" eaLnBrk="1" fontAlgn="base" hangingPunct="1">
              <a:spcBef>
                <a:spcPct val="20000"/>
              </a:spcBef>
              <a:spcAft>
                <a:spcPct val="0"/>
              </a:spcAft>
              <a:buSzPct val="200000"/>
              <a:buFont typeface="Wingdings" panose="05000000000000000000" pitchFamily="2" charset="2"/>
              <a:buBlip>
                <a:blip r:embed="rId3"/>
              </a:buBlip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70000"/>
              <a:buBlip>
                <a:blip r:embed="rId4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5113" indent="-265113">
              <a:spcBef>
                <a:spcPts val="600"/>
              </a:spcBef>
              <a:buSzPct val="130000"/>
            </a:pPr>
            <a:r>
              <a:rPr lang="cs-CZ" sz="1200" dirty="0"/>
              <a:t>Představitelé obcí by v souvislosti s problémy se špatným tříděním odpadu či jeho ukládáním jinam, než na místa </a:t>
            </a:r>
            <a:br>
              <a:rPr lang="cs-CZ" sz="1200" dirty="0"/>
            </a:br>
            <a:r>
              <a:rPr lang="cs-CZ" sz="1200" dirty="0"/>
              <a:t>k tomu určená, nejčastěji </a:t>
            </a:r>
            <a:r>
              <a:rPr lang="cs-CZ" sz="1200" u="sng" dirty="0"/>
              <a:t>spontánně</a:t>
            </a:r>
            <a:r>
              <a:rPr lang="cs-CZ" sz="1200" dirty="0"/>
              <a:t> poptávají </a:t>
            </a:r>
            <a:r>
              <a:rPr lang="cs-CZ" sz="1200" b="1" dirty="0"/>
              <a:t>větší pravomoci </a:t>
            </a:r>
            <a:r>
              <a:rPr lang="cs-CZ" sz="1200" dirty="0"/>
              <a:t>obcí pro lepší dodržování pravidel, včetně možnosti </a:t>
            </a:r>
            <a:r>
              <a:rPr lang="cs-CZ" sz="1200" dirty="0" err="1"/>
              <a:t>odkladatele</a:t>
            </a:r>
            <a:r>
              <a:rPr lang="cs-CZ" sz="1200" dirty="0"/>
              <a:t> </a:t>
            </a:r>
            <a:r>
              <a:rPr lang="cs-CZ" sz="1200" b="1" dirty="0"/>
              <a:t>pokutovat</a:t>
            </a:r>
            <a:r>
              <a:rPr lang="cs-CZ" sz="1200" dirty="0"/>
              <a:t> (18 %). Dále zmiňují větší </a:t>
            </a:r>
            <a:r>
              <a:rPr lang="cs-CZ" sz="1200" b="1" dirty="0"/>
              <a:t>personální kapacity </a:t>
            </a:r>
            <a:r>
              <a:rPr lang="cs-CZ" sz="1200" dirty="0"/>
              <a:t>(11 %), </a:t>
            </a:r>
            <a:r>
              <a:rPr lang="cs-CZ" sz="1200" b="1" dirty="0"/>
              <a:t>kamerový</a:t>
            </a:r>
            <a:r>
              <a:rPr lang="cs-CZ" sz="1200" dirty="0"/>
              <a:t> systém či </a:t>
            </a:r>
            <a:r>
              <a:rPr lang="cs-CZ" sz="1200" b="1" dirty="0"/>
              <a:t>fotopasti</a:t>
            </a:r>
            <a:r>
              <a:rPr lang="cs-CZ" sz="1200" dirty="0"/>
              <a:t> (10 %), případně by uvítali větší </a:t>
            </a:r>
            <a:r>
              <a:rPr lang="cs-CZ" sz="1200" b="1" dirty="0"/>
              <a:t>kázeň</a:t>
            </a:r>
            <a:r>
              <a:rPr lang="cs-CZ" sz="1200" dirty="0"/>
              <a:t> občanů (10 %). 12 % žádné další nástroje nepostrádá. </a:t>
            </a:r>
          </a:p>
        </p:txBody>
      </p:sp>
      <p:cxnSp>
        <p:nvCxnSpPr>
          <p:cNvPr id="13" name="Přímá spojnice 12">
            <a:extLst>
              <a:ext uri="{FF2B5EF4-FFF2-40B4-BE49-F238E27FC236}">
                <a16:creationId xmlns:a16="http://schemas.microsoft.com/office/drawing/2014/main" id="{26945199-A092-4271-9C27-45C88E20FB6C}"/>
              </a:ext>
            </a:extLst>
          </p:cNvPr>
          <p:cNvCxnSpPr>
            <a:cxnSpLocks/>
          </p:cNvCxnSpPr>
          <p:nvPr/>
        </p:nvCxnSpPr>
        <p:spPr>
          <a:xfrm>
            <a:off x="467544" y="2392570"/>
            <a:ext cx="8316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9156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200" dirty="0">
                <a:solidFill>
                  <a:srgbClr val="487105"/>
                </a:solidFill>
              </a:rPr>
              <a:t>Obsah</a:t>
            </a:r>
          </a:p>
        </p:txBody>
      </p:sp>
      <p:sp>
        <p:nvSpPr>
          <p:cNvPr id="4" name="Zástupný symbol pro obsah 2">
            <a:extLst>
              <a:ext uri="{FF2B5EF4-FFF2-40B4-BE49-F238E27FC236}">
                <a16:creationId xmlns:a16="http://schemas.microsoft.com/office/drawing/2014/main" id="{7772F121-A2CF-43FC-9A9B-2D6D23971846}"/>
              </a:ext>
            </a:extLst>
          </p:cNvPr>
          <p:cNvSpPr>
            <a:spLocks noGrp="1"/>
          </p:cNvSpPr>
          <p:nvPr/>
        </p:nvSpPr>
        <p:spPr bwMode="auto">
          <a:xfrm>
            <a:off x="777690" y="1700808"/>
            <a:ext cx="8064500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ts val="1200"/>
              </a:spcBef>
              <a:spcAft>
                <a:spcPts val="600"/>
              </a:spcAft>
            </a:pPr>
            <a:r>
              <a:rPr lang="cs-CZ" sz="1300" kern="12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Design výzkumu ……………………………….………………………...………..………3</a:t>
            </a:r>
            <a:endParaRPr lang="cs-CZ" sz="13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7313" indent="-87313" fontAlgn="base">
              <a:spcBef>
                <a:spcPts val="1200"/>
              </a:spcBef>
              <a:spcAft>
                <a:spcPts val="600"/>
              </a:spcAft>
            </a:pPr>
            <a:r>
              <a:rPr lang="cs-CZ" sz="13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Shrnutí hlavních zjištění </a:t>
            </a:r>
            <a:r>
              <a:rPr lang="cs-CZ" sz="1300" kern="12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………………………………...………...……………………...5</a:t>
            </a:r>
            <a:endParaRPr lang="cs-CZ" sz="13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7313">
              <a:spcBef>
                <a:spcPts val="600"/>
              </a:spcBef>
              <a:spcAft>
                <a:spcPts val="600"/>
              </a:spcAft>
            </a:pPr>
            <a:r>
              <a:rPr lang="cs-CZ" sz="1300" dirty="0">
                <a:latin typeface="+mn-lt"/>
              </a:rPr>
              <a:t>1. Problematika odpadového hospodářství v obci …….</a:t>
            </a:r>
            <a:r>
              <a:rPr lang="cs-CZ" sz="1300" dirty="0">
                <a:latin typeface="+mn-lt"/>
                <a:cs typeface="Times New Roman" panose="02020603050405020304" pitchFamily="18" charset="0"/>
              </a:rPr>
              <a:t>...........</a:t>
            </a:r>
            <a:r>
              <a:rPr lang="cs-CZ" sz="1300" kern="12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r>
              <a:rPr lang="cs-CZ" sz="1300" dirty="0">
                <a:latin typeface="+mn-lt"/>
                <a:cs typeface="Times New Roman" panose="02020603050405020304" pitchFamily="18" charset="0"/>
              </a:rPr>
              <a:t>......</a:t>
            </a:r>
            <a:r>
              <a:rPr lang="cs-CZ" sz="1300" kern="12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………….….</a:t>
            </a:r>
            <a:r>
              <a:rPr lang="cs-CZ" sz="13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14</a:t>
            </a:r>
            <a:endParaRPr lang="cs-CZ" sz="1300" dirty="0">
              <a:latin typeface="+mn-lt"/>
            </a:endParaRPr>
          </a:p>
          <a:p>
            <a:pPr marL="87313">
              <a:spcBef>
                <a:spcPts val="600"/>
              </a:spcBef>
              <a:spcAft>
                <a:spcPts val="600"/>
              </a:spcAft>
            </a:pPr>
            <a:r>
              <a:rPr lang="cs-CZ" sz="1300" dirty="0">
                <a:latin typeface="+mn-lt"/>
              </a:rPr>
              <a:t>2. Zavedení EPR pro další produkty / materiály </a:t>
            </a:r>
            <a:r>
              <a:rPr lang="cs-CZ" sz="1300" kern="12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.…………….……………………....</a:t>
            </a:r>
            <a:r>
              <a:rPr lang="cs-CZ" sz="13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cs-CZ" sz="1300" kern="12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endParaRPr lang="cs-CZ" sz="1300" dirty="0">
              <a:latin typeface="+mn-lt"/>
            </a:endParaRPr>
          </a:p>
          <a:p>
            <a:pPr marL="87313">
              <a:spcBef>
                <a:spcPts val="600"/>
              </a:spcBef>
              <a:spcAft>
                <a:spcPts val="600"/>
              </a:spcAft>
            </a:pPr>
            <a:r>
              <a:rPr lang="cs-CZ" sz="1300" dirty="0">
                <a:latin typeface="+mn-lt"/>
              </a:rPr>
              <a:t>3. Cíle do budoucna .</a:t>
            </a:r>
            <a:r>
              <a:rPr lang="cs-CZ" sz="1300" kern="12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….………………………………………………..…………….…35</a:t>
            </a:r>
          </a:p>
          <a:p>
            <a:pPr marL="87313">
              <a:spcBef>
                <a:spcPts val="600"/>
              </a:spcBef>
              <a:spcAft>
                <a:spcPts val="600"/>
              </a:spcAft>
            </a:pPr>
            <a:r>
              <a:rPr lang="cs-CZ" sz="1300" dirty="0">
                <a:latin typeface="+mn-lt"/>
              </a:rPr>
              <a:t>4. Prevence </a:t>
            </a:r>
            <a:r>
              <a:rPr lang="cs-CZ" sz="1300" kern="12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…………………………….………………………………………..…….…43</a:t>
            </a:r>
          </a:p>
          <a:p>
            <a:pPr marL="87313">
              <a:spcBef>
                <a:spcPts val="600"/>
              </a:spcBef>
              <a:spcAft>
                <a:spcPts val="600"/>
              </a:spcAft>
            </a:pPr>
            <a:r>
              <a:rPr lang="cs-CZ" sz="1300" kern="12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5. Poplatky </a:t>
            </a:r>
            <a:r>
              <a:rPr lang="cs-CZ" sz="1300" dirty="0">
                <a:latin typeface="+mn-lt"/>
              </a:rPr>
              <a:t>.</a:t>
            </a:r>
            <a:r>
              <a:rPr lang="cs-CZ" sz="1300" kern="12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….………………………………………………………………...…………52</a:t>
            </a:r>
          </a:p>
          <a:p>
            <a:pPr marL="87313">
              <a:spcBef>
                <a:spcPts val="600"/>
              </a:spcBef>
              <a:spcAft>
                <a:spcPts val="600"/>
              </a:spcAft>
            </a:pPr>
            <a:r>
              <a:rPr lang="cs-CZ" sz="13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cs-CZ" sz="1300" kern="12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. Plochy pro instalaci větrných elektráren </a:t>
            </a:r>
            <a:r>
              <a:rPr lang="cs-CZ" sz="1300" dirty="0">
                <a:latin typeface="+mn-lt"/>
              </a:rPr>
              <a:t>.</a:t>
            </a:r>
            <a:r>
              <a:rPr lang="cs-CZ" sz="1300" kern="12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….…………..………………...…………68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13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Příloha – doplňkové výpočty</a:t>
            </a:r>
            <a:r>
              <a:rPr lang="cs-CZ" sz="1300" kern="12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……………………………...………...……………………71</a:t>
            </a:r>
            <a:endParaRPr lang="cs-CZ" sz="13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7313">
              <a:spcBef>
                <a:spcPts val="600"/>
              </a:spcBef>
              <a:spcAft>
                <a:spcPts val="600"/>
              </a:spcAft>
            </a:pPr>
            <a:endParaRPr lang="cs-CZ" sz="1300" dirty="0">
              <a:latin typeface="+mn-lt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1300" dirty="0">
              <a:latin typeface="+mn-lt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1300" dirty="0">
              <a:latin typeface="+mn-lt"/>
            </a:endParaRPr>
          </a:p>
          <a:p>
            <a:pPr indent="91440">
              <a:spcBef>
                <a:spcPts val="600"/>
              </a:spcBef>
              <a:tabLst>
                <a:tab pos="628650" algn="l"/>
              </a:tabLst>
            </a:pPr>
            <a:endParaRPr lang="cs-CZ" sz="13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64374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Preferovaná struktura likvidace komunálního odpadu v obci</a:t>
            </a:r>
            <a:endParaRPr lang="cs-CZ" sz="1600" dirty="0">
              <a:solidFill>
                <a:srgbClr val="83B816"/>
              </a:solidFill>
            </a:endParaRPr>
          </a:p>
        </p:txBody>
      </p:sp>
      <p:sp>
        <p:nvSpPr>
          <p:cNvPr id="9" name="Text Box 47">
            <a:extLst>
              <a:ext uri="{FF2B5EF4-FFF2-40B4-BE49-F238E27FC236}">
                <a16:creationId xmlns:a16="http://schemas.microsoft.com/office/drawing/2014/main" id="{35429919-17C1-4BB0-98D1-90C75857F1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8149" y="2924944"/>
            <a:ext cx="8105501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cs-CZ" sz="1100" dirty="0">
                <a:latin typeface="Arial Narrow CE"/>
              </a:rPr>
              <a:t>Jak byste nejraději likvidovali odpad u vás v obci / městě, pokud byste si mohli vybrat? </a:t>
            </a:r>
            <a:r>
              <a:rPr lang="cs-CZ" sz="1100" b="1" dirty="0">
                <a:latin typeface="Arial Narrow CE"/>
              </a:rPr>
              <a:t>Zkuste prosím vyjádřit v %, kolik odpadu byste chtěli likvidovat skládkováním, kolik tříděním a následnou recyklací a kolik tříděním a následným energetickým využitím. </a:t>
            </a:r>
            <a:r>
              <a:rPr lang="cs-CZ" sz="1100" dirty="0">
                <a:latin typeface="Arial Narrow CE"/>
              </a:rPr>
              <a:t>Součet procent musí dávat 100 %. </a:t>
            </a:r>
            <a:r>
              <a:rPr lang="cs-CZ" sz="800" dirty="0">
                <a:latin typeface="Arial Narrow CE"/>
              </a:rPr>
              <a:t>(q5)</a:t>
            </a:r>
          </a:p>
        </p:txBody>
      </p:sp>
      <p:graphicFrame>
        <p:nvGraphicFramePr>
          <p:cNvPr id="6" name="Tabulka 5">
            <a:extLst>
              <a:ext uri="{FF2B5EF4-FFF2-40B4-BE49-F238E27FC236}">
                <a16:creationId xmlns:a16="http://schemas.microsoft.com/office/drawing/2014/main" id="{19A102F2-F6FA-493C-A1DC-EFFFF6AC67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5564095"/>
              </p:ext>
            </p:extLst>
          </p:nvPr>
        </p:nvGraphicFramePr>
        <p:xfrm>
          <a:off x="728888" y="3678572"/>
          <a:ext cx="7803552" cy="2484000"/>
        </p:xfrm>
        <a:graphic>
          <a:graphicData uri="http://schemas.openxmlformats.org/drawingml/2006/table">
            <a:tbl>
              <a:tblPr/>
              <a:tblGrid>
                <a:gridCol w="3591552">
                  <a:extLst>
                    <a:ext uri="{9D8B030D-6E8A-4147-A177-3AD203B41FA5}">
                      <a16:colId xmlns:a16="http://schemas.microsoft.com/office/drawing/2014/main" val="3082922086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1326833761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139064625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910973805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1822651253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4294862211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3067352393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3483095344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1304205513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844499689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2865171050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3191017727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166716250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1918287851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b"/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6000" algn="l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36000"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velikost obce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36000"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region (</a:t>
                      </a:r>
                      <a:r>
                        <a:rPr lang="cs-CZ" sz="10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Nuts</a:t>
                      </a:r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2)</a:t>
                      </a:r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7012493"/>
                  </a:ext>
                </a:extLst>
              </a:tr>
              <a:tr h="1044000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tabulka zobrazuje průměry udávaných % podílů v rámci </a:t>
                      </a:r>
                      <a:b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celku a u jednotlivých skupin obcí dle velkosti a regionu. </a:t>
                      </a:r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0-499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500-999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1 000-4 999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5 000-19 999 ob.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pt-BR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000 a více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Čechy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Jihozápad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Severozápad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Severovýchod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Jihovýchod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Morava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Moravskoslezsko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294061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skládkování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871647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třídění a následná recyklace / materiálové využití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0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229913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třídění a následné energetické využití odpadu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7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7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7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7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7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7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7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7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7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7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7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7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7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7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040502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n</a:t>
                      </a: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1269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1863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počet obyvatel ČR žijících v dané velikosti obce (mil.)</a:t>
                      </a: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800" b="0" i="1" u="none" strike="noStrike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cs-CZ" sz="800" b="0" i="1" u="none" strike="noStrike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800" b="0" i="1" u="none" strike="noStrike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800" b="0" i="1" u="none" strike="noStrike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800" b="0" i="1" u="none" strike="noStrike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800" b="0" i="1" u="none" strike="noStrike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800" b="0" i="1" u="none" strike="noStrike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800" b="0" i="1" u="none" strike="noStrike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03294198"/>
                  </a:ext>
                </a:extLst>
              </a:tr>
            </a:tbl>
          </a:graphicData>
        </a:graphic>
      </p:graphicFrame>
      <p:sp>
        <p:nvSpPr>
          <p:cNvPr id="10" name="TextovéPole 9">
            <a:extLst>
              <a:ext uri="{FF2B5EF4-FFF2-40B4-BE49-F238E27FC236}">
                <a16:creationId xmlns:a16="http://schemas.microsoft.com/office/drawing/2014/main" id="{03739327-13DD-4678-9BFA-219B4DB84B04}"/>
              </a:ext>
            </a:extLst>
          </p:cNvPr>
          <p:cNvSpPr txBox="1"/>
          <p:nvPr/>
        </p:nvSpPr>
        <p:spPr>
          <a:xfrm>
            <a:off x="6588224" y="5977482"/>
            <a:ext cx="18002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statisticky významné </a:t>
            </a:r>
            <a:r>
              <a:rPr lang="cs-CZ" sz="800" i="1" dirty="0">
                <a:solidFill>
                  <a:srgbClr val="0000FF"/>
                </a:solidFill>
                <a:latin typeface="+mn-lt"/>
              </a:rPr>
              <a:t>více </a:t>
            </a:r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/ </a:t>
            </a:r>
            <a:r>
              <a:rPr lang="cs-CZ" sz="800" i="1" dirty="0">
                <a:solidFill>
                  <a:srgbClr val="FF0000"/>
                </a:solidFill>
                <a:latin typeface="+mn-lt"/>
              </a:rPr>
              <a:t>méně </a:t>
            </a:r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ve srovnání s celkem</a:t>
            </a:r>
            <a:endParaRPr lang="cs-CZ" sz="800" i="1" dirty="0"/>
          </a:p>
        </p:txBody>
      </p:sp>
      <p:sp>
        <p:nvSpPr>
          <p:cNvPr id="11" name="Obdélníkový bublinový popisek 43">
            <a:extLst>
              <a:ext uri="{FF2B5EF4-FFF2-40B4-BE49-F238E27FC236}">
                <a16:creationId xmlns:a16="http://schemas.microsoft.com/office/drawing/2014/main" id="{82BD7FA3-40E5-48EA-8027-A4BB2E413E28}"/>
              </a:ext>
            </a:extLst>
          </p:cNvPr>
          <p:cNvSpPr/>
          <p:nvPr/>
        </p:nvSpPr>
        <p:spPr>
          <a:xfrm>
            <a:off x="375370" y="1340768"/>
            <a:ext cx="8275141" cy="1400383"/>
          </a:xfrm>
          <a:prstGeom prst="wedgeRectCallout">
            <a:avLst>
              <a:gd name="adj1" fmla="val -19694"/>
              <a:gd name="adj2" fmla="val -49227"/>
            </a:avLst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wrap="square" rtlCol="0" anchor="t" anchorCtr="0">
            <a:spAutoFit/>
          </a:bodyPr>
          <a:lstStyle/>
          <a:p>
            <a:pPr marL="265113" lvl="0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2"/>
              </a:buBlip>
            </a:pPr>
            <a:r>
              <a:rPr lang="cs-CZ" sz="1200" dirty="0">
                <a:latin typeface="+mn-lt"/>
                <a:ea typeface="Calibri" panose="020F0502020204030204" pitchFamily="34" charset="0"/>
              </a:rPr>
              <a:t>Pokud by si obce mohly vybrat, v jakých podílech by chtěli likvidovat komunální odpad, pak by průměrně: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45 % 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odpadu chtěly likvidovat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tříděním a následnou recyklací 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/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materiálovým využitím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,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37 %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 odpadu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tříděním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 a následným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energetickým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využitím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, zbývající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necelá pětina 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pak připadá na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skládkování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 (18 %). </a:t>
            </a:r>
          </a:p>
          <a:p>
            <a:pPr marL="265113" lvl="0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2"/>
              </a:buBlip>
            </a:pPr>
            <a:r>
              <a:rPr lang="cs-CZ" sz="1100" dirty="0">
                <a:latin typeface="+mn-lt"/>
                <a:ea typeface="Calibri" panose="020F0502020204030204" pitchFamily="34" charset="0"/>
              </a:rPr>
              <a:t>Pořadí dle podílů jednotlivých způsobů likvidace vesměs není diferencováno velikostí obce ani regionem – ve většině skupin obcí má nejvyšší podíl třídění s následnou recyklací, následované tříděním s následným energetickým využitím odpadu a nejmenší podíl likvidace odpadu ve všech skupinách připadá na skládkování. Výjimkou jsou </a:t>
            </a:r>
            <a:r>
              <a:rPr lang="cs-CZ" sz="1100" u="sng" dirty="0">
                <a:latin typeface="+mn-lt"/>
                <a:ea typeface="Calibri" panose="020F0502020204030204" pitchFamily="34" charset="0"/>
              </a:rPr>
              <a:t>města nad 20 tis. obyvatel</a:t>
            </a:r>
            <a:r>
              <a:rPr lang="cs-CZ" sz="1100" dirty="0">
                <a:latin typeface="+mn-lt"/>
                <a:ea typeface="Calibri" panose="020F0502020204030204" pitchFamily="34" charset="0"/>
              </a:rPr>
              <a:t>, kde </a:t>
            </a:r>
            <a:r>
              <a:rPr lang="cs-CZ" sz="1100" u="sng" dirty="0">
                <a:latin typeface="+mn-lt"/>
                <a:ea typeface="Calibri" panose="020F0502020204030204" pitchFamily="34" charset="0"/>
              </a:rPr>
              <a:t>energetické využití</a:t>
            </a:r>
            <a:r>
              <a:rPr lang="cs-CZ" sz="1100" dirty="0">
                <a:latin typeface="+mn-lt"/>
                <a:ea typeface="Calibri" panose="020F0502020204030204" pitchFamily="34" charset="0"/>
              </a:rPr>
              <a:t> tříděného odpadu dosahuje stejného podílu jako jeho recyklace a materiálové využití.</a:t>
            </a:r>
            <a:endParaRPr lang="cs-CZ" sz="1200" dirty="0">
              <a:effectLst/>
              <a:latin typeface="+mn-lt"/>
              <a:ea typeface="Calibri" panose="020F0502020204030204" pitchFamily="34" charset="0"/>
            </a:endParaRPr>
          </a:p>
        </p:txBody>
      </p: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A1DDF560-D676-4DDD-8CAF-125D00610F50}"/>
              </a:ext>
            </a:extLst>
          </p:cNvPr>
          <p:cNvCxnSpPr>
            <a:cxnSpLocks/>
          </p:cNvCxnSpPr>
          <p:nvPr/>
        </p:nvCxnSpPr>
        <p:spPr>
          <a:xfrm>
            <a:off x="504150" y="2852936"/>
            <a:ext cx="8316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90849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Object 8">
            <a:extLst>
              <a:ext uri="{FF2B5EF4-FFF2-40B4-BE49-F238E27FC236}">
                <a16:creationId xmlns:a16="http://schemas.microsoft.com/office/drawing/2014/main" id="{6B2AEE16-E62B-4E73-8010-5DA5B892431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1575340"/>
              </p:ext>
            </p:extLst>
          </p:nvPr>
        </p:nvGraphicFramePr>
        <p:xfrm>
          <a:off x="-253056" y="2451560"/>
          <a:ext cx="6913288" cy="3353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Obavy z růstu cen v odpadovém hospodářství</a:t>
            </a:r>
            <a:endParaRPr lang="cs-CZ" sz="1800" dirty="0">
              <a:solidFill>
                <a:srgbClr val="83B816"/>
              </a:solidFill>
            </a:endParaRPr>
          </a:p>
        </p:txBody>
      </p:sp>
      <p:sp>
        <p:nvSpPr>
          <p:cNvPr id="10" name="Text Box 5">
            <a:extLst>
              <a:ext uri="{FF2B5EF4-FFF2-40B4-BE49-F238E27FC236}">
                <a16:creationId xmlns:a16="http://schemas.microsoft.com/office/drawing/2014/main" id="{91CE99E0-C345-421A-A685-F383AB9029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937" y="1414982"/>
            <a:ext cx="443162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200" b="1" dirty="0">
                <a:latin typeface="+mn-lt"/>
              </a:rPr>
              <a:t>Obáváte se růstu cen v odpadovém hospodářství? </a:t>
            </a:r>
            <a:r>
              <a:rPr lang="cs-CZ" sz="900" dirty="0">
                <a:latin typeface="+mn-lt"/>
              </a:rPr>
              <a:t>(q6)</a:t>
            </a:r>
          </a:p>
        </p:txBody>
      </p:sp>
      <p:sp>
        <p:nvSpPr>
          <p:cNvPr id="23" name="Text Box 4">
            <a:extLst>
              <a:ext uri="{FF2B5EF4-FFF2-40B4-BE49-F238E27FC236}">
                <a16:creationId xmlns:a16="http://schemas.microsoft.com/office/drawing/2014/main" id="{18D46DC9-48D6-44B0-BA97-E850391B25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7819" y="3036120"/>
            <a:ext cx="98898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000" dirty="0">
                <a:solidFill>
                  <a:srgbClr val="4E770E"/>
                </a:solidFill>
                <a:latin typeface="+mn-lt"/>
                <a:cs typeface="Arial" charset="0"/>
              </a:rPr>
              <a:t>ano </a:t>
            </a:r>
          </a:p>
          <a:p>
            <a:pPr lvl="0" algn="ctr">
              <a:spcBef>
                <a:spcPts val="0"/>
              </a:spcBef>
            </a:pPr>
            <a:r>
              <a:rPr lang="cs-CZ" sz="2000" dirty="0">
                <a:solidFill>
                  <a:srgbClr val="4E770E"/>
                </a:solidFill>
                <a:latin typeface="+mn-lt"/>
                <a:cs typeface="Arial" charset="0"/>
              </a:rPr>
              <a:t>94 %</a:t>
            </a:r>
          </a:p>
        </p:txBody>
      </p:sp>
      <p:cxnSp>
        <p:nvCxnSpPr>
          <p:cNvPr id="24" name="Přímá spojnice 23">
            <a:extLst>
              <a:ext uri="{FF2B5EF4-FFF2-40B4-BE49-F238E27FC236}">
                <a16:creationId xmlns:a16="http://schemas.microsoft.com/office/drawing/2014/main" id="{7DCA4537-054D-4C09-9C61-7C7BD4D63C37}"/>
              </a:ext>
            </a:extLst>
          </p:cNvPr>
          <p:cNvCxnSpPr>
            <a:cxnSpLocks/>
          </p:cNvCxnSpPr>
          <p:nvPr/>
        </p:nvCxnSpPr>
        <p:spPr>
          <a:xfrm>
            <a:off x="540352" y="4814479"/>
            <a:ext cx="82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Box 5">
            <a:extLst>
              <a:ext uri="{FF2B5EF4-FFF2-40B4-BE49-F238E27FC236}">
                <a16:creationId xmlns:a16="http://schemas.microsoft.com/office/drawing/2014/main" id="{CC94EB08-9380-4128-862B-0E8AC4B66B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561" y="1921595"/>
            <a:ext cx="23954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200" b="1" dirty="0">
                <a:latin typeface="+mn-lt"/>
              </a:rPr>
              <a:t>celek</a:t>
            </a:r>
          </a:p>
        </p:txBody>
      </p:sp>
      <p:sp>
        <p:nvSpPr>
          <p:cNvPr id="22" name="Obdélníkový bublinový popisek 43">
            <a:extLst>
              <a:ext uri="{FF2B5EF4-FFF2-40B4-BE49-F238E27FC236}">
                <a16:creationId xmlns:a16="http://schemas.microsoft.com/office/drawing/2014/main" id="{3553D2A5-A219-4846-AD72-24A30FD6C76C}"/>
              </a:ext>
            </a:extLst>
          </p:cNvPr>
          <p:cNvSpPr/>
          <p:nvPr/>
        </p:nvSpPr>
        <p:spPr>
          <a:xfrm>
            <a:off x="518559" y="4997194"/>
            <a:ext cx="8244000" cy="646331"/>
          </a:xfrm>
          <a:prstGeom prst="wedgeRectCallout">
            <a:avLst>
              <a:gd name="adj1" fmla="val -19694"/>
              <a:gd name="adj2" fmla="val -49227"/>
            </a:avLst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wrap="square" rtlCol="0" anchor="t" anchorCtr="0">
            <a:spAutoFit/>
          </a:bodyPr>
          <a:lstStyle/>
          <a:p>
            <a:pPr marL="265113" lvl="0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3"/>
              </a:buBlip>
            </a:pPr>
            <a:r>
              <a:rPr lang="cs-CZ" sz="1200" b="1" kern="0" dirty="0">
                <a:latin typeface="+mn-lt"/>
              </a:rPr>
              <a:t>Téměř všechny </a:t>
            </a:r>
            <a:r>
              <a:rPr lang="cs-CZ" sz="1200" kern="0" dirty="0">
                <a:latin typeface="+mn-lt"/>
              </a:rPr>
              <a:t>obce vyjadřují </a:t>
            </a:r>
            <a:r>
              <a:rPr lang="cs-CZ" sz="1200" b="1" kern="0" dirty="0">
                <a:latin typeface="+mn-lt"/>
              </a:rPr>
              <a:t>obavy z růstu cen v odpadovém hospodářství </a:t>
            </a:r>
            <a:r>
              <a:rPr lang="cs-CZ" sz="1200" kern="0" dirty="0">
                <a:latin typeface="+mn-lt"/>
              </a:rPr>
              <a:t>(94 %), dvě třetiny se růstu cen obávají velmi (65 %). Jen 5 % obcí takové obavy nemá. Obavy jsou převládající ve všech obcích z hlediska velikosti i regionu. </a:t>
            </a:r>
          </a:p>
        </p:txBody>
      </p:sp>
      <p:sp>
        <p:nvSpPr>
          <p:cNvPr id="45" name="TextovéPole 44">
            <a:extLst>
              <a:ext uri="{FF2B5EF4-FFF2-40B4-BE49-F238E27FC236}">
                <a16:creationId xmlns:a16="http://schemas.microsoft.com/office/drawing/2014/main" id="{AA5D7787-06DA-474F-AFE4-31D89CAF5952}"/>
              </a:ext>
            </a:extLst>
          </p:cNvPr>
          <p:cNvSpPr txBox="1"/>
          <p:nvPr/>
        </p:nvSpPr>
        <p:spPr>
          <a:xfrm>
            <a:off x="597421" y="4136114"/>
            <a:ext cx="1944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1269; celek</a:t>
            </a:r>
          </a:p>
        </p:txBody>
      </p:sp>
      <p:sp>
        <p:nvSpPr>
          <p:cNvPr id="62" name="Text Box 4">
            <a:extLst>
              <a:ext uri="{FF2B5EF4-FFF2-40B4-BE49-F238E27FC236}">
                <a16:creationId xmlns:a16="http://schemas.microsoft.com/office/drawing/2014/main" id="{C51C2F35-1A59-487A-9058-6890A8309C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216" y="2229084"/>
            <a:ext cx="988984" cy="44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000" dirty="0">
                <a:solidFill>
                  <a:srgbClr val="FF7575"/>
                </a:solidFill>
                <a:latin typeface="+mn-lt"/>
                <a:cs typeface="Arial" charset="0"/>
              </a:rPr>
              <a:t>ne </a:t>
            </a:r>
          </a:p>
          <a:p>
            <a:pPr lvl="0" algn="ctr">
              <a:spcBef>
                <a:spcPts val="0"/>
              </a:spcBef>
            </a:pPr>
            <a:r>
              <a:rPr lang="cs-CZ" sz="1300" dirty="0">
                <a:solidFill>
                  <a:srgbClr val="FF7575"/>
                </a:solidFill>
                <a:latin typeface="+mn-lt"/>
                <a:cs typeface="Arial" charset="0"/>
              </a:rPr>
              <a:t>5 %</a:t>
            </a:r>
          </a:p>
        </p:txBody>
      </p:sp>
      <p:graphicFrame>
        <p:nvGraphicFramePr>
          <p:cNvPr id="30" name="Object 2">
            <a:extLst>
              <a:ext uri="{FF2B5EF4-FFF2-40B4-BE49-F238E27FC236}">
                <a16:creationId xmlns:a16="http://schemas.microsoft.com/office/drawing/2014/main" id="{FB0AA546-FACF-4ED1-9776-7CF2EF37E76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4507604"/>
              </p:ext>
            </p:extLst>
          </p:nvPr>
        </p:nvGraphicFramePr>
        <p:xfrm>
          <a:off x="4585714" y="1622083"/>
          <a:ext cx="5746926" cy="33667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1" name="Line 14">
            <a:extLst>
              <a:ext uri="{FF2B5EF4-FFF2-40B4-BE49-F238E27FC236}">
                <a16:creationId xmlns:a16="http://schemas.microsoft.com/office/drawing/2014/main" id="{D8164650-21A7-418B-BD76-C6E11648A4E9}"/>
              </a:ext>
            </a:extLst>
          </p:cNvPr>
          <p:cNvSpPr>
            <a:spLocks noChangeShapeType="1"/>
          </p:cNvSpPr>
          <p:nvPr/>
        </p:nvSpPr>
        <p:spPr bwMode="auto">
          <a:xfrm>
            <a:off x="4705048" y="2973108"/>
            <a:ext cx="3996000" cy="0"/>
          </a:xfrm>
          <a:prstGeom prst="line">
            <a:avLst/>
          </a:prstGeom>
          <a:noFill/>
          <a:ln w="317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cs-CZ" dirty="0"/>
          </a:p>
        </p:txBody>
      </p:sp>
      <p:sp>
        <p:nvSpPr>
          <p:cNvPr id="32" name="Text Box 75">
            <a:extLst>
              <a:ext uri="{FF2B5EF4-FFF2-40B4-BE49-F238E27FC236}">
                <a16:creationId xmlns:a16="http://schemas.microsoft.com/office/drawing/2014/main" id="{F19FE34B-9878-4A78-BD71-E0BC7FB465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6592" y="3141975"/>
            <a:ext cx="8794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000" b="1" dirty="0">
                <a:solidFill>
                  <a:srgbClr val="808080"/>
                </a:solidFill>
              </a:rPr>
              <a:t>region NUTS II</a:t>
            </a:r>
          </a:p>
        </p:txBody>
      </p:sp>
      <p:sp>
        <p:nvSpPr>
          <p:cNvPr id="33" name="Text Box 75">
            <a:extLst>
              <a:ext uri="{FF2B5EF4-FFF2-40B4-BE49-F238E27FC236}">
                <a16:creationId xmlns:a16="http://schemas.microsoft.com/office/drawing/2014/main" id="{0047C389-B193-4186-B986-EE24C7B864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6592" y="1984068"/>
            <a:ext cx="9109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000" b="1" dirty="0">
                <a:solidFill>
                  <a:srgbClr val="808080"/>
                </a:solidFill>
              </a:rPr>
              <a:t>velikost obce</a:t>
            </a:r>
          </a:p>
        </p:txBody>
      </p:sp>
      <p:sp>
        <p:nvSpPr>
          <p:cNvPr id="34" name="Line 16">
            <a:extLst>
              <a:ext uri="{FF2B5EF4-FFF2-40B4-BE49-F238E27FC236}">
                <a16:creationId xmlns:a16="http://schemas.microsoft.com/office/drawing/2014/main" id="{82F06F96-B1AD-41DA-8A00-B029AC88CFF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93448" y="1892505"/>
            <a:ext cx="3996000" cy="0"/>
          </a:xfrm>
          <a:prstGeom prst="line">
            <a:avLst/>
          </a:prstGeom>
          <a:noFill/>
          <a:ln w="317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cs-CZ" dirty="0"/>
          </a:p>
        </p:txBody>
      </p:sp>
      <p:graphicFrame>
        <p:nvGraphicFramePr>
          <p:cNvPr id="35" name="Tabulka 34">
            <a:extLst>
              <a:ext uri="{FF2B5EF4-FFF2-40B4-BE49-F238E27FC236}">
                <a16:creationId xmlns:a16="http://schemas.microsoft.com/office/drawing/2014/main" id="{3879DA7C-949D-4608-A6D1-A7B5C8E4FF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8254868"/>
              </p:ext>
            </p:extLst>
          </p:nvPr>
        </p:nvGraphicFramePr>
        <p:xfrm>
          <a:off x="8424657" y="1448405"/>
          <a:ext cx="300917" cy="30627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0917">
                  <a:extLst>
                    <a:ext uri="{9D8B030D-6E8A-4147-A177-3AD203B41FA5}">
                      <a16:colId xmlns:a16="http://schemas.microsoft.com/office/drawing/2014/main" val="3913964404"/>
                    </a:ext>
                  </a:extLst>
                </a:gridCol>
              </a:tblGrid>
              <a:tr h="21876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endParaRPr lang="cs-CZ" sz="7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159963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1269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8730474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3759322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9007296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252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8018625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3124391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2526271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4996873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8992151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0432585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226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2404367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3281085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336098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5547686"/>
                  </a:ext>
                </a:extLst>
              </a:tr>
            </a:tbl>
          </a:graphicData>
        </a:graphic>
      </p:graphicFrame>
      <p:sp>
        <p:nvSpPr>
          <p:cNvPr id="36" name="TextovéPole 35">
            <a:extLst>
              <a:ext uri="{FF2B5EF4-FFF2-40B4-BE49-F238E27FC236}">
                <a16:creationId xmlns:a16="http://schemas.microsoft.com/office/drawing/2014/main" id="{9256FF58-46AC-4664-AE4D-A837D5D7BCE3}"/>
              </a:ext>
            </a:extLst>
          </p:cNvPr>
          <p:cNvSpPr txBox="1"/>
          <p:nvPr/>
        </p:nvSpPr>
        <p:spPr>
          <a:xfrm>
            <a:off x="6333006" y="4524694"/>
            <a:ext cx="1944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1269, celek</a:t>
            </a:r>
          </a:p>
        </p:txBody>
      </p:sp>
    </p:spTree>
    <p:extLst>
      <p:ext uri="{BB962C8B-B14F-4D97-AF65-F5344CB8AC3E}">
        <p14:creationId xmlns:p14="http://schemas.microsoft.com/office/powerpoint/2010/main" val="13597210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Object 16">
            <a:extLst>
              <a:ext uri="{FF2B5EF4-FFF2-40B4-BE49-F238E27FC236}">
                <a16:creationId xmlns:a16="http://schemas.microsoft.com/office/drawing/2014/main" id="{F9121E15-2B58-432A-AA13-7C7BED9C230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2198477"/>
              </p:ext>
            </p:extLst>
          </p:nvPr>
        </p:nvGraphicFramePr>
        <p:xfrm>
          <a:off x="32792" y="3294609"/>
          <a:ext cx="7380312" cy="28706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2" name="Tabulka 21">
            <a:extLst>
              <a:ext uri="{FF2B5EF4-FFF2-40B4-BE49-F238E27FC236}">
                <a16:creationId xmlns:a16="http://schemas.microsoft.com/office/drawing/2014/main" id="{85567FE4-965B-4A21-92F3-94EF924392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506420"/>
              </p:ext>
            </p:extLst>
          </p:nvPr>
        </p:nvGraphicFramePr>
        <p:xfrm>
          <a:off x="547884" y="3031424"/>
          <a:ext cx="8200580" cy="2487820"/>
        </p:xfrm>
        <a:graphic>
          <a:graphicData uri="http://schemas.openxmlformats.org/drawingml/2006/table">
            <a:tbl>
              <a:tblPr/>
              <a:tblGrid>
                <a:gridCol w="5353085">
                  <a:extLst>
                    <a:ext uri="{9D8B030D-6E8A-4147-A177-3AD203B41FA5}">
                      <a16:colId xmlns:a16="http://schemas.microsoft.com/office/drawing/2014/main" val="3082922086"/>
                    </a:ext>
                  </a:extLst>
                </a:gridCol>
                <a:gridCol w="569499">
                  <a:extLst>
                    <a:ext uri="{9D8B030D-6E8A-4147-A177-3AD203B41FA5}">
                      <a16:colId xmlns:a16="http://schemas.microsoft.com/office/drawing/2014/main" val="139064625"/>
                    </a:ext>
                  </a:extLst>
                </a:gridCol>
                <a:gridCol w="569499">
                  <a:extLst>
                    <a:ext uri="{9D8B030D-6E8A-4147-A177-3AD203B41FA5}">
                      <a16:colId xmlns:a16="http://schemas.microsoft.com/office/drawing/2014/main" val="910973805"/>
                    </a:ext>
                  </a:extLst>
                </a:gridCol>
                <a:gridCol w="569499">
                  <a:extLst>
                    <a:ext uri="{9D8B030D-6E8A-4147-A177-3AD203B41FA5}">
                      <a16:colId xmlns:a16="http://schemas.microsoft.com/office/drawing/2014/main" val="1822651253"/>
                    </a:ext>
                  </a:extLst>
                </a:gridCol>
                <a:gridCol w="569499">
                  <a:extLst>
                    <a:ext uri="{9D8B030D-6E8A-4147-A177-3AD203B41FA5}">
                      <a16:colId xmlns:a16="http://schemas.microsoft.com/office/drawing/2014/main" val="2631818519"/>
                    </a:ext>
                  </a:extLst>
                </a:gridCol>
                <a:gridCol w="569499">
                  <a:extLst>
                    <a:ext uri="{9D8B030D-6E8A-4147-A177-3AD203B41FA5}">
                      <a16:colId xmlns:a16="http://schemas.microsoft.com/office/drawing/2014/main" val="3067352393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 fontAlgn="b"/>
                      <a:endParaRPr kumimoji="0" lang="cs-CZ" sz="95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0-499 ob. 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500-999 ob. 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1 000-</a:t>
                      </a:r>
                      <a:br>
                        <a:rPr lang="cs-CZ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cs-CZ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4 999 ob. 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5 000- 19 999 ob.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pt-B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000 a více ob. 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32940610"/>
                  </a:ext>
                </a:extLst>
              </a:tr>
              <a:tr h="378955">
                <a:tc>
                  <a:txBody>
                    <a:bodyPr/>
                    <a:lstStyle/>
                    <a:p>
                      <a:pPr marL="36000" algn="l" fontAlgn="b"/>
                      <a:endParaRPr lang="cs-CZ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42299134"/>
                  </a:ext>
                </a:extLst>
              </a:tr>
              <a:tr h="378955">
                <a:tc>
                  <a:txBody>
                    <a:bodyPr/>
                    <a:lstStyle/>
                    <a:p>
                      <a:pPr marL="36000" algn="l" fontAlgn="b"/>
                      <a:endParaRPr lang="cs-CZ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52106203"/>
                  </a:ext>
                </a:extLst>
              </a:tr>
              <a:tr h="378955">
                <a:tc>
                  <a:txBody>
                    <a:bodyPr/>
                    <a:lstStyle/>
                    <a:p>
                      <a:pPr marL="36000" algn="l" fontAlgn="b"/>
                      <a:endParaRPr lang="cs-CZ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00405025"/>
                  </a:ext>
                </a:extLst>
              </a:tr>
              <a:tr h="378955">
                <a:tc>
                  <a:txBody>
                    <a:bodyPr/>
                    <a:lstStyle/>
                    <a:p>
                      <a:pPr marL="36000" algn="l" fontAlgn="b"/>
                      <a:endParaRPr lang="cs-CZ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6488391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n</a:t>
                      </a: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31863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počet obyvatel ČR žijících v dané velikosti obce (mil.)</a:t>
                      </a:r>
                      <a:endParaRPr lang="cs-CZ" sz="800" b="0" i="1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7064866"/>
                  </a:ext>
                </a:extLst>
              </a:tr>
            </a:tbl>
          </a:graphicData>
        </a:graphic>
      </p:graphicFrame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Na co obce kladou největší důraz v odpadovém hospodářství?</a:t>
            </a:r>
          </a:p>
        </p:txBody>
      </p:sp>
      <p:sp>
        <p:nvSpPr>
          <p:cNvPr id="31" name="Text Box 47">
            <a:extLst>
              <a:ext uri="{FF2B5EF4-FFF2-40B4-BE49-F238E27FC236}">
                <a16:creationId xmlns:a16="http://schemas.microsoft.com/office/drawing/2014/main" id="{20D15EB2-7C5C-4A89-AD45-A99C1B2BCE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932" y="2689368"/>
            <a:ext cx="56957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b="1" dirty="0">
                <a:latin typeface="+mn-lt"/>
              </a:rPr>
              <a:t>Na co kladete největší důraz v odpadovém hospodářství? </a:t>
            </a:r>
            <a:r>
              <a:rPr lang="cs-CZ" sz="900" dirty="0">
                <a:latin typeface="+mn-lt"/>
              </a:rPr>
              <a:t>(q7)</a:t>
            </a:r>
          </a:p>
        </p:txBody>
      </p:sp>
      <p:sp>
        <p:nvSpPr>
          <p:cNvPr id="18" name="Text Box 9">
            <a:extLst>
              <a:ext uri="{FF2B5EF4-FFF2-40B4-BE49-F238E27FC236}">
                <a16:creationId xmlns:a16="http://schemas.microsoft.com/office/drawing/2014/main" id="{0912EED3-1028-44E6-9142-7336C0A234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2660" y="3121681"/>
            <a:ext cx="386998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cs-CZ" sz="1200" b="1" dirty="0">
                <a:latin typeface="Arial Narrow CE"/>
              </a:rPr>
              <a:t>celek</a:t>
            </a:r>
          </a:p>
        </p:txBody>
      </p:sp>
      <p:sp>
        <p:nvSpPr>
          <p:cNvPr id="25" name="TextovéPole 24">
            <a:extLst>
              <a:ext uri="{FF2B5EF4-FFF2-40B4-BE49-F238E27FC236}">
                <a16:creationId xmlns:a16="http://schemas.microsoft.com/office/drawing/2014/main" id="{116216FF-1FD3-4A52-9C68-615B82C72BDF}"/>
              </a:ext>
            </a:extLst>
          </p:cNvPr>
          <p:cNvSpPr txBox="1"/>
          <p:nvPr/>
        </p:nvSpPr>
        <p:spPr>
          <a:xfrm>
            <a:off x="2771800" y="4988478"/>
            <a:ext cx="28707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1269; celek, možnost jedné odpovědi</a:t>
            </a:r>
          </a:p>
        </p:txBody>
      </p:sp>
      <p:cxnSp>
        <p:nvCxnSpPr>
          <p:cNvPr id="27" name="Přímá spojnice 26">
            <a:extLst>
              <a:ext uri="{FF2B5EF4-FFF2-40B4-BE49-F238E27FC236}">
                <a16:creationId xmlns:a16="http://schemas.microsoft.com/office/drawing/2014/main" id="{04EAEC3F-2D58-472C-94D9-3B02215A511E}"/>
              </a:ext>
            </a:extLst>
          </p:cNvPr>
          <p:cNvCxnSpPr>
            <a:cxnSpLocks/>
          </p:cNvCxnSpPr>
          <p:nvPr/>
        </p:nvCxnSpPr>
        <p:spPr>
          <a:xfrm>
            <a:off x="532790" y="2515861"/>
            <a:ext cx="82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ástupný symbol pro obsah 2">
            <a:extLst>
              <a:ext uri="{FF2B5EF4-FFF2-40B4-BE49-F238E27FC236}">
                <a16:creationId xmlns:a16="http://schemas.microsoft.com/office/drawing/2014/main" id="{7F91187D-2820-425B-876C-01CF2852F9CB}"/>
              </a:ext>
            </a:extLst>
          </p:cNvPr>
          <p:cNvSpPr>
            <a:spLocks noGrp="1"/>
          </p:cNvSpPr>
          <p:nvPr/>
        </p:nvSpPr>
        <p:spPr bwMode="auto">
          <a:xfrm>
            <a:off x="356309" y="1445875"/>
            <a:ext cx="846384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just" rtl="0" eaLnBrk="1" fontAlgn="base" hangingPunct="1">
              <a:spcBef>
                <a:spcPct val="20000"/>
              </a:spcBef>
              <a:spcAft>
                <a:spcPct val="0"/>
              </a:spcAft>
              <a:buSzPct val="200000"/>
              <a:buFont typeface="Wingdings" panose="05000000000000000000" pitchFamily="2" charset="2"/>
              <a:buBlip>
                <a:blip r:embed="rId3"/>
              </a:buBlip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70000"/>
              <a:buBlip>
                <a:blip r:embed="rId4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5113" indent="-265113">
              <a:spcBef>
                <a:spcPts val="600"/>
              </a:spcBef>
              <a:buSzPct val="130000"/>
            </a:pPr>
            <a:r>
              <a:rPr lang="cs-CZ" sz="1200" dirty="0"/>
              <a:t>V tom, na co v rámci odpadového hospodářství kladou největší důraz, </a:t>
            </a:r>
            <a:r>
              <a:rPr lang="cs-CZ" sz="1200" b="1" dirty="0"/>
              <a:t>nejsou obce jednotné</a:t>
            </a:r>
            <a:r>
              <a:rPr lang="cs-CZ" sz="1200" dirty="0"/>
              <a:t>. Třetina z nich klade největší důraz na </a:t>
            </a:r>
            <a:r>
              <a:rPr lang="cs-CZ" sz="1200" b="1" dirty="0"/>
              <a:t>efektivitu třídění </a:t>
            </a:r>
            <a:r>
              <a:rPr lang="cs-CZ" sz="1200" dirty="0"/>
              <a:t>jednotlivých komodit (34 %), stejný podíl klade největší důraz na </a:t>
            </a:r>
            <a:r>
              <a:rPr lang="cs-CZ" sz="1200" b="1" dirty="0"/>
              <a:t>dostupnost pro občany </a:t>
            </a:r>
            <a:r>
              <a:rPr lang="cs-CZ" sz="1200" dirty="0"/>
              <a:t>(34 %). Víc než čtvrtina se zaměřuje zejména na </a:t>
            </a:r>
            <a:r>
              <a:rPr lang="cs-CZ" sz="1200" b="1" dirty="0"/>
              <a:t>cenu</a:t>
            </a:r>
            <a:r>
              <a:rPr lang="cs-CZ" sz="1200" dirty="0"/>
              <a:t> za svoz a likvidaci odpadů (28 %), pouhá 4 % pak na výslednou recyklaci odpadů. V jednotlivých velikostních skupinách obcí nepozorujeme statisticky významné rozdíly. </a:t>
            </a:r>
          </a:p>
        </p:txBody>
      </p:sp>
    </p:spTree>
    <p:extLst>
      <p:ext uri="{BB962C8B-B14F-4D97-AF65-F5344CB8AC3E}">
        <p14:creationId xmlns:p14="http://schemas.microsoft.com/office/powerpoint/2010/main" val="162292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Object 16">
            <a:extLst>
              <a:ext uri="{FF2B5EF4-FFF2-40B4-BE49-F238E27FC236}">
                <a16:creationId xmlns:a16="http://schemas.microsoft.com/office/drawing/2014/main" id="{539FAB75-74BA-420E-A9D9-1F5F308A428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25666" y="2812522"/>
          <a:ext cx="9756576" cy="31724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6" name="Object 8">
            <a:extLst>
              <a:ext uri="{FF2B5EF4-FFF2-40B4-BE49-F238E27FC236}">
                <a16:creationId xmlns:a16="http://schemas.microsoft.com/office/drawing/2014/main" id="{6562176B-138F-41F2-8702-C9E0C0EC3B3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64427" y="2780426"/>
          <a:ext cx="4722425" cy="3279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395536" y="116632"/>
            <a:ext cx="6624736" cy="904300"/>
          </a:xfrm>
        </p:spPr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Dobrovolně sbírané komodity nad rámec zákona</a:t>
            </a:r>
          </a:p>
        </p:txBody>
      </p:sp>
      <p:sp>
        <p:nvSpPr>
          <p:cNvPr id="23" name="Text Box 4">
            <a:extLst>
              <a:ext uri="{FF2B5EF4-FFF2-40B4-BE49-F238E27FC236}">
                <a16:creationId xmlns:a16="http://schemas.microsoft.com/office/drawing/2014/main" id="{18D46DC9-48D6-44B0-BA97-E850391B25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2648" y="3374244"/>
            <a:ext cx="9889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900" dirty="0">
                <a:solidFill>
                  <a:srgbClr val="446212"/>
                </a:solidFill>
                <a:latin typeface="+mn-lt"/>
                <a:cs typeface="Arial" charset="0"/>
              </a:rPr>
              <a:t>ano</a:t>
            </a:r>
          </a:p>
          <a:p>
            <a:pPr lvl="0" algn="ctr">
              <a:spcBef>
                <a:spcPts val="0"/>
              </a:spcBef>
            </a:pPr>
            <a:r>
              <a:rPr lang="cs-CZ" dirty="0">
                <a:solidFill>
                  <a:srgbClr val="446212"/>
                </a:solidFill>
                <a:latin typeface="+mn-lt"/>
                <a:cs typeface="Arial" charset="0"/>
              </a:rPr>
              <a:t>36 %</a:t>
            </a:r>
          </a:p>
        </p:txBody>
      </p:sp>
      <p:cxnSp>
        <p:nvCxnSpPr>
          <p:cNvPr id="24" name="Přímá spojnice 23">
            <a:extLst>
              <a:ext uri="{FF2B5EF4-FFF2-40B4-BE49-F238E27FC236}">
                <a16:creationId xmlns:a16="http://schemas.microsoft.com/office/drawing/2014/main" id="{7DCA4537-054D-4C09-9C61-7C7BD4D63C37}"/>
              </a:ext>
            </a:extLst>
          </p:cNvPr>
          <p:cNvCxnSpPr>
            <a:cxnSpLocks/>
          </p:cNvCxnSpPr>
          <p:nvPr/>
        </p:nvCxnSpPr>
        <p:spPr>
          <a:xfrm>
            <a:off x="458210" y="2292671"/>
            <a:ext cx="82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Box 5">
            <a:extLst>
              <a:ext uri="{FF2B5EF4-FFF2-40B4-BE49-F238E27FC236}">
                <a16:creationId xmlns:a16="http://schemas.microsoft.com/office/drawing/2014/main" id="{E22F42C7-C0C1-4119-A121-B59B664BD1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979" y="2348880"/>
            <a:ext cx="29149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200" b="1" dirty="0">
                <a:latin typeface="+mn-lt"/>
              </a:rPr>
              <a:t>Rozšiřujete dobrovolně sbírané komodity i nad rámec zákona?</a:t>
            </a:r>
            <a:r>
              <a:rPr lang="cs-CZ" sz="800" dirty="0">
                <a:latin typeface="+mn-lt"/>
              </a:rPr>
              <a:t> (q8)</a:t>
            </a:r>
          </a:p>
        </p:txBody>
      </p:sp>
      <p:sp>
        <p:nvSpPr>
          <p:cNvPr id="21" name="Text Box 47">
            <a:extLst>
              <a:ext uri="{FF2B5EF4-FFF2-40B4-BE49-F238E27FC236}">
                <a16:creationId xmlns:a16="http://schemas.microsoft.com/office/drawing/2014/main" id="{468A273A-AAE4-49DF-8EED-49DD38EB2C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1979" y="2357245"/>
            <a:ext cx="357658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b="1" dirty="0">
                <a:latin typeface="+mn-lt"/>
              </a:rPr>
              <a:t>Pokud ano, jaké komodity sbíráte nad rámech zákona? </a:t>
            </a:r>
            <a:r>
              <a:rPr lang="cs-CZ" sz="800" dirty="0">
                <a:latin typeface="+mn-lt"/>
              </a:rPr>
              <a:t>(q9)</a:t>
            </a:r>
            <a:endParaRPr lang="cs-CZ" sz="800" i="1" dirty="0">
              <a:solidFill>
                <a:schemeClr val="bg1">
                  <a:lumMod val="50000"/>
                </a:schemeClr>
              </a:solidFill>
              <a:latin typeface="Arial Narrow CE"/>
            </a:endParaRPr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082A3335-0CB2-49C3-AA84-A263A5BC2BA1}"/>
              </a:ext>
            </a:extLst>
          </p:cNvPr>
          <p:cNvSpPr txBox="1"/>
          <p:nvPr/>
        </p:nvSpPr>
        <p:spPr>
          <a:xfrm>
            <a:off x="2150311" y="4027123"/>
            <a:ext cx="1944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1269; celek</a:t>
            </a:r>
          </a:p>
        </p:txBody>
      </p:sp>
      <p:graphicFrame>
        <p:nvGraphicFramePr>
          <p:cNvPr id="17" name="Tabulka 16">
            <a:extLst>
              <a:ext uri="{FF2B5EF4-FFF2-40B4-BE49-F238E27FC236}">
                <a16:creationId xmlns:a16="http://schemas.microsoft.com/office/drawing/2014/main" id="{02D144C3-B118-440A-BD20-6252F64005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4697971"/>
              </p:ext>
            </p:extLst>
          </p:nvPr>
        </p:nvGraphicFramePr>
        <p:xfrm>
          <a:off x="492954" y="4558112"/>
          <a:ext cx="3758505" cy="1800000"/>
        </p:xfrm>
        <a:graphic>
          <a:graphicData uri="http://schemas.openxmlformats.org/drawingml/2006/table">
            <a:tbl>
              <a:tblPr/>
              <a:tblGrid>
                <a:gridCol w="673269">
                  <a:extLst>
                    <a:ext uri="{9D8B030D-6E8A-4147-A177-3AD203B41FA5}">
                      <a16:colId xmlns:a16="http://schemas.microsoft.com/office/drawing/2014/main" val="3082922086"/>
                    </a:ext>
                  </a:extLst>
                </a:gridCol>
                <a:gridCol w="252000">
                  <a:extLst>
                    <a:ext uri="{9D8B030D-6E8A-4147-A177-3AD203B41FA5}">
                      <a16:colId xmlns:a16="http://schemas.microsoft.com/office/drawing/2014/main" val="1326833761"/>
                    </a:ext>
                  </a:extLst>
                </a:gridCol>
                <a:gridCol w="236103">
                  <a:extLst>
                    <a:ext uri="{9D8B030D-6E8A-4147-A177-3AD203B41FA5}">
                      <a16:colId xmlns:a16="http://schemas.microsoft.com/office/drawing/2014/main" val="139064625"/>
                    </a:ext>
                  </a:extLst>
                </a:gridCol>
                <a:gridCol w="236103">
                  <a:extLst>
                    <a:ext uri="{9D8B030D-6E8A-4147-A177-3AD203B41FA5}">
                      <a16:colId xmlns:a16="http://schemas.microsoft.com/office/drawing/2014/main" val="910973805"/>
                    </a:ext>
                  </a:extLst>
                </a:gridCol>
                <a:gridCol w="236103">
                  <a:extLst>
                    <a:ext uri="{9D8B030D-6E8A-4147-A177-3AD203B41FA5}">
                      <a16:colId xmlns:a16="http://schemas.microsoft.com/office/drawing/2014/main" val="1822651253"/>
                    </a:ext>
                  </a:extLst>
                </a:gridCol>
                <a:gridCol w="236103">
                  <a:extLst>
                    <a:ext uri="{9D8B030D-6E8A-4147-A177-3AD203B41FA5}">
                      <a16:colId xmlns:a16="http://schemas.microsoft.com/office/drawing/2014/main" val="3663426825"/>
                    </a:ext>
                  </a:extLst>
                </a:gridCol>
                <a:gridCol w="236103">
                  <a:extLst>
                    <a:ext uri="{9D8B030D-6E8A-4147-A177-3AD203B41FA5}">
                      <a16:colId xmlns:a16="http://schemas.microsoft.com/office/drawing/2014/main" val="3067352393"/>
                    </a:ext>
                  </a:extLst>
                </a:gridCol>
                <a:gridCol w="236103">
                  <a:extLst>
                    <a:ext uri="{9D8B030D-6E8A-4147-A177-3AD203B41FA5}">
                      <a16:colId xmlns:a16="http://schemas.microsoft.com/office/drawing/2014/main" val="3483095344"/>
                    </a:ext>
                  </a:extLst>
                </a:gridCol>
                <a:gridCol w="236103">
                  <a:extLst>
                    <a:ext uri="{9D8B030D-6E8A-4147-A177-3AD203B41FA5}">
                      <a16:colId xmlns:a16="http://schemas.microsoft.com/office/drawing/2014/main" val="1304205513"/>
                    </a:ext>
                  </a:extLst>
                </a:gridCol>
                <a:gridCol w="236103">
                  <a:extLst>
                    <a:ext uri="{9D8B030D-6E8A-4147-A177-3AD203B41FA5}">
                      <a16:colId xmlns:a16="http://schemas.microsoft.com/office/drawing/2014/main" val="844499689"/>
                    </a:ext>
                  </a:extLst>
                </a:gridCol>
                <a:gridCol w="236103">
                  <a:extLst>
                    <a:ext uri="{9D8B030D-6E8A-4147-A177-3AD203B41FA5}">
                      <a16:colId xmlns:a16="http://schemas.microsoft.com/office/drawing/2014/main" val="2865171050"/>
                    </a:ext>
                  </a:extLst>
                </a:gridCol>
                <a:gridCol w="236103">
                  <a:extLst>
                    <a:ext uri="{9D8B030D-6E8A-4147-A177-3AD203B41FA5}">
                      <a16:colId xmlns:a16="http://schemas.microsoft.com/office/drawing/2014/main" val="3191017727"/>
                    </a:ext>
                  </a:extLst>
                </a:gridCol>
                <a:gridCol w="236103">
                  <a:extLst>
                    <a:ext uri="{9D8B030D-6E8A-4147-A177-3AD203B41FA5}">
                      <a16:colId xmlns:a16="http://schemas.microsoft.com/office/drawing/2014/main" val="166716250"/>
                    </a:ext>
                  </a:extLst>
                </a:gridCol>
                <a:gridCol w="236103">
                  <a:extLst>
                    <a:ext uri="{9D8B030D-6E8A-4147-A177-3AD203B41FA5}">
                      <a16:colId xmlns:a16="http://schemas.microsoft.com/office/drawing/2014/main" val="1918287851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 fontAlgn="b"/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36000"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velikost obce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36000"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region (</a:t>
                      </a:r>
                      <a:r>
                        <a:rPr lang="cs-CZ" sz="10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Nuts</a:t>
                      </a:r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2)</a:t>
                      </a:r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7012493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sloupcová </a:t>
                      </a:r>
                      <a:b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% </a:t>
                      </a:r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0-499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500-999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1 000-4 999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5 000-19 999 ob.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defTabSz="914400" rtl="0" eaLnBrk="1" fontAlgn="b" latinLnBrk="0" hangingPunct="1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pt-BR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000 a více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Čechy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Jihozápad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Severozápad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Severovýchod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Jihovýchod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Morava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Moravskoslezsko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2940610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871647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71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229913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n</a:t>
                      </a: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1269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18637"/>
                  </a:ext>
                </a:extLst>
              </a:tr>
            </a:tbl>
          </a:graphicData>
        </a:graphic>
      </p:graphicFrame>
      <p:cxnSp>
        <p:nvCxnSpPr>
          <p:cNvPr id="4" name="Spojnice: pravoúhlá 3">
            <a:extLst>
              <a:ext uri="{FF2B5EF4-FFF2-40B4-BE49-F238E27FC236}">
                <a16:creationId xmlns:a16="http://schemas.microsoft.com/office/drawing/2014/main" id="{93FE26E9-7E73-4D88-B7DE-F59DF633FF55}"/>
              </a:ext>
            </a:extLst>
          </p:cNvPr>
          <p:cNvCxnSpPr/>
          <p:nvPr/>
        </p:nvCxnSpPr>
        <p:spPr>
          <a:xfrm flipV="1">
            <a:off x="3302439" y="2621206"/>
            <a:ext cx="1800200" cy="699543"/>
          </a:xfrm>
          <a:prstGeom prst="bentConnector3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ovéPole 27">
            <a:extLst>
              <a:ext uri="{FF2B5EF4-FFF2-40B4-BE49-F238E27FC236}">
                <a16:creationId xmlns:a16="http://schemas.microsoft.com/office/drawing/2014/main" id="{EED73714-27E5-432E-9540-4A17D45491C4}"/>
              </a:ext>
            </a:extLst>
          </p:cNvPr>
          <p:cNvSpPr txBox="1"/>
          <p:nvPr/>
        </p:nvSpPr>
        <p:spPr>
          <a:xfrm>
            <a:off x="6948264" y="5207320"/>
            <a:ext cx="1983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469; pouze ti, kdo sbírají komodity nad rámec zákona, kategorizace spontánních odpovědí, možnost více odpovědí</a:t>
            </a:r>
          </a:p>
        </p:txBody>
      </p:sp>
      <p:sp>
        <p:nvSpPr>
          <p:cNvPr id="16" name="Zástupný symbol pro obsah 2">
            <a:extLst>
              <a:ext uri="{FF2B5EF4-FFF2-40B4-BE49-F238E27FC236}">
                <a16:creationId xmlns:a16="http://schemas.microsoft.com/office/drawing/2014/main" id="{5765E34C-A3D4-44C6-85E0-05A516B5DBF0}"/>
              </a:ext>
            </a:extLst>
          </p:cNvPr>
          <p:cNvSpPr>
            <a:spLocks noGrp="1"/>
          </p:cNvSpPr>
          <p:nvPr/>
        </p:nvSpPr>
        <p:spPr bwMode="auto">
          <a:xfrm>
            <a:off x="479495" y="1327514"/>
            <a:ext cx="8329069" cy="1092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just" rtl="0" eaLnBrk="1" fontAlgn="base" hangingPunct="1">
              <a:spcBef>
                <a:spcPct val="20000"/>
              </a:spcBef>
              <a:spcAft>
                <a:spcPct val="0"/>
              </a:spcAft>
              <a:buSzPct val="200000"/>
              <a:buFont typeface="Wingdings" panose="05000000000000000000" pitchFamily="2" charset="2"/>
              <a:buBlip>
                <a:blip r:embed="rId4"/>
              </a:buBlip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70000"/>
              <a:buBlip>
                <a:blip r:embed="rId5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just" fontAlgn="auto">
              <a:spcBef>
                <a:spcPts val="600"/>
              </a:spcBef>
              <a:spcAft>
                <a:spcPts val="0"/>
              </a:spcAft>
              <a:buSzPct val="130000"/>
              <a:buNone/>
            </a:pPr>
            <a:r>
              <a:rPr lang="cs-CZ" sz="1200" b="1" kern="0" dirty="0">
                <a:latin typeface="+mn-lt"/>
              </a:rPr>
              <a:t>Více než třetina obcí </a:t>
            </a:r>
            <a:r>
              <a:rPr lang="cs-CZ" sz="1200" kern="0" dirty="0">
                <a:latin typeface="+mn-lt"/>
              </a:rPr>
              <a:t>rozšiřuje </a:t>
            </a:r>
            <a:r>
              <a:rPr lang="cs-CZ" sz="1200" b="1" kern="0" dirty="0">
                <a:latin typeface="+mn-lt"/>
              </a:rPr>
              <a:t>dobrovolně sbírané komodity nad rámec zákona </a:t>
            </a:r>
            <a:r>
              <a:rPr lang="cs-CZ" sz="1200" kern="0" dirty="0">
                <a:latin typeface="+mn-lt"/>
              </a:rPr>
              <a:t>(36 %). Podíl těchto obcí </a:t>
            </a:r>
            <a:r>
              <a:rPr lang="cs-CZ" sz="1200" u="sng" kern="0" dirty="0">
                <a:latin typeface="+mn-lt"/>
              </a:rPr>
              <a:t>roste </a:t>
            </a:r>
            <a:br>
              <a:rPr lang="cs-CZ" sz="1200" u="sng" kern="0" dirty="0">
                <a:latin typeface="+mn-lt"/>
              </a:rPr>
            </a:br>
            <a:r>
              <a:rPr lang="cs-CZ" sz="1200" u="sng" kern="0" dirty="0">
                <a:latin typeface="+mn-lt"/>
              </a:rPr>
              <a:t>s velikostí obce</a:t>
            </a:r>
            <a:r>
              <a:rPr lang="cs-CZ" sz="1200" b="1" kern="0" dirty="0">
                <a:latin typeface="+mn-lt"/>
              </a:rPr>
              <a:t> </a:t>
            </a:r>
            <a:r>
              <a:rPr lang="cs-CZ" sz="1200" kern="0" dirty="0">
                <a:latin typeface="+mn-lt"/>
              </a:rPr>
              <a:t>a u měst (obcí nad 5 tis. obyvatel) je jich již většina (67 %, resp. 79 %). Nejčastěji sbíranými komoditami nad rámec zákona jsou </a:t>
            </a:r>
            <a:r>
              <a:rPr lang="cs-CZ" sz="1200" b="1" kern="0" dirty="0">
                <a:latin typeface="+mn-lt"/>
              </a:rPr>
              <a:t>oděvy a textil </a:t>
            </a:r>
            <a:r>
              <a:rPr lang="cs-CZ" sz="1200" kern="0" dirty="0">
                <a:latin typeface="+mn-lt"/>
              </a:rPr>
              <a:t>(uvádí 57 % obcí, které sbírají komodity nad rámec zákona, což je 21 % z celku), dále </a:t>
            </a:r>
            <a:r>
              <a:rPr lang="cs-CZ" sz="1200" b="1" kern="0" dirty="0">
                <a:latin typeface="+mn-lt"/>
              </a:rPr>
              <a:t>tuky, oleje </a:t>
            </a:r>
            <a:r>
              <a:rPr lang="cs-CZ" sz="1200" kern="0" dirty="0">
                <a:latin typeface="+mn-lt"/>
              </a:rPr>
              <a:t>(20 %, což je 7 % z celku), </a:t>
            </a:r>
            <a:r>
              <a:rPr lang="cs-CZ" sz="1200" b="1" kern="0" dirty="0">
                <a:latin typeface="+mn-lt"/>
              </a:rPr>
              <a:t>železo, kovy </a:t>
            </a:r>
            <a:r>
              <a:rPr lang="cs-CZ" sz="1200" kern="0" dirty="0">
                <a:latin typeface="+mn-lt"/>
              </a:rPr>
              <a:t>(18 %) a </a:t>
            </a:r>
            <a:r>
              <a:rPr lang="cs-CZ" sz="1200" b="1" kern="0" dirty="0">
                <a:latin typeface="+mn-lt"/>
              </a:rPr>
              <a:t>elektroodpad</a:t>
            </a:r>
            <a:r>
              <a:rPr lang="cs-CZ" sz="1200" kern="0" dirty="0">
                <a:latin typeface="+mn-lt"/>
              </a:rPr>
              <a:t>.</a:t>
            </a:r>
            <a:endParaRPr lang="cs-CZ" sz="1300" kern="0" dirty="0">
              <a:latin typeface="+mn-lt"/>
            </a:endParaRPr>
          </a:p>
          <a:p>
            <a:pPr marL="265113" indent="-265113">
              <a:spcBef>
                <a:spcPts val="600"/>
              </a:spcBef>
              <a:buSzPct val="130000"/>
            </a:pP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41868440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Odpady sbírané </a:t>
            </a:r>
            <a:r>
              <a:rPr lang="cs-CZ" sz="2200" dirty="0" err="1">
                <a:solidFill>
                  <a:srgbClr val="537B15"/>
                </a:solidFill>
              </a:rPr>
              <a:t>door</a:t>
            </a:r>
            <a:r>
              <a:rPr lang="cs-CZ" sz="2200" dirty="0">
                <a:solidFill>
                  <a:srgbClr val="537B15"/>
                </a:solidFill>
              </a:rPr>
              <a:t>-to-</a:t>
            </a:r>
            <a:r>
              <a:rPr lang="cs-CZ" sz="2200" dirty="0" err="1">
                <a:solidFill>
                  <a:srgbClr val="537B15"/>
                </a:solidFill>
              </a:rPr>
              <a:t>door</a:t>
            </a:r>
            <a:endParaRPr lang="cs-CZ" sz="2200" dirty="0">
              <a:solidFill>
                <a:srgbClr val="83B816"/>
              </a:solidFill>
            </a:endParaRPr>
          </a:p>
        </p:txBody>
      </p:sp>
      <p:graphicFrame>
        <p:nvGraphicFramePr>
          <p:cNvPr id="57" name="Object 2">
            <a:extLst>
              <a:ext uri="{FF2B5EF4-FFF2-40B4-BE49-F238E27FC236}">
                <a16:creationId xmlns:a16="http://schemas.microsoft.com/office/drawing/2014/main" id="{4E548D97-2B74-4E77-922E-DBF20991C74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3205058"/>
              </p:ext>
            </p:extLst>
          </p:nvPr>
        </p:nvGraphicFramePr>
        <p:xfrm>
          <a:off x="-1299325" y="1299066"/>
          <a:ext cx="9210560" cy="3673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TextovéPole 13">
            <a:extLst>
              <a:ext uri="{FF2B5EF4-FFF2-40B4-BE49-F238E27FC236}">
                <a16:creationId xmlns:a16="http://schemas.microsoft.com/office/drawing/2014/main" id="{3FC7FD3D-650B-45C1-9D40-596D1CB95759}"/>
              </a:ext>
            </a:extLst>
          </p:cNvPr>
          <p:cNvSpPr txBox="1"/>
          <p:nvPr/>
        </p:nvSpPr>
        <p:spPr>
          <a:xfrm>
            <a:off x="4668508" y="4359107"/>
            <a:ext cx="1944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1269; celek</a:t>
            </a:r>
          </a:p>
        </p:txBody>
      </p:sp>
      <p:cxnSp>
        <p:nvCxnSpPr>
          <p:cNvPr id="16" name="Přímá spojnice 15">
            <a:extLst>
              <a:ext uri="{FF2B5EF4-FFF2-40B4-BE49-F238E27FC236}">
                <a16:creationId xmlns:a16="http://schemas.microsoft.com/office/drawing/2014/main" id="{FB761DEE-ECF7-4440-9F4E-CDDB24F95163}"/>
              </a:ext>
            </a:extLst>
          </p:cNvPr>
          <p:cNvCxnSpPr>
            <a:cxnSpLocks/>
          </p:cNvCxnSpPr>
          <p:nvPr/>
        </p:nvCxnSpPr>
        <p:spPr>
          <a:xfrm>
            <a:off x="450000" y="4869160"/>
            <a:ext cx="82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bdélníkový bublinový popisek 43">
            <a:extLst>
              <a:ext uri="{FF2B5EF4-FFF2-40B4-BE49-F238E27FC236}">
                <a16:creationId xmlns:a16="http://schemas.microsoft.com/office/drawing/2014/main" id="{3CF367AD-E275-4CD6-B1E6-07EB5467D2B3}"/>
              </a:ext>
            </a:extLst>
          </p:cNvPr>
          <p:cNvSpPr/>
          <p:nvPr/>
        </p:nvSpPr>
        <p:spPr>
          <a:xfrm>
            <a:off x="450000" y="4998712"/>
            <a:ext cx="8275141" cy="723275"/>
          </a:xfrm>
          <a:prstGeom prst="wedgeRectCallout">
            <a:avLst>
              <a:gd name="adj1" fmla="val -19694"/>
              <a:gd name="adj2" fmla="val -49227"/>
            </a:avLst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wrap="square" rtlCol="0" anchor="t" anchorCtr="0">
            <a:spAutoFit/>
          </a:bodyPr>
          <a:lstStyle/>
          <a:p>
            <a:pPr marL="265113" lvl="0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3"/>
              </a:buBlip>
            </a:pPr>
            <a:r>
              <a:rPr lang="cs-CZ" sz="1200" dirty="0" err="1">
                <a:latin typeface="+mn-lt"/>
                <a:ea typeface="Calibri" panose="020F0502020204030204" pitchFamily="34" charset="0"/>
              </a:rPr>
              <a:t>Door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-to-</a:t>
            </a:r>
            <a:r>
              <a:rPr lang="cs-CZ" sz="1200" dirty="0" err="1">
                <a:latin typeface="+mn-lt"/>
                <a:ea typeface="Calibri" panose="020F0502020204030204" pitchFamily="34" charset="0"/>
              </a:rPr>
              <a:t>door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 obce nejčastěji sbírají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plast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 (70 %),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papír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 (66 %),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bio odpad 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(61 %), dále sklo (61 %) a jedlé oleje ve speciálních nádobách (49 %). Naopak mimo sběrné dvory jsou většinově nesbírány polystyreny a gastro odpad. </a:t>
            </a:r>
          </a:p>
          <a:p>
            <a:pPr marL="265113" lvl="0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3"/>
              </a:buBlip>
            </a:pPr>
            <a:endParaRPr lang="cs-CZ" sz="1200" dirty="0">
              <a:effectLst/>
              <a:latin typeface="+mn-lt"/>
              <a:ea typeface="Calibri" panose="020F0502020204030204" pitchFamily="34" charset="0"/>
            </a:endParaRP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9FD2B792-48FE-4EBE-8D0C-445FA5D16319}"/>
              </a:ext>
            </a:extLst>
          </p:cNvPr>
          <p:cNvSpPr txBox="1"/>
          <p:nvPr/>
        </p:nvSpPr>
        <p:spPr>
          <a:xfrm>
            <a:off x="697806" y="1497650"/>
            <a:ext cx="7834634" cy="275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cs-CZ" sz="1200" b="1" kern="0" dirty="0">
                <a:solidFill>
                  <a:srgbClr val="333333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Sbíráte </a:t>
            </a:r>
            <a:r>
              <a:rPr lang="cs-CZ" sz="1200" b="1" kern="0" dirty="0" err="1">
                <a:solidFill>
                  <a:srgbClr val="333333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door</a:t>
            </a:r>
            <a:r>
              <a:rPr lang="cs-CZ" sz="1200" b="1" kern="0" dirty="0">
                <a:solidFill>
                  <a:srgbClr val="333333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-to-</a:t>
            </a:r>
            <a:r>
              <a:rPr lang="cs-CZ" sz="1200" b="1" kern="0" dirty="0" err="1">
                <a:solidFill>
                  <a:srgbClr val="333333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door</a:t>
            </a:r>
            <a:r>
              <a:rPr lang="cs-CZ" sz="1200" b="1" kern="0" dirty="0">
                <a:solidFill>
                  <a:srgbClr val="333333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, tedy mimo sběrné dvory … </a:t>
            </a:r>
            <a:r>
              <a:rPr lang="cs-CZ" sz="800" kern="0" dirty="0">
                <a:solidFill>
                  <a:srgbClr val="333333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(q10)</a:t>
            </a:r>
            <a:endParaRPr lang="cs-CZ" sz="800" kern="1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1017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Odpady sbírané </a:t>
            </a:r>
            <a:r>
              <a:rPr lang="cs-CZ" sz="2200" dirty="0" err="1">
                <a:solidFill>
                  <a:srgbClr val="537B15"/>
                </a:solidFill>
              </a:rPr>
              <a:t>door</a:t>
            </a:r>
            <a:r>
              <a:rPr lang="cs-CZ" sz="2200" dirty="0">
                <a:solidFill>
                  <a:srgbClr val="537B15"/>
                </a:solidFill>
              </a:rPr>
              <a:t>-to-</a:t>
            </a:r>
            <a:r>
              <a:rPr lang="cs-CZ" sz="2200" dirty="0" err="1">
                <a:solidFill>
                  <a:srgbClr val="537B15"/>
                </a:solidFill>
              </a:rPr>
              <a:t>door</a:t>
            </a:r>
            <a:br>
              <a:rPr lang="cs-CZ" sz="2200" dirty="0">
                <a:solidFill>
                  <a:srgbClr val="537B15"/>
                </a:solidFill>
              </a:rPr>
            </a:br>
            <a:r>
              <a:rPr lang="cs-CZ" sz="2200" dirty="0">
                <a:solidFill>
                  <a:srgbClr val="537B15"/>
                </a:solidFill>
              </a:rPr>
              <a:t>dle velikosti obce</a:t>
            </a:r>
            <a:endParaRPr lang="cs-CZ" sz="1600" dirty="0">
              <a:solidFill>
                <a:srgbClr val="83B816"/>
              </a:solidFill>
            </a:endParaRP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820BE8B8-7107-45C5-BF09-47C32045A72F}"/>
              </a:ext>
            </a:extLst>
          </p:cNvPr>
          <p:cNvSpPr txBox="1"/>
          <p:nvPr/>
        </p:nvSpPr>
        <p:spPr>
          <a:xfrm>
            <a:off x="1261642" y="5248231"/>
            <a:ext cx="698477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Barevně zvýrazněny statisticky významné rozdíly – </a:t>
            </a:r>
            <a:r>
              <a:rPr lang="cs-CZ" sz="800" i="1" dirty="0">
                <a:solidFill>
                  <a:srgbClr val="0000FF"/>
                </a:solidFill>
                <a:latin typeface="+mn-lt"/>
              </a:rPr>
              <a:t>modrá</a:t>
            </a:r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značí významně vyšší hodnotu oproti celku, </a:t>
            </a:r>
            <a:r>
              <a:rPr lang="cs-CZ" sz="800" i="1" dirty="0">
                <a:solidFill>
                  <a:srgbClr val="FF0000"/>
                </a:solidFill>
                <a:latin typeface="+mn-lt"/>
              </a:rPr>
              <a:t>červená</a:t>
            </a:r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významně nižší hodnotu oproti celku.</a:t>
            </a:r>
            <a:endParaRPr lang="cs-CZ" sz="800" i="1" dirty="0"/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902F9D38-4086-4327-9A69-D58863C129CF}"/>
              </a:ext>
            </a:extLst>
          </p:cNvPr>
          <p:cNvSpPr txBox="1"/>
          <p:nvPr/>
        </p:nvSpPr>
        <p:spPr>
          <a:xfrm>
            <a:off x="697806" y="1497650"/>
            <a:ext cx="7834634" cy="275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cs-CZ" sz="1200" b="1" kern="0" dirty="0">
                <a:solidFill>
                  <a:srgbClr val="333333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Sbíráte </a:t>
            </a:r>
            <a:r>
              <a:rPr lang="cs-CZ" sz="1200" b="1" kern="0" dirty="0" err="1">
                <a:solidFill>
                  <a:srgbClr val="333333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door</a:t>
            </a:r>
            <a:r>
              <a:rPr lang="cs-CZ" sz="1200" b="1" kern="0" dirty="0">
                <a:solidFill>
                  <a:srgbClr val="333333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-to-</a:t>
            </a:r>
            <a:r>
              <a:rPr lang="cs-CZ" sz="1200" b="1" kern="0" dirty="0" err="1">
                <a:solidFill>
                  <a:srgbClr val="333333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door</a:t>
            </a:r>
            <a:r>
              <a:rPr lang="cs-CZ" sz="1200" b="1" kern="0" dirty="0">
                <a:solidFill>
                  <a:srgbClr val="333333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, tedy mimo sběrné dvory … </a:t>
            </a:r>
            <a:r>
              <a:rPr lang="cs-CZ" sz="800" kern="0" dirty="0">
                <a:solidFill>
                  <a:srgbClr val="333333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(q10)</a:t>
            </a:r>
            <a:endParaRPr lang="cs-CZ" sz="800" kern="1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Tabulka 7">
            <a:extLst>
              <a:ext uri="{FF2B5EF4-FFF2-40B4-BE49-F238E27FC236}">
                <a16:creationId xmlns:a16="http://schemas.microsoft.com/office/drawing/2014/main" id="{FE0A487F-5F99-42CD-9BEC-77F26F3DB6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3118903"/>
              </p:ext>
            </p:extLst>
          </p:nvPr>
        </p:nvGraphicFramePr>
        <p:xfrm>
          <a:off x="1475656" y="2060701"/>
          <a:ext cx="6556748" cy="3023997"/>
        </p:xfrm>
        <a:graphic>
          <a:graphicData uri="http://schemas.openxmlformats.org/drawingml/2006/table">
            <a:tbl>
              <a:tblPr/>
              <a:tblGrid>
                <a:gridCol w="2668748">
                  <a:extLst>
                    <a:ext uri="{9D8B030D-6E8A-4147-A177-3AD203B41FA5}">
                      <a16:colId xmlns:a16="http://schemas.microsoft.com/office/drawing/2014/main" val="3082922086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1703543240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139064625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910973805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1822651253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90941647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067352393"/>
                    </a:ext>
                  </a:extLst>
                </a:gridCol>
              </a:tblGrid>
              <a:tr h="46870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sloupcová %, tabulka zobrazuje podíly těch, </a:t>
                      </a:r>
                      <a:b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kdo odpověděli „ano“ </a:t>
                      </a:r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0-499 ob.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500-999 ob.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1 000-</a:t>
                      </a:r>
                      <a:b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4 999 ob.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5 000-19 999 ob.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pt-BR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000 a více ob.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32940610"/>
                  </a:ext>
                </a:extLst>
              </a:tr>
              <a:tr h="288433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plast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42299134"/>
                  </a:ext>
                </a:extLst>
              </a:tr>
              <a:tr h="288433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papír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52106203"/>
                  </a:ext>
                </a:extLst>
              </a:tr>
              <a:tr h="288433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bio odpad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00405025"/>
                  </a:ext>
                </a:extLst>
              </a:tr>
              <a:tr h="288433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sklo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64883918"/>
                  </a:ext>
                </a:extLst>
              </a:tr>
              <a:tr h="288433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jedlé oleje ve speciálních nádobách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70153021"/>
                  </a:ext>
                </a:extLst>
              </a:tr>
              <a:tr h="288433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polystyreny / </a:t>
                      </a:r>
                      <a:r>
                        <a:rPr lang="cs-CZ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styrodury</a:t>
                      </a: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/ EPS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9601742"/>
                  </a:ext>
                </a:extLst>
              </a:tr>
              <a:tr h="288433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gastro odpad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53702226"/>
                  </a:ext>
                </a:extLst>
              </a:tr>
              <a:tr h="212262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n</a:t>
                      </a: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1269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31863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počet obyvatel ČR žijících v dané velikosti obce (mil.)</a:t>
                      </a: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653979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49963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Object 8">
            <a:extLst>
              <a:ext uri="{FF2B5EF4-FFF2-40B4-BE49-F238E27FC236}">
                <a16:creationId xmlns:a16="http://schemas.microsoft.com/office/drawing/2014/main" id="{6B2AEE16-E62B-4E73-8010-5DA5B892431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6143804"/>
              </p:ext>
            </p:extLst>
          </p:nvPr>
        </p:nvGraphicFramePr>
        <p:xfrm>
          <a:off x="-253056" y="1616320"/>
          <a:ext cx="6913288" cy="35040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Kdo zajišťuje svoz a likvidaci odpadu?</a:t>
            </a:r>
            <a:endParaRPr lang="cs-CZ" sz="1800" dirty="0">
              <a:solidFill>
                <a:srgbClr val="83B816"/>
              </a:solidFill>
            </a:endParaRPr>
          </a:p>
        </p:txBody>
      </p:sp>
      <p:sp>
        <p:nvSpPr>
          <p:cNvPr id="23" name="Text Box 4">
            <a:extLst>
              <a:ext uri="{FF2B5EF4-FFF2-40B4-BE49-F238E27FC236}">
                <a16:creationId xmlns:a16="http://schemas.microsoft.com/office/drawing/2014/main" id="{18D46DC9-48D6-44B0-BA97-E850391B25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9488" y="2240459"/>
            <a:ext cx="98898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950" dirty="0">
                <a:latin typeface="+mn-lt"/>
                <a:cs typeface="Arial" charset="0"/>
              </a:rPr>
              <a:t>vysoutěžená společnost </a:t>
            </a:r>
          </a:p>
          <a:p>
            <a:pPr lvl="0" algn="ctr">
              <a:spcBef>
                <a:spcPts val="0"/>
              </a:spcBef>
            </a:pPr>
            <a:r>
              <a:rPr lang="cs-CZ" sz="2000" dirty="0">
                <a:latin typeface="+mn-lt"/>
                <a:cs typeface="Arial" charset="0"/>
              </a:rPr>
              <a:t>82 %</a:t>
            </a:r>
          </a:p>
        </p:txBody>
      </p:sp>
      <p:cxnSp>
        <p:nvCxnSpPr>
          <p:cNvPr id="24" name="Přímá spojnice 23">
            <a:extLst>
              <a:ext uri="{FF2B5EF4-FFF2-40B4-BE49-F238E27FC236}">
                <a16:creationId xmlns:a16="http://schemas.microsoft.com/office/drawing/2014/main" id="{7DCA4537-054D-4C09-9C61-7C7BD4D63C37}"/>
              </a:ext>
            </a:extLst>
          </p:cNvPr>
          <p:cNvCxnSpPr>
            <a:cxnSpLocks/>
          </p:cNvCxnSpPr>
          <p:nvPr/>
        </p:nvCxnSpPr>
        <p:spPr>
          <a:xfrm>
            <a:off x="508939" y="4591595"/>
            <a:ext cx="82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bdélníkový bublinový popisek 43">
            <a:extLst>
              <a:ext uri="{FF2B5EF4-FFF2-40B4-BE49-F238E27FC236}">
                <a16:creationId xmlns:a16="http://schemas.microsoft.com/office/drawing/2014/main" id="{3553D2A5-A219-4846-AD72-24A30FD6C76C}"/>
              </a:ext>
            </a:extLst>
          </p:cNvPr>
          <p:cNvSpPr/>
          <p:nvPr/>
        </p:nvSpPr>
        <p:spPr>
          <a:xfrm>
            <a:off x="467544" y="4686235"/>
            <a:ext cx="8326790" cy="830997"/>
          </a:xfrm>
          <a:prstGeom prst="wedgeRectCallout">
            <a:avLst>
              <a:gd name="adj1" fmla="val -19694"/>
              <a:gd name="adj2" fmla="val -49227"/>
            </a:avLst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wrap="square" rtlCol="0" anchor="t" anchorCtr="0">
            <a:spAutoFit/>
          </a:bodyPr>
          <a:lstStyle/>
          <a:p>
            <a:pPr marL="265113" lvl="0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3"/>
              </a:buBlip>
            </a:pPr>
            <a:r>
              <a:rPr lang="cs-CZ" sz="1200" kern="0" dirty="0">
                <a:latin typeface="+mn-lt"/>
              </a:rPr>
              <a:t>Velká </a:t>
            </a:r>
            <a:r>
              <a:rPr lang="cs-CZ" sz="1200" b="1" kern="0" dirty="0">
                <a:latin typeface="+mn-lt"/>
              </a:rPr>
              <a:t>většina</a:t>
            </a:r>
            <a:r>
              <a:rPr lang="cs-CZ" sz="1200" kern="0" dirty="0">
                <a:latin typeface="+mn-lt"/>
              </a:rPr>
              <a:t> obcí zajišťuje svoz a likvidaci odpadu prostřednictvím </a:t>
            </a:r>
            <a:r>
              <a:rPr lang="cs-CZ" sz="1200" b="1" kern="0" dirty="0">
                <a:latin typeface="+mn-lt"/>
              </a:rPr>
              <a:t>vysoutěžené společnosti </a:t>
            </a:r>
            <a:r>
              <a:rPr lang="cs-CZ" sz="1200" kern="0" dirty="0">
                <a:latin typeface="+mn-lt"/>
              </a:rPr>
              <a:t>(82 %), </a:t>
            </a:r>
            <a:r>
              <a:rPr lang="cs-CZ" sz="1200" b="1" kern="0" dirty="0">
                <a:latin typeface="+mn-lt"/>
              </a:rPr>
              <a:t>13 </a:t>
            </a:r>
            <a:r>
              <a:rPr lang="cs-CZ" sz="1200" kern="0" dirty="0">
                <a:latin typeface="+mn-lt"/>
              </a:rPr>
              <a:t>% využívá </a:t>
            </a:r>
            <a:r>
              <a:rPr lang="cs-CZ" sz="1200" b="1" kern="0" dirty="0">
                <a:latin typeface="+mn-lt"/>
              </a:rPr>
              <a:t>spoluvlastněnou</a:t>
            </a:r>
            <a:r>
              <a:rPr lang="cs-CZ" sz="1200" kern="0" dirty="0">
                <a:latin typeface="+mn-lt"/>
              </a:rPr>
              <a:t> svozovou společnost, </a:t>
            </a:r>
            <a:r>
              <a:rPr lang="cs-CZ" sz="1200" b="1" kern="0" dirty="0">
                <a:latin typeface="+mn-lt"/>
              </a:rPr>
              <a:t>5 %</a:t>
            </a:r>
            <a:r>
              <a:rPr lang="cs-CZ" sz="1200" kern="0" dirty="0">
                <a:latin typeface="+mn-lt"/>
              </a:rPr>
              <a:t> </a:t>
            </a:r>
            <a:r>
              <a:rPr lang="cs-CZ" sz="1200" b="1" kern="0" dirty="0">
                <a:latin typeface="+mn-lt"/>
              </a:rPr>
              <a:t>vlastní</a:t>
            </a:r>
            <a:r>
              <a:rPr lang="cs-CZ" sz="1200" kern="0" dirty="0">
                <a:latin typeface="+mn-lt"/>
              </a:rPr>
              <a:t> svozovou společnost – obce nad 5 tis. obyvatel významně častěji než celek a u </a:t>
            </a:r>
            <a:r>
              <a:rPr lang="cs-CZ" sz="1200" u="sng" kern="0" dirty="0">
                <a:latin typeface="+mn-lt"/>
              </a:rPr>
              <a:t>měst nad 20 tis. obyvatel</a:t>
            </a:r>
            <a:r>
              <a:rPr lang="cs-CZ" sz="1200" kern="0" dirty="0">
                <a:latin typeface="+mn-lt"/>
              </a:rPr>
              <a:t> je řešení svozu a likvidace odpadu prostřednictvím </a:t>
            </a:r>
            <a:r>
              <a:rPr lang="cs-CZ" sz="1200" u="sng" kern="0" dirty="0">
                <a:latin typeface="+mn-lt"/>
              </a:rPr>
              <a:t>vlastní</a:t>
            </a:r>
            <a:r>
              <a:rPr lang="cs-CZ" sz="1200" kern="0" dirty="0">
                <a:latin typeface="+mn-lt"/>
              </a:rPr>
              <a:t> svozové společnosti již </a:t>
            </a:r>
            <a:r>
              <a:rPr lang="cs-CZ" sz="1200" u="sng" kern="0" dirty="0">
                <a:latin typeface="+mn-lt"/>
              </a:rPr>
              <a:t>převažující</a:t>
            </a:r>
            <a:r>
              <a:rPr lang="cs-CZ" sz="1200" kern="0" dirty="0">
                <a:latin typeface="+mn-lt"/>
              </a:rPr>
              <a:t> (58 %). </a:t>
            </a:r>
          </a:p>
        </p:txBody>
      </p:sp>
      <p:sp>
        <p:nvSpPr>
          <p:cNvPr id="45" name="TextovéPole 44">
            <a:extLst>
              <a:ext uri="{FF2B5EF4-FFF2-40B4-BE49-F238E27FC236}">
                <a16:creationId xmlns:a16="http://schemas.microsoft.com/office/drawing/2014/main" id="{AA5D7787-06DA-474F-AFE4-31D89CAF5952}"/>
              </a:ext>
            </a:extLst>
          </p:cNvPr>
          <p:cNvSpPr txBox="1"/>
          <p:nvPr/>
        </p:nvSpPr>
        <p:spPr>
          <a:xfrm>
            <a:off x="1675324" y="3108192"/>
            <a:ext cx="1944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1269; celek</a:t>
            </a:r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F3FBC305-6944-42E4-A280-F3403E91CA99}"/>
              </a:ext>
            </a:extLst>
          </p:cNvPr>
          <p:cNvSpPr txBox="1"/>
          <p:nvPr/>
        </p:nvSpPr>
        <p:spPr>
          <a:xfrm>
            <a:off x="395536" y="1344901"/>
            <a:ext cx="7834634" cy="275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cs-CZ" sz="1200" b="1" kern="0" dirty="0">
                <a:solidFill>
                  <a:srgbClr val="333333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Kdo vám zajišťuje svoz a likvidaci odpadu? </a:t>
            </a:r>
            <a:r>
              <a:rPr lang="cs-CZ" sz="800" kern="0" dirty="0">
                <a:solidFill>
                  <a:srgbClr val="333333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(q11)</a:t>
            </a:r>
            <a:endParaRPr lang="cs-CZ" sz="800" kern="1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7" name="Tabulka 36">
            <a:extLst>
              <a:ext uri="{FF2B5EF4-FFF2-40B4-BE49-F238E27FC236}">
                <a16:creationId xmlns:a16="http://schemas.microsoft.com/office/drawing/2014/main" id="{F7B6100D-CE01-4F87-845B-191A249CE6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4263723"/>
              </p:ext>
            </p:extLst>
          </p:nvPr>
        </p:nvGraphicFramePr>
        <p:xfrm>
          <a:off x="3610305" y="1821849"/>
          <a:ext cx="5244339" cy="2412000"/>
        </p:xfrm>
        <a:graphic>
          <a:graphicData uri="http://schemas.openxmlformats.org/drawingml/2006/table">
            <a:tbl>
              <a:tblPr/>
              <a:tblGrid>
                <a:gridCol w="1980000">
                  <a:extLst>
                    <a:ext uri="{9D8B030D-6E8A-4147-A177-3AD203B41FA5}">
                      <a16:colId xmlns:a16="http://schemas.microsoft.com/office/drawing/2014/main" val="3082922086"/>
                    </a:ext>
                  </a:extLst>
                </a:gridCol>
                <a:gridCol w="251103">
                  <a:extLst>
                    <a:ext uri="{9D8B030D-6E8A-4147-A177-3AD203B41FA5}">
                      <a16:colId xmlns:a16="http://schemas.microsoft.com/office/drawing/2014/main" val="1326833761"/>
                    </a:ext>
                  </a:extLst>
                </a:gridCol>
                <a:gridCol w="251103">
                  <a:extLst>
                    <a:ext uri="{9D8B030D-6E8A-4147-A177-3AD203B41FA5}">
                      <a16:colId xmlns:a16="http://schemas.microsoft.com/office/drawing/2014/main" val="139064625"/>
                    </a:ext>
                  </a:extLst>
                </a:gridCol>
                <a:gridCol w="251103">
                  <a:extLst>
                    <a:ext uri="{9D8B030D-6E8A-4147-A177-3AD203B41FA5}">
                      <a16:colId xmlns:a16="http://schemas.microsoft.com/office/drawing/2014/main" val="910973805"/>
                    </a:ext>
                  </a:extLst>
                </a:gridCol>
                <a:gridCol w="251103">
                  <a:extLst>
                    <a:ext uri="{9D8B030D-6E8A-4147-A177-3AD203B41FA5}">
                      <a16:colId xmlns:a16="http://schemas.microsoft.com/office/drawing/2014/main" val="1822651253"/>
                    </a:ext>
                  </a:extLst>
                </a:gridCol>
                <a:gridCol w="251103">
                  <a:extLst>
                    <a:ext uri="{9D8B030D-6E8A-4147-A177-3AD203B41FA5}">
                      <a16:colId xmlns:a16="http://schemas.microsoft.com/office/drawing/2014/main" val="3067352393"/>
                    </a:ext>
                  </a:extLst>
                </a:gridCol>
                <a:gridCol w="251103">
                  <a:extLst>
                    <a:ext uri="{9D8B030D-6E8A-4147-A177-3AD203B41FA5}">
                      <a16:colId xmlns:a16="http://schemas.microsoft.com/office/drawing/2014/main" val="3278784391"/>
                    </a:ext>
                  </a:extLst>
                </a:gridCol>
                <a:gridCol w="251103">
                  <a:extLst>
                    <a:ext uri="{9D8B030D-6E8A-4147-A177-3AD203B41FA5}">
                      <a16:colId xmlns:a16="http://schemas.microsoft.com/office/drawing/2014/main" val="3483095344"/>
                    </a:ext>
                  </a:extLst>
                </a:gridCol>
                <a:gridCol w="251103">
                  <a:extLst>
                    <a:ext uri="{9D8B030D-6E8A-4147-A177-3AD203B41FA5}">
                      <a16:colId xmlns:a16="http://schemas.microsoft.com/office/drawing/2014/main" val="1304205513"/>
                    </a:ext>
                  </a:extLst>
                </a:gridCol>
                <a:gridCol w="251103">
                  <a:extLst>
                    <a:ext uri="{9D8B030D-6E8A-4147-A177-3AD203B41FA5}">
                      <a16:colId xmlns:a16="http://schemas.microsoft.com/office/drawing/2014/main" val="844499689"/>
                    </a:ext>
                  </a:extLst>
                </a:gridCol>
                <a:gridCol w="251103">
                  <a:extLst>
                    <a:ext uri="{9D8B030D-6E8A-4147-A177-3AD203B41FA5}">
                      <a16:colId xmlns:a16="http://schemas.microsoft.com/office/drawing/2014/main" val="2865171050"/>
                    </a:ext>
                  </a:extLst>
                </a:gridCol>
                <a:gridCol w="251103">
                  <a:extLst>
                    <a:ext uri="{9D8B030D-6E8A-4147-A177-3AD203B41FA5}">
                      <a16:colId xmlns:a16="http://schemas.microsoft.com/office/drawing/2014/main" val="3191017727"/>
                    </a:ext>
                  </a:extLst>
                </a:gridCol>
                <a:gridCol w="251103">
                  <a:extLst>
                    <a:ext uri="{9D8B030D-6E8A-4147-A177-3AD203B41FA5}">
                      <a16:colId xmlns:a16="http://schemas.microsoft.com/office/drawing/2014/main" val="166716250"/>
                    </a:ext>
                  </a:extLst>
                </a:gridCol>
                <a:gridCol w="251103">
                  <a:extLst>
                    <a:ext uri="{9D8B030D-6E8A-4147-A177-3AD203B41FA5}">
                      <a16:colId xmlns:a16="http://schemas.microsoft.com/office/drawing/2014/main" val="1918287851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b"/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36000"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velikost obce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ctr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36000"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region (</a:t>
                      </a:r>
                      <a:r>
                        <a:rPr lang="cs-CZ" sz="10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Nuts</a:t>
                      </a:r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2)</a:t>
                      </a:r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7012493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sloupcová </a:t>
                      </a:r>
                      <a:b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% </a:t>
                      </a:r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0-499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500-999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1 000-4 999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pt-BR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5 000</a:t>
                      </a:r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-19 999 ob.</a:t>
                      </a:r>
                      <a:endParaRPr lang="pt-BR" sz="95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20 000 a více ob.</a:t>
                      </a:r>
                      <a:endParaRPr lang="pt-BR" sz="95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Čechy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Jihozápad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Severozápad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Severovýchod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Jihovýchod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Morava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Moravskoslezsko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294061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vlastní svozová společnost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871647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spoluvlastněná svozová společnost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950939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vysoutěžená společnost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229913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n</a:t>
                      </a: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1269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1863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počet obyvatel ČR žijících </a:t>
                      </a:r>
                      <a:b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 dané velikosti obce (mil.)</a:t>
                      </a: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34144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2737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Object 8">
            <a:extLst>
              <a:ext uri="{FF2B5EF4-FFF2-40B4-BE49-F238E27FC236}">
                <a16:creationId xmlns:a16="http://schemas.microsoft.com/office/drawing/2014/main" id="{E5696F8A-7448-4E24-A127-C9F866D2171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3071877"/>
              </p:ext>
            </p:extLst>
          </p:nvPr>
        </p:nvGraphicFramePr>
        <p:xfrm>
          <a:off x="-156147" y="1885275"/>
          <a:ext cx="6913288" cy="3353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7" name="Object 16">
            <a:extLst>
              <a:ext uri="{FF2B5EF4-FFF2-40B4-BE49-F238E27FC236}">
                <a16:creationId xmlns:a16="http://schemas.microsoft.com/office/drawing/2014/main" id="{539FAB75-74BA-420E-A9D9-1F5F308A428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9976302"/>
              </p:ext>
            </p:extLst>
          </p:nvPr>
        </p:nvGraphicFramePr>
        <p:xfrm>
          <a:off x="1619672" y="1922847"/>
          <a:ext cx="9756576" cy="24304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395536" y="116632"/>
            <a:ext cx="6624736" cy="904300"/>
          </a:xfrm>
        </p:spPr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Obavy ze sankcí za neplnění legislativou daných třídících cílů</a:t>
            </a:r>
          </a:p>
        </p:txBody>
      </p:sp>
      <p:cxnSp>
        <p:nvCxnSpPr>
          <p:cNvPr id="24" name="Přímá spojnice 23">
            <a:extLst>
              <a:ext uri="{FF2B5EF4-FFF2-40B4-BE49-F238E27FC236}">
                <a16:creationId xmlns:a16="http://schemas.microsoft.com/office/drawing/2014/main" id="{7DCA4537-054D-4C09-9C61-7C7BD4D63C37}"/>
              </a:ext>
            </a:extLst>
          </p:cNvPr>
          <p:cNvCxnSpPr>
            <a:cxnSpLocks/>
          </p:cNvCxnSpPr>
          <p:nvPr/>
        </p:nvCxnSpPr>
        <p:spPr>
          <a:xfrm>
            <a:off x="5321171" y="4353336"/>
            <a:ext cx="338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Box 5">
            <a:extLst>
              <a:ext uri="{FF2B5EF4-FFF2-40B4-BE49-F238E27FC236}">
                <a16:creationId xmlns:a16="http://schemas.microsoft.com/office/drawing/2014/main" id="{E22F42C7-C0C1-4119-A121-B59B664BD1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201" y="1358053"/>
            <a:ext cx="31875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200" b="1" dirty="0">
                <a:latin typeface="+mn-lt"/>
              </a:rPr>
              <a:t>Obáváte se sankcí za neplnění třídících cílů, které vám přikazuje legislativa? </a:t>
            </a:r>
            <a:r>
              <a:rPr lang="cs-CZ" sz="800" dirty="0">
                <a:latin typeface="+mn-lt"/>
              </a:rPr>
              <a:t>(q12)</a:t>
            </a:r>
          </a:p>
        </p:txBody>
      </p:sp>
      <p:sp>
        <p:nvSpPr>
          <p:cNvPr id="21" name="Text Box 47">
            <a:extLst>
              <a:ext uri="{FF2B5EF4-FFF2-40B4-BE49-F238E27FC236}">
                <a16:creationId xmlns:a16="http://schemas.microsoft.com/office/drawing/2014/main" id="{468A273A-AAE4-49DF-8EED-49DD38EB2C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65353" y="1670898"/>
            <a:ext cx="164686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cs-CZ" sz="1200" b="1" dirty="0">
                <a:latin typeface="+mn-lt"/>
              </a:rPr>
              <a:t>Proč ne? </a:t>
            </a:r>
            <a:r>
              <a:rPr lang="cs-CZ" sz="800" dirty="0">
                <a:latin typeface="+mn-lt"/>
              </a:rPr>
              <a:t>(q13)</a:t>
            </a:r>
            <a:endParaRPr lang="cs-CZ" sz="800" i="1" dirty="0">
              <a:solidFill>
                <a:schemeClr val="bg1">
                  <a:lumMod val="50000"/>
                </a:schemeClr>
              </a:solidFill>
              <a:latin typeface="Arial Narrow CE"/>
            </a:endParaRPr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082A3335-0CB2-49C3-AA84-A263A5BC2BA1}"/>
              </a:ext>
            </a:extLst>
          </p:cNvPr>
          <p:cNvSpPr txBox="1"/>
          <p:nvPr/>
        </p:nvSpPr>
        <p:spPr>
          <a:xfrm>
            <a:off x="2246700" y="3223267"/>
            <a:ext cx="1944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1269; celek</a:t>
            </a:r>
          </a:p>
        </p:txBody>
      </p:sp>
      <p:graphicFrame>
        <p:nvGraphicFramePr>
          <p:cNvPr id="17" name="Tabulka 16">
            <a:extLst>
              <a:ext uri="{FF2B5EF4-FFF2-40B4-BE49-F238E27FC236}">
                <a16:creationId xmlns:a16="http://schemas.microsoft.com/office/drawing/2014/main" id="{02D144C3-B118-440A-BD20-6252F64005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1168962"/>
              </p:ext>
            </p:extLst>
          </p:nvPr>
        </p:nvGraphicFramePr>
        <p:xfrm>
          <a:off x="590331" y="3933056"/>
          <a:ext cx="3742608" cy="2052000"/>
        </p:xfrm>
        <a:graphic>
          <a:graphicData uri="http://schemas.openxmlformats.org/drawingml/2006/table">
            <a:tbl>
              <a:tblPr/>
              <a:tblGrid>
                <a:gridCol w="673269">
                  <a:extLst>
                    <a:ext uri="{9D8B030D-6E8A-4147-A177-3AD203B41FA5}">
                      <a16:colId xmlns:a16="http://schemas.microsoft.com/office/drawing/2014/main" val="3082922086"/>
                    </a:ext>
                  </a:extLst>
                </a:gridCol>
                <a:gridCol w="236103">
                  <a:extLst>
                    <a:ext uri="{9D8B030D-6E8A-4147-A177-3AD203B41FA5}">
                      <a16:colId xmlns:a16="http://schemas.microsoft.com/office/drawing/2014/main" val="1326833761"/>
                    </a:ext>
                  </a:extLst>
                </a:gridCol>
                <a:gridCol w="236103">
                  <a:extLst>
                    <a:ext uri="{9D8B030D-6E8A-4147-A177-3AD203B41FA5}">
                      <a16:colId xmlns:a16="http://schemas.microsoft.com/office/drawing/2014/main" val="139064625"/>
                    </a:ext>
                  </a:extLst>
                </a:gridCol>
                <a:gridCol w="236103">
                  <a:extLst>
                    <a:ext uri="{9D8B030D-6E8A-4147-A177-3AD203B41FA5}">
                      <a16:colId xmlns:a16="http://schemas.microsoft.com/office/drawing/2014/main" val="910973805"/>
                    </a:ext>
                  </a:extLst>
                </a:gridCol>
                <a:gridCol w="236103">
                  <a:extLst>
                    <a:ext uri="{9D8B030D-6E8A-4147-A177-3AD203B41FA5}">
                      <a16:colId xmlns:a16="http://schemas.microsoft.com/office/drawing/2014/main" val="1822651253"/>
                    </a:ext>
                  </a:extLst>
                </a:gridCol>
                <a:gridCol w="236103">
                  <a:extLst>
                    <a:ext uri="{9D8B030D-6E8A-4147-A177-3AD203B41FA5}">
                      <a16:colId xmlns:a16="http://schemas.microsoft.com/office/drawing/2014/main" val="20772427"/>
                    </a:ext>
                  </a:extLst>
                </a:gridCol>
                <a:gridCol w="236103">
                  <a:extLst>
                    <a:ext uri="{9D8B030D-6E8A-4147-A177-3AD203B41FA5}">
                      <a16:colId xmlns:a16="http://schemas.microsoft.com/office/drawing/2014/main" val="3067352393"/>
                    </a:ext>
                  </a:extLst>
                </a:gridCol>
                <a:gridCol w="236103">
                  <a:extLst>
                    <a:ext uri="{9D8B030D-6E8A-4147-A177-3AD203B41FA5}">
                      <a16:colId xmlns:a16="http://schemas.microsoft.com/office/drawing/2014/main" val="3483095344"/>
                    </a:ext>
                  </a:extLst>
                </a:gridCol>
                <a:gridCol w="236103">
                  <a:extLst>
                    <a:ext uri="{9D8B030D-6E8A-4147-A177-3AD203B41FA5}">
                      <a16:colId xmlns:a16="http://schemas.microsoft.com/office/drawing/2014/main" val="1304205513"/>
                    </a:ext>
                  </a:extLst>
                </a:gridCol>
                <a:gridCol w="236103">
                  <a:extLst>
                    <a:ext uri="{9D8B030D-6E8A-4147-A177-3AD203B41FA5}">
                      <a16:colId xmlns:a16="http://schemas.microsoft.com/office/drawing/2014/main" val="844499689"/>
                    </a:ext>
                  </a:extLst>
                </a:gridCol>
                <a:gridCol w="236103">
                  <a:extLst>
                    <a:ext uri="{9D8B030D-6E8A-4147-A177-3AD203B41FA5}">
                      <a16:colId xmlns:a16="http://schemas.microsoft.com/office/drawing/2014/main" val="2865171050"/>
                    </a:ext>
                  </a:extLst>
                </a:gridCol>
                <a:gridCol w="236103">
                  <a:extLst>
                    <a:ext uri="{9D8B030D-6E8A-4147-A177-3AD203B41FA5}">
                      <a16:colId xmlns:a16="http://schemas.microsoft.com/office/drawing/2014/main" val="3191017727"/>
                    </a:ext>
                  </a:extLst>
                </a:gridCol>
                <a:gridCol w="236103">
                  <a:extLst>
                    <a:ext uri="{9D8B030D-6E8A-4147-A177-3AD203B41FA5}">
                      <a16:colId xmlns:a16="http://schemas.microsoft.com/office/drawing/2014/main" val="166716250"/>
                    </a:ext>
                  </a:extLst>
                </a:gridCol>
                <a:gridCol w="236103">
                  <a:extLst>
                    <a:ext uri="{9D8B030D-6E8A-4147-A177-3AD203B41FA5}">
                      <a16:colId xmlns:a16="http://schemas.microsoft.com/office/drawing/2014/main" val="1918287851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 fontAlgn="b"/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36000" algn="ctr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velikost obce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36000" algn="ctr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region (</a:t>
                      </a:r>
                      <a:r>
                        <a:rPr lang="cs-CZ" sz="95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Nuts</a:t>
                      </a:r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2)</a:t>
                      </a:r>
                      <a:endParaRPr lang="pt-BR" sz="95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7012493"/>
                  </a:ext>
                </a:extLst>
              </a:tr>
              <a:tr h="972000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sloupcová </a:t>
                      </a:r>
                      <a:b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% </a:t>
                      </a:r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0-499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500-999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pt-BR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000</a:t>
                      </a:r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-4 999 ob.</a:t>
                      </a:r>
                      <a:endParaRPr lang="pt-BR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pt-BR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000</a:t>
                      </a:r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-19 999 ob.</a:t>
                      </a:r>
                      <a:endParaRPr lang="pt-BR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20 000 a více ob.</a:t>
                      </a:r>
                      <a:endParaRPr lang="pt-BR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Čechy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Jihozápad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Severozápad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Severovýchod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Jihovýchod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Morava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Moravskoslezsko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294061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871647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229913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r" fontAlgn="b"/>
                      <a:r>
                        <a:rPr lang="cs-CZ" sz="7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n</a:t>
                      </a: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1269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1863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r" fontAlgn="b"/>
                      <a:endParaRPr lang="cs-CZ" sz="800" b="0" i="1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93588168"/>
                  </a:ext>
                </a:extLst>
              </a:tr>
            </a:tbl>
          </a:graphicData>
        </a:graphic>
      </p:graphicFrame>
      <p:cxnSp>
        <p:nvCxnSpPr>
          <p:cNvPr id="4" name="Spojnice: pravoúhlá 3">
            <a:extLst>
              <a:ext uri="{FF2B5EF4-FFF2-40B4-BE49-F238E27FC236}">
                <a16:creationId xmlns:a16="http://schemas.microsoft.com/office/drawing/2014/main" id="{93FE26E9-7E73-4D88-B7DE-F59DF633FF55}"/>
              </a:ext>
            </a:extLst>
          </p:cNvPr>
          <p:cNvCxnSpPr>
            <a:cxnSpLocks/>
          </p:cNvCxnSpPr>
          <p:nvPr/>
        </p:nvCxnSpPr>
        <p:spPr>
          <a:xfrm flipV="1">
            <a:off x="3804293" y="1771307"/>
            <a:ext cx="2448272" cy="1092607"/>
          </a:xfrm>
          <a:prstGeom prst="bentConnector3">
            <a:avLst>
              <a:gd name="adj1" fmla="val 22255"/>
            </a:avLst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ovéPole 27">
            <a:extLst>
              <a:ext uri="{FF2B5EF4-FFF2-40B4-BE49-F238E27FC236}">
                <a16:creationId xmlns:a16="http://schemas.microsoft.com/office/drawing/2014/main" id="{EED73714-27E5-432E-9540-4A17D45491C4}"/>
              </a:ext>
            </a:extLst>
          </p:cNvPr>
          <p:cNvSpPr txBox="1"/>
          <p:nvPr/>
        </p:nvSpPr>
        <p:spPr>
          <a:xfrm>
            <a:off x="5598998" y="3698546"/>
            <a:ext cx="3106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</a:t>
            </a:r>
            <a:r>
              <a:rPr lang="cs-CZ" sz="9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406</a:t>
            </a:r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; pouze ti, kdo se neobávají sankcí za neplnění, polootevřená otázka, možnost více odpovědí</a:t>
            </a:r>
          </a:p>
        </p:txBody>
      </p:sp>
      <p:sp>
        <p:nvSpPr>
          <p:cNvPr id="16" name="Zástupný symbol pro obsah 2">
            <a:extLst>
              <a:ext uri="{FF2B5EF4-FFF2-40B4-BE49-F238E27FC236}">
                <a16:creationId xmlns:a16="http://schemas.microsoft.com/office/drawing/2014/main" id="{5765E34C-A3D4-44C6-85E0-05A516B5DBF0}"/>
              </a:ext>
            </a:extLst>
          </p:cNvPr>
          <p:cNvSpPr>
            <a:spLocks noGrp="1"/>
          </p:cNvSpPr>
          <p:nvPr/>
        </p:nvSpPr>
        <p:spPr bwMode="auto">
          <a:xfrm>
            <a:off x="5331693" y="4556334"/>
            <a:ext cx="3383999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just" rtl="0" eaLnBrk="1" fontAlgn="base" hangingPunct="1">
              <a:spcBef>
                <a:spcPct val="20000"/>
              </a:spcBef>
              <a:spcAft>
                <a:spcPct val="0"/>
              </a:spcAft>
              <a:buSzPct val="200000"/>
              <a:buFont typeface="Wingdings" panose="05000000000000000000" pitchFamily="2" charset="2"/>
              <a:buBlip>
                <a:blip r:embed="rId4"/>
              </a:buBlip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70000"/>
              <a:buBlip>
                <a:blip r:embed="rId5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just" fontAlgn="auto">
              <a:spcBef>
                <a:spcPts val="600"/>
              </a:spcBef>
              <a:spcAft>
                <a:spcPts val="0"/>
              </a:spcAft>
              <a:buSzPct val="130000"/>
              <a:buNone/>
            </a:pPr>
            <a:r>
              <a:rPr lang="cs-CZ" sz="1200" kern="0" dirty="0"/>
              <a:t>Obavy ze sankcí </a:t>
            </a:r>
            <a:r>
              <a:rPr lang="cs-CZ" sz="1200" dirty="0">
                <a:latin typeface="+mn-lt"/>
              </a:rPr>
              <a:t>za neplnění třídících cílů, které přikazuje legislativa, </a:t>
            </a:r>
            <a:r>
              <a:rPr lang="cs-CZ" sz="1200" b="1" dirty="0">
                <a:latin typeface="+mn-lt"/>
              </a:rPr>
              <a:t>mají dvě třetiny obcí </a:t>
            </a:r>
            <a:r>
              <a:rPr lang="cs-CZ" sz="1200" dirty="0">
                <a:latin typeface="+mn-lt"/>
              </a:rPr>
              <a:t>(68 %), jen </a:t>
            </a:r>
            <a:r>
              <a:rPr lang="cs-CZ" sz="1200" b="1" dirty="0">
                <a:latin typeface="+mn-lt"/>
              </a:rPr>
              <a:t>třetina</a:t>
            </a:r>
            <a:r>
              <a:rPr lang="cs-CZ" sz="1200" dirty="0">
                <a:latin typeface="+mn-lt"/>
              </a:rPr>
              <a:t> takové obavy </a:t>
            </a:r>
            <a:r>
              <a:rPr lang="cs-CZ" sz="1200" b="1" dirty="0">
                <a:latin typeface="+mn-lt"/>
              </a:rPr>
              <a:t>nemá</a:t>
            </a:r>
            <a:r>
              <a:rPr lang="cs-CZ" sz="1200" dirty="0">
                <a:latin typeface="+mn-lt"/>
              </a:rPr>
              <a:t> (32 %) – nejčastěji proto, že třídící cíle zvládají (78 %), pětina očekává změnu zákona. </a:t>
            </a:r>
            <a:endParaRPr lang="cs-CZ" sz="1200" dirty="0"/>
          </a:p>
        </p:txBody>
      </p:sp>
      <p:sp>
        <p:nvSpPr>
          <p:cNvPr id="18" name="Text Box 4">
            <a:extLst>
              <a:ext uri="{FF2B5EF4-FFF2-40B4-BE49-F238E27FC236}">
                <a16:creationId xmlns:a16="http://schemas.microsoft.com/office/drawing/2014/main" id="{72CBD063-6153-48D6-A15B-1C0DBFF821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4728" y="2469835"/>
            <a:ext cx="98898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000" dirty="0">
                <a:solidFill>
                  <a:srgbClr val="4E770E"/>
                </a:solidFill>
                <a:latin typeface="+mn-lt"/>
                <a:cs typeface="Arial" charset="0"/>
              </a:rPr>
              <a:t>ano </a:t>
            </a:r>
          </a:p>
          <a:p>
            <a:pPr lvl="0" algn="ctr">
              <a:spcBef>
                <a:spcPts val="0"/>
              </a:spcBef>
            </a:pPr>
            <a:r>
              <a:rPr lang="cs-CZ" sz="2000" dirty="0">
                <a:solidFill>
                  <a:srgbClr val="4E770E"/>
                </a:solidFill>
                <a:latin typeface="+mn-lt"/>
                <a:cs typeface="Arial" charset="0"/>
              </a:rPr>
              <a:t>68 %</a:t>
            </a:r>
          </a:p>
        </p:txBody>
      </p:sp>
      <p:sp>
        <p:nvSpPr>
          <p:cNvPr id="20" name="Text Box 4">
            <a:extLst>
              <a:ext uri="{FF2B5EF4-FFF2-40B4-BE49-F238E27FC236}">
                <a16:creationId xmlns:a16="http://schemas.microsoft.com/office/drawing/2014/main" id="{4670635B-0D5D-4A4F-A1CD-71D70DB9CA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934" y="1995654"/>
            <a:ext cx="98898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000" dirty="0">
                <a:solidFill>
                  <a:srgbClr val="FF7575"/>
                </a:solidFill>
                <a:latin typeface="+mn-lt"/>
                <a:cs typeface="Arial" charset="0"/>
              </a:rPr>
              <a:t>ne </a:t>
            </a:r>
          </a:p>
          <a:p>
            <a:pPr lvl="0" algn="ctr">
              <a:spcBef>
                <a:spcPts val="0"/>
              </a:spcBef>
            </a:pPr>
            <a:r>
              <a:rPr lang="cs-CZ" sz="1600" dirty="0">
                <a:solidFill>
                  <a:srgbClr val="FF7575"/>
                </a:solidFill>
                <a:latin typeface="+mn-lt"/>
                <a:cs typeface="Arial" charset="0"/>
              </a:rPr>
              <a:t>32 %</a:t>
            </a:r>
          </a:p>
        </p:txBody>
      </p:sp>
      <p:sp>
        <p:nvSpPr>
          <p:cNvPr id="6" name="Šipka: dvojitá 5">
            <a:extLst>
              <a:ext uri="{FF2B5EF4-FFF2-40B4-BE49-F238E27FC236}">
                <a16:creationId xmlns:a16="http://schemas.microsoft.com/office/drawing/2014/main" id="{0D2B287F-EF83-4337-B41F-5681923F7113}"/>
              </a:ext>
            </a:extLst>
          </p:cNvPr>
          <p:cNvSpPr/>
          <p:nvPr/>
        </p:nvSpPr>
        <p:spPr>
          <a:xfrm>
            <a:off x="3542689" y="2687291"/>
            <a:ext cx="144016" cy="360040"/>
          </a:xfrm>
          <a:prstGeom prst="chevron">
            <a:avLst>
              <a:gd name="adj" fmla="val 90313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25" name="TextovéPole 24">
            <a:extLst>
              <a:ext uri="{FF2B5EF4-FFF2-40B4-BE49-F238E27FC236}">
                <a16:creationId xmlns:a16="http://schemas.microsoft.com/office/drawing/2014/main" id="{A00D7FB8-0C4D-45EE-A947-4FA13C304232}"/>
              </a:ext>
            </a:extLst>
          </p:cNvPr>
          <p:cNvSpPr txBox="1"/>
          <p:nvPr/>
        </p:nvSpPr>
        <p:spPr>
          <a:xfrm>
            <a:off x="7590289" y="3223267"/>
            <a:ext cx="1330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*3 % snažíme se plnit, jiné odpovědi </a:t>
            </a:r>
            <a:r>
              <a:rPr lang="cs-CZ" sz="900" b="0" dirty="0">
                <a:solidFill>
                  <a:schemeClr val="bg1">
                    <a:lumMod val="50000"/>
                  </a:schemeClr>
                </a:solidFill>
                <a:latin typeface="+mn-lt"/>
                <a:ea typeface="Cambria" panose="02040503050406030204" pitchFamily="18" charset="0"/>
              </a:rPr>
              <a:t>&lt; 1 % </a:t>
            </a:r>
            <a:endParaRPr lang="cs-CZ" sz="9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45955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Podpora různých opatření souvisejících </a:t>
            </a:r>
            <a:br>
              <a:rPr lang="cs-CZ" sz="2200" dirty="0">
                <a:solidFill>
                  <a:srgbClr val="537B15"/>
                </a:solidFill>
              </a:rPr>
            </a:br>
            <a:r>
              <a:rPr lang="cs-CZ" sz="2200" dirty="0">
                <a:solidFill>
                  <a:srgbClr val="537B15"/>
                </a:solidFill>
              </a:rPr>
              <a:t>s odpadovým hospodářstvím</a:t>
            </a:r>
            <a:endParaRPr lang="cs-CZ" sz="2200" dirty="0">
              <a:solidFill>
                <a:srgbClr val="83B816"/>
              </a:solidFill>
            </a:endParaRPr>
          </a:p>
        </p:txBody>
      </p:sp>
      <p:graphicFrame>
        <p:nvGraphicFramePr>
          <p:cNvPr id="57" name="Object 2">
            <a:extLst>
              <a:ext uri="{FF2B5EF4-FFF2-40B4-BE49-F238E27FC236}">
                <a16:creationId xmlns:a16="http://schemas.microsoft.com/office/drawing/2014/main" id="{4E548D97-2B74-4E77-922E-DBF20991C74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1113" y="2630969"/>
          <a:ext cx="7560840" cy="3673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32" name="Přímá spojnice 31">
            <a:extLst>
              <a:ext uri="{FF2B5EF4-FFF2-40B4-BE49-F238E27FC236}">
                <a16:creationId xmlns:a16="http://schemas.microsoft.com/office/drawing/2014/main" id="{F05F736A-0B93-4537-8BE4-D3CA68FA5ABB}"/>
              </a:ext>
            </a:extLst>
          </p:cNvPr>
          <p:cNvCxnSpPr>
            <a:cxnSpLocks/>
          </p:cNvCxnSpPr>
          <p:nvPr/>
        </p:nvCxnSpPr>
        <p:spPr>
          <a:xfrm>
            <a:off x="432456" y="3068960"/>
            <a:ext cx="8388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bdélníkový bublinový popisek 43">
            <a:extLst>
              <a:ext uri="{FF2B5EF4-FFF2-40B4-BE49-F238E27FC236}">
                <a16:creationId xmlns:a16="http://schemas.microsoft.com/office/drawing/2014/main" id="{40974AEC-D922-4230-9964-CBFFD73EA9D6}"/>
              </a:ext>
            </a:extLst>
          </p:cNvPr>
          <p:cNvSpPr/>
          <p:nvPr/>
        </p:nvSpPr>
        <p:spPr>
          <a:xfrm>
            <a:off x="393331" y="1329596"/>
            <a:ext cx="8355133" cy="2139047"/>
          </a:xfrm>
          <a:prstGeom prst="wedgeRectCallout">
            <a:avLst>
              <a:gd name="adj1" fmla="val -19694"/>
              <a:gd name="adj2" fmla="val -49227"/>
            </a:avLst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wrap="square" rtlCol="0" anchor="t" anchorCtr="0">
            <a:spAutoFit/>
          </a:bodyPr>
          <a:lstStyle/>
          <a:p>
            <a:pPr marL="265113" lvl="0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3"/>
              </a:buBlip>
            </a:pPr>
            <a:r>
              <a:rPr lang="cs-CZ" sz="1200" u="sng" kern="0" dirty="0">
                <a:latin typeface="+mn-lt"/>
              </a:rPr>
              <a:t>Vyjma vykazování</a:t>
            </a:r>
            <a:r>
              <a:rPr lang="cs-CZ" sz="1200" kern="0" dirty="0">
                <a:latin typeface="+mn-lt"/>
              </a:rPr>
              <a:t> jednotlivých cílů a produkci odpadů </a:t>
            </a:r>
            <a:r>
              <a:rPr lang="cs-CZ" sz="1200" u="sng" kern="0" dirty="0">
                <a:latin typeface="+mn-lt"/>
              </a:rPr>
              <a:t>na úrovni dobrovolného svazku obcí</a:t>
            </a:r>
            <a:r>
              <a:rPr lang="cs-CZ" sz="1200" kern="0" dirty="0">
                <a:latin typeface="+mn-lt"/>
              </a:rPr>
              <a:t> (v případě jeho vytvoření) má </a:t>
            </a:r>
            <a:r>
              <a:rPr lang="cs-CZ" sz="1200" b="1" kern="0" dirty="0">
                <a:latin typeface="+mn-lt"/>
              </a:rPr>
              <a:t>zavedení všech ostatních návrhů či opatření většinou podporu dotázaných</a:t>
            </a:r>
            <a:r>
              <a:rPr lang="cs-CZ" sz="1200" kern="0" dirty="0">
                <a:latin typeface="+mn-lt"/>
              </a:rPr>
              <a:t>. Nejvíce by představitelé měst a obcí uvítali, kdyby:</a:t>
            </a:r>
          </a:p>
          <a:p>
            <a:pPr marL="539750" lvl="1" indent="-269875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3"/>
              </a:buBlip>
            </a:pPr>
            <a:r>
              <a:rPr lang="cs-CZ" sz="1200" kern="0" dirty="0">
                <a:latin typeface="+mn-lt"/>
              </a:rPr>
              <a:t>existovaly </a:t>
            </a:r>
            <a:r>
              <a:rPr lang="cs-CZ" sz="1200" u="sng" kern="0" dirty="0">
                <a:latin typeface="+mn-lt"/>
              </a:rPr>
              <a:t>detailnější plány odpadového hospodářství</a:t>
            </a:r>
            <a:r>
              <a:rPr lang="cs-CZ" sz="1200" kern="0" dirty="0">
                <a:latin typeface="+mn-lt"/>
              </a:rPr>
              <a:t> (67 %), </a:t>
            </a:r>
          </a:p>
          <a:p>
            <a:pPr marL="539750" lvl="1" indent="-269875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3"/>
              </a:buBlip>
            </a:pPr>
            <a:r>
              <a:rPr lang="cs-CZ" sz="1200" u="sng" kern="0" dirty="0">
                <a:latin typeface="+mn-lt"/>
              </a:rPr>
              <a:t>krajské samosprávy</a:t>
            </a:r>
            <a:r>
              <a:rPr lang="cs-CZ" sz="1200" kern="0" dirty="0">
                <a:latin typeface="+mn-lt"/>
              </a:rPr>
              <a:t> zajištovaly </a:t>
            </a:r>
            <a:r>
              <a:rPr lang="cs-CZ" sz="1200" u="sng" kern="0" dirty="0">
                <a:latin typeface="+mn-lt"/>
              </a:rPr>
              <a:t>strategii</a:t>
            </a:r>
            <a:r>
              <a:rPr lang="cs-CZ" sz="1200" kern="0" dirty="0">
                <a:latin typeface="+mn-lt"/>
              </a:rPr>
              <a:t> odpadového hospodářství v kraji (66 %) i více </a:t>
            </a:r>
            <a:r>
              <a:rPr lang="cs-CZ" sz="1200" u="sng" kern="0" dirty="0">
                <a:latin typeface="+mn-lt"/>
              </a:rPr>
              <a:t>zajišťovaly a koordinovaly odpadové hospodářství</a:t>
            </a:r>
            <a:r>
              <a:rPr lang="cs-CZ" sz="1200" kern="0" dirty="0">
                <a:latin typeface="+mn-lt"/>
              </a:rPr>
              <a:t> (63 %) </a:t>
            </a:r>
          </a:p>
          <a:p>
            <a:pPr marL="539750" lvl="1" indent="-269875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3"/>
              </a:buBlip>
            </a:pPr>
            <a:r>
              <a:rPr lang="cs-CZ" sz="1200" kern="0" dirty="0">
                <a:latin typeface="+mn-lt"/>
              </a:rPr>
              <a:t>a byla umožněna </a:t>
            </a:r>
            <a:r>
              <a:rPr lang="cs-CZ" sz="1200" u="sng" kern="0" dirty="0">
                <a:latin typeface="+mn-lt"/>
              </a:rPr>
              <a:t>větší flexibilita v rámci </a:t>
            </a:r>
            <a:r>
              <a:rPr lang="cs-CZ" sz="1200" u="sng" kern="0" dirty="0" err="1">
                <a:latin typeface="+mn-lt"/>
              </a:rPr>
              <a:t>multikomoditního</a:t>
            </a:r>
            <a:r>
              <a:rPr lang="cs-CZ" sz="1200" u="sng" kern="0" dirty="0">
                <a:latin typeface="+mn-lt"/>
              </a:rPr>
              <a:t> sběru </a:t>
            </a:r>
            <a:r>
              <a:rPr lang="cs-CZ" sz="1200" kern="0" dirty="0">
                <a:latin typeface="+mn-lt"/>
              </a:rPr>
              <a:t>(61 %).</a:t>
            </a:r>
          </a:p>
          <a:p>
            <a:pPr marL="265113" lvl="0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3"/>
              </a:buBlip>
            </a:pPr>
            <a:endParaRPr lang="cs-CZ" sz="1200" kern="0" dirty="0">
              <a:latin typeface="+mn-lt"/>
            </a:endParaRPr>
          </a:p>
          <a:p>
            <a:pPr marL="265113" lvl="0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3"/>
              </a:buBlip>
            </a:pPr>
            <a:endParaRPr lang="cs-CZ" sz="1200" kern="0" dirty="0">
              <a:latin typeface="+mn-lt"/>
            </a:endParaRP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C415875C-EA87-455F-A39F-41B469E16030}"/>
              </a:ext>
            </a:extLst>
          </p:cNvPr>
          <p:cNvSpPr txBox="1"/>
          <p:nvPr/>
        </p:nvSpPr>
        <p:spPr>
          <a:xfrm>
            <a:off x="539552" y="3207033"/>
            <a:ext cx="4572000" cy="275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cs-CZ" sz="1200" b="1" kern="0" dirty="0">
                <a:latin typeface="+mn-lt"/>
              </a:rPr>
              <a:t>Uvítali byste, aby …? </a:t>
            </a:r>
            <a:r>
              <a:rPr lang="cs-CZ" sz="800" kern="0" dirty="0">
                <a:latin typeface="+mn-lt"/>
              </a:rPr>
              <a:t>(q14)</a:t>
            </a:r>
          </a:p>
        </p:txBody>
      </p:sp>
      <p:graphicFrame>
        <p:nvGraphicFramePr>
          <p:cNvPr id="14" name="Tabulka 13">
            <a:extLst>
              <a:ext uri="{FF2B5EF4-FFF2-40B4-BE49-F238E27FC236}">
                <a16:creationId xmlns:a16="http://schemas.microsoft.com/office/drawing/2014/main" id="{2F304271-F46F-4BA8-9187-1BF9C935C71E}"/>
              </a:ext>
            </a:extLst>
          </p:cNvPr>
          <p:cNvGraphicFramePr>
            <a:graphicFrameLocks noGrp="1"/>
          </p:cNvGraphicFramePr>
          <p:nvPr/>
        </p:nvGraphicFramePr>
        <p:xfrm>
          <a:off x="7490334" y="3140968"/>
          <a:ext cx="1854009" cy="30239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8009">
                  <a:extLst>
                    <a:ext uri="{9D8B030D-6E8A-4147-A177-3AD203B41FA5}">
                      <a16:colId xmlns:a16="http://schemas.microsoft.com/office/drawing/2014/main" val="328574211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80716911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752439547"/>
                    </a:ext>
                  </a:extLst>
                </a:gridCol>
              </a:tblGrid>
              <a:tr h="380979">
                <a:tc>
                  <a:txBody>
                    <a:bodyPr/>
                    <a:lstStyle/>
                    <a:p>
                      <a:pPr algn="ctr" fontAlgn="b"/>
                      <a:r>
                        <a:rPr lang="cs-CZ" sz="1050" u="none" strike="noStrike" dirty="0">
                          <a:solidFill>
                            <a:srgbClr val="4E770E"/>
                          </a:solidFill>
                          <a:effectLst/>
                        </a:rPr>
                        <a:t>ano </a:t>
                      </a:r>
                      <a:br>
                        <a:rPr lang="cs-CZ" sz="1050" u="none" strike="noStrike" dirty="0">
                          <a:solidFill>
                            <a:srgbClr val="4E770E"/>
                          </a:solidFill>
                          <a:effectLst/>
                        </a:rPr>
                      </a:br>
                      <a:r>
                        <a:rPr lang="cs-CZ" sz="700" u="none" strike="noStrike" dirty="0">
                          <a:solidFill>
                            <a:srgbClr val="4E770E"/>
                          </a:solidFill>
                          <a:effectLst/>
                        </a:rPr>
                        <a:t>(rozhodně, spíše)</a:t>
                      </a:r>
                      <a:endParaRPr lang="cs-CZ" sz="700" b="0" i="0" u="none" strike="noStrike" dirty="0">
                        <a:solidFill>
                          <a:srgbClr val="4E770E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50" u="none" strike="noStrike" dirty="0">
                          <a:solidFill>
                            <a:srgbClr val="FF7575"/>
                          </a:solidFill>
                          <a:effectLst/>
                        </a:rPr>
                        <a:t>ne </a:t>
                      </a:r>
                      <a:br>
                        <a:rPr lang="cs-CZ" sz="1050" u="none" strike="noStrike" dirty="0">
                          <a:solidFill>
                            <a:srgbClr val="FF7575"/>
                          </a:solidFill>
                          <a:effectLst/>
                        </a:rPr>
                      </a:br>
                      <a:r>
                        <a:rPr lang="cs-CZ" sz="700" u="none" strike="noStrike" kern="1200" dirty="0">
                          <a:solidFill>
                            <a:srgbClr val="FF757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(rozhodně, spíše)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8909686"/>
                  </a:ext>
                </a:extLst>
              </a:tr>
              <a:tr h="377574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kern="1200" dirty="0">
                          <a:solidFill>
                            <a:srgbClr val="4E770E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67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kern="1200" dirty="0">
                          <a:solidFill>
                            <a:srgbClr val="FF757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800" b="0" i="1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3683376"/>
                  </a:ext>
                </a:extLst>
              </a:tr>
              <a:tr h="377574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kern="1200" dirty="0">
                          <a:solidFill>
                            <a:srgbClr val="4E770E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kern="1200" dirty="0">
                          <a:solidFill>
                            <a:srgbClr val="FF757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800" b="0" i="1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6060050"/>
                  </a:ext>
                </a:extLst>
              </a:tr>
              <a:tr h="377574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kern="1200" dirty="0">
                          <a:solidFill>
                            <a:srgbClr val="4E770E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63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kern="1200" dirty="0">
                          <a:solidFill>
                            <a:srgbClr val="FF757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800" b="0" i="1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224057"/>
                  </a:ext>
                </a:extLst>
              </a:tr>
              <a:tr h="377574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kern="1200" dirty="0">
                          <a:solidFill>
                            <a:srgbClr val="4E770E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kern="1200" dirty="0">
                          <a:solidFill>
                            <a:srgbClr val="FF757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800" b="0" i="1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3536775"/>
                  </a:ext>
                </a:extLst>
              </a:tr>
              <a:tr h="377574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kern="1200" dirty="0">
                          <a:solidFill>
                            <a:srgbClr val="4E770E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kern="1200" dirty="0">
                          <a:solidFill>
                            <a:srgbClr val="FF757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800" b="0" i="1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4362007"/>
                  </a:ext>
                </a:extLst>
              </a:tr>
              <a:tr h="377574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kern="1200" dirty="0">
                          <a:solidFill>
                            <a:srgbClr val="4E770E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kern="1200" dirty="0">
                          <a:solidFill>
                            <a:srgbClr val="FF757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800" b="0" i="1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6972670"/>
                  </a:ext>
                </a:extLst>
              </a:tr>
              <a:tr h="377574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kern="1200" dirty="0">
                          <a:solidFill>
                            <a:srgbClr val="4E770E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kern="1200" dirty="0">
                          <a:solidFill>
                            <a:srgbClr val="FF757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800" b="0" i="1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0554691"/>
                  </a:ext>
                </a:extLst>
              </a:tr>
            </a:tbl>
          </a:graphicData>
        </a:graphic>
      </p:graphicFrame>
      <p:sp>
        <p:nvSpPr>
          <p:cNvPr id="15" name="TextovéPole 14">
            <a:extLst>
              <a:ext uri="{FF2B5EF4-FFF2-40B4-BE49-F238E27FC236}">
                <a16:creationId xmlns:a16="http://schemas.microsoft.com/office/drawing/2014/main" id="{EEC86AD0-409F-4AAF-8EB3-17FAD4E2E2FD}"/>
              </a:ext>
            </a:extLst>
          </p:cNvPr>
          <p:cNvSpPr txBox="1"/>
          <p:nvPr/>
        </p:nvSpPr>
        <p:spPr>
          <a:xfrm>
            <a:off x="4614241" y="6164965"/>
            <a:ext cx="1944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1269; celek</a:t>
            </a:r>
          </a:p>
        </p:txBody>
      </p:sp>
    </p:spTree>
    <p:extLst>
      <p:ext uri="{BB962C8B-B14F-4D97-AF65-F5344CB8AC3E}">
        <p14:creationId xmlns:p14="http://schemas.microsoft.com/office/powerpoint/2010/main" val="32309534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Podpora různých opatření souvisejících </a:t>
            </a:r>
            <a:br>
              <a:rPr lang="cs-CZ" sz="2200" dirty="0">
                <a:solidFill>
                  <a:srgbClr val="537B15"/>
                </a:solidFill>
              </a:rPr>
            </a:br>
            <a:r>
              <a:rPr lang="cs-CZ" sz="2200" dirty="0">
                <a:solidFill>
                  <a:srgbClr val="537B15"/>
                </a:solidFill>
              </a:rPr>
              <a:t>s odpadovým hospodářstvím detailněji</a:t>
            </a:r>
            <a:endParaRPr lang="cs-CZ" sz="2200" dirty="0">
              <a:solidFill>
                <a:srgbClr val="83B816"/>
              </a:solidFill>
            </a:endParaRPr>
          </a:p>
        </p:txBody>
      </p:sp>
      <p:graphicFrame>
        <p:nvGraphicFramePr>
          <p:cNvPr id="9" name="Tabulka 8">
            <a:extLst>
              <a:ext uri="{FF2B5EF4-FFF2-40B4-BE49-F238E27FC236}">
                <a16:creationId xmlns:a16="http://schemas.microsoft.com/office/drawing/2014/main" id="{536D476B-7CE4-4889-B11F-AD2D46C8C1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7866661"/>
              </p:ext>
            </p:extLst>
          </p:nvPr>
        </p:nvGraphicFramePr>
        <p:xfrm>
          <a:off x="521992" y="2060848"/>
          <a:ext cx="7812016" cy="3802170"/>
        </p:xfrm>
        <a:graphic>
          <a:graphicData uri="http://schemas.openxmlformats.org/drawingml/2006/table">
            <a:tbl>
              <a:tblPr/>
              <a:tblGrid>
                <a:gridCol w="4201136">
                  <a:extLst>
                    <a:ext uri="{9D8B030D-6E8A-4147-A177-3AD203B41FA5}">
                      <a16:colId xmlns:a16="http://schemas.microsoft.com/office/drawing/2014/main" val="3082922086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1326833761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139064625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910973805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1822651253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859823206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3067352393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3483095344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1304205513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844499689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2865171050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3191017727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166716250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1918287851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b"/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36000"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velikost obce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36000"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region (</a:t>
                      </a:r>
                      <a:r>
                        <a:rPr lang="cs-CZ" sz="10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Nuts</a:t>
                      </a:r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2)</a:t>
                      </a:r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7012493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tabulka vynáší % podíly těch, kdo by dané opaření uvítali, v sloupcových % </a:t>
                      </a:r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0-499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500-999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1 000-4 999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5 000-19 999 ob.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pt-BR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000 a více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Čechy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Jihozápad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Severozápad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Severovýchod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Jihovýchod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Morava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Moravskoslezsko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294061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existovaly </a:t>
                      </a:r>
                      <a:r>
                        <a:rPr lang="cs-CZ" sz="95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detailnější plány </a:t>
                      </a:r>
                      <a:r>
                        <a:rPr lang="cs-CZ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odpadového hospodářství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871647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krajské</a:t>
                      </a:r>
                      <a:r>
                        <a:rPr lang="cs-CZ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samosprávy zajištovaly </a:t>
                      </a:r>
                      <a:r>
                        <a:rPr lang="cs-CZ" sz="95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strategii</a:t>
                      </a:r>
                      <a:r>
                        <a:rPr lang="cs-CZ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odpadového hospodářství v kraji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950939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krajské</a:t>
                      </a:r>
                      <a:r>
                        <a:rPr lang="cs-CZ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samosprávy </a:t>
                      </a:r>
                      <a:r>
                        <a:rPr lang="cs-CZ" sz="95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více zajišťovaly a koordinovaly </a:t>
                      </a:r>
                      <a:r>
                        <a:rPr lang="cs-CZ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odpadové hospodářství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575423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byla umožněna </a:t>
                      </a:r>
                      <a:r>
                        <a:rPr lang="cs-CZ" sz="95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větší flexibilita </a:t>
                      </a:r>
                      <a:r>
                        <a:rPr lang="cs-CZ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 rámci </a:t>
                      </a:r>
                      <a:r>
                        <a:rPr lang="cs-CZ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multikomoditního</a:t>
                      </a:r>
                      <a:r>
                        <a:rPr lang="cs-CZ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sběru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126300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krajské</a:t>
                      </a:r>
                      <a:r>
                        <a:rPr lang="cs-CZ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samosprávy byly </a:t>
                      </a:r>
                      <a:r>
                        <a:rPr lang="cs-CZ" sz="95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spoluzodpovědné </a:t>
                      </a:r>
                      <a:r>
                        <a:rPr lang="cs-CZ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</a:t>
                      </a:r>
                      <a:r>
                        <a:rPr lang="cs-CZ" sz="95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cs-CZ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plnění cílů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559348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bylo možné svážet v rámci </a:t>
                      </a:r>
                      <a:r>
                        <a:rPr lang="cs-CZ" sz="95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multikomoditního</a:t>
                      </a:r>
                      <a:r>
                        <a:rPr lang="cs-CZ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sběru i </a:t>
                      </a:r>
                      <a:r>
                        <a:rPr lang="cs-CZ" sz="95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papír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9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067720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 případě vytvoření </a:t>
                      </a:r>
                      <a:r>
                        <a:rPr lang="cs-CZ" sz="95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dobrovolného svazku obcí </a:t>
                      </a:r>
                      <a:r>
                        <a:rPr lang="cs-CZ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byly jednotlivé cíle a produkce odpadů vykazovány za tyto dobrovolné svazky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550089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n</a:t>
                      </a: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1269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1863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počet obyvatel ČR žijících v dané velikosti obce (mil.)</a:t>
                      </a: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cs-CZ" sz="800" b="0" i="1" u="none" strike="noStrike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2619810"/>
                  </a:ext>
                </a:extLst>
              </a:tr>
            </a:tbl>
          </a:graphicData>
        </a:graphic>
      </p:graphicFrame>
      <p:sp>
        <p:nvSpPr>
          <p:cNvPr id="10" name="TextovéPole 9">
            <a:extLst>
              <a:ext uri="{FF2B5EF4-FFF2-40B4-BE49-F238E27FC236}">
                <a16:creationId xmlns:a16="http://schemas.microsoft.com/office/drawing/2014/main" id="{B182EE74-4D9B-4836-B22E-CD3658C761A4}"/>
              </a:ext>
            </a:extLst>
          </p:cNvPr>
          <p:cNvSpPr txBox="1"/>
          <p:nvPr/>
        </p:nvSpPr>
        <p:spPr>
          <a:xfrm>
            <a:off x="611560" y="1595459"/>
            <a:ext cx="4572000" cy="275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cs-CZ" sz="1200" b="1" kern="0" dirty="0">
                <a:latin typeface="+mn-lt"/>
              </a:rPr>
              <a:t>Uvítali byste, aby …? </a:t>
            </a:r>
            <a:r>
              <a:rPr lang="cs-CZ" sz="800" kern="0" dirty="0">
                <a:latin typeface="+mn-lt"/>
              </a:rPr>
              <a:t>(q14)</a:t>
            </a: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D25E40EA-BE54-4136-8C97-26C8D464BCFA}"/>
              </a:ext>
            </a:extLst>
          </p:cNvPr>
          <p:cNvSpPr txBox="1"/>
          <p:nvPr/>
        </p:nvSpPr>
        <p:spPr>
          <a:xfrm>
            <a:off x="4580966" y="6052754"/>
            <a:ext cx="388843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statisticky významné </a:t>
            </a:r>
            <a:r>
              <a:rPr lang="cs-CZ" sz="800" i="1" dirty="0">
                <a:solidFill>
                  <a:srgbClr val="0000FF"/>
                </a:solidFill>
                <a:latin typeface="+mn-lt"/>
              </a:rPr>
              <a:t>více </a:t>
            </a:r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/ </a:t>
            </a:r>
            <a:r>
              <a:rPr lang="cs-CZ" sz="800" i="1" dirty="0">
                <a:solidFill>
                  <a:srgbClr val="FF0000"/>
                </a:solidFill>
                <a:latin typeface="+mn-lt"/>
              </a:rPr>
              <a:t>méně </a:t>
            </a:r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ve srovnání s celkem</a:t>
            </a:r>
            <a:endParaRPr lang="cs-CZ" sz="800" i="1" dirty="0"/>
          </a:p>
        </p:txBody>
      </p:sp>
    </p:spTree>
    <p:extLst>
      <p:ext uri="{BB962C8B-B14F-4D97-AF65-F5344CB8AC3E}">
        <p14:creationId xmlns:p14="http://schemas.microsoft.com/office/powerpoint/2010/main" val="3193498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200" dirty="0">
                <a:solidFill>
                  <a:srgbClr val="4E760F"/>
                </a:solidFill>
              </a:rPr>
              <a:t>Design výzkumu 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01BED772-7447-431D-BD07-86F6F6F121F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alphaModFix amt="7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564616"/>
            <a:ext cx="549045" cy="549045"/>
          </a:xfrm>
          <a:prstGeom prst="rect">
            <a:avLst/>
          </a:prstGeom>
        </p:spPr>
      </p:pic>
      <p:sp>
        <p:nvSpPr>
          <p:cNvPr id="8" name="Zástupný symbol pro obsah 2">
            <a:extLst>
              <a:ext uri="{FF2B5EF4-FFF2-40B4-BE49-F238E27FC236}">
                <a16:creationId xmlns:a16="http://schemas.microsoft.com/office/drawing/2014/main" id="{6F4DD9A4-CD6D-4F55-9097-75E621466DFD}"/>
              </a:ext>
            </a:extLst>
          </p:cNvPr>
          <p:cNvSpPr>
            <a:spLocks noGrp="1"/>
          </p:cNvSpPr>
          <p:nvPr/>
        </p:nvSpPr>
        <p:spPr bwMode="auto">
          <a:xfrm>
            <a:off x="1475656" y="1328763"/>
            <a:ext cx="6768752" cy="326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just" rtl="0" eaLnBrk="1" fontAlgn="base" hangingPunct="1">
              <a:spcBef>
                <a:spcPct val="20000"/>
              </a:spcBef>
              <a:spcAft>
                <a:spcPct val="0"/>
              </a:spcAft>
              <a:buSzPct val="200000"/>
              <a:buFont typeface="Wingdings" panose="05000000000000000000" pitchFamily="2" charset="2"/>
              <a:buBlip>
                <a:blip r:embed="rId4"/>
              </a:buBlip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70000"/>
              <a:buBlip>
                <a:blip r:embed="rId5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600"/>
              </a:spcBef>
              <a:buSzPct val="150000"/>
              <a:buNone/>
            </a:pPr>
            <a:r>
              <a:rPr lang="cs-CZ" altLang="cs-CZ" sz="1600" dirty="0">
                <a:solidFill>
                  <a:srgbClr val="477104"/>
                </a:solidFill>
                <a:ea typeface="+mj-ea"/>
                <a:cs typeface="+mj-cs"/>
              </a:rPr>
              <a:t>Cíle, zkoumaná témata</a:t>
            </a:r>
          </a:p>
        </p:txBody>
      </p:sp>
      <p:sp>
        <p:nvSpPr>
          <p:cNvPr id="9" name="Zástupný symbol pro obsah 2">
            <a:extLst>
              <a:ext uri="{FF2B5EF4-FFF2-40B4-BE49-F238E27FC236}">
                <a16:creationId xmlns:a16="http://schemas.microsoft.com/office/drawing/2014/main" id="{C28FABCF-F911-423F-9498-B23077167FCD}"/>
              </a:ext>
            </a:extLst>
          </p:cNvPr>
          <p:cNvSpPr>
            <a:spLocks noGrp="1"/>
          </p:cNvSpPr>
          <p:nvPr/>
        </p:nvSpPr>
        <p:spPr bwMode="auto">
          <a:xfrm>
            <a:off x="1763688" y="2204864"/>
            <a:ext cx="6120680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just" rtl="0" eaLnBrk="1" fontAlgn="base" hangingPunct="1">
              <a:spcBef>
                <a:spcPct val="20000"/>
              </a:spcBef>
              <a:spcAft>
                <a:spcPct val="0"/>
              </a:spcAft>
              <a:buSzPct val="200000"/>
              <a:buFont typeface="Wingdings" panose="05000000000000000000" pitchFamily="2" charset="2"/>
              <a:buBlip>
                <a:blip r:embed="rId4"/>
              </a:buBlip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70000"/>
              <a:buBlip>
                <a:blip r:embed="rId5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600"/>
              </a:spcBef>
              <a:buSzPct val="150000"/>
              <a:buNone/>
            </a:pPr>
            <a:r>
              <a:rPr lang="cs-CZ" altLang="cs-CZ" sz="1600" dirty="0">
                <a:solidFill>
                  <a:srgbClr val="477104"/>
                </a:solidFill>
                <a:ea typeface="+mj-ea"/>
                <a:cs typeface="+mj-cs"/>
              </a:rPr>
              <a:t>Metoda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6C9C1B9F-0CE4-460C-87BE-BD9738AC1BB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alphaModFix amt="7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364" y="3861048"/>
            <a:ext cx="634234" cy="634234"/>
          </a:xfrm>
          <a:prstGeom prst="rect">
            <a:avLst/>
          </a:prstGeom>
        </p:spPr>
      </p:pic>
      <p:sp>
        <p:nvSpPr>
          <p:cNvPr id="11" name="Rectangle 3">
            <a:extLst>
              <a:ext uri="{FF2B5EF4-FFF2-40B4-BE49-F238E27FC236}">
                <a16:creationId xmlns:a16="http://schemas.microsoft.com/office/drawing/2014/main" id="{C8661F53-793F-419C-A1A1-F8C6AAF9AE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106" y="2564904"/>
            <a:ext cx="8341044" cy="3804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61747"/>
              </a:buClr>
              <a:buSzPct val="120000"/>
              <a:buFont typeface="Arial" panose="020B0604020202020204" pitchFamily="34" charset="0"/>
              <a:buChar char="•"/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10000"/>
              <a:buBlip>
                <a:blip r:embed="rId5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SzPct val="150000"/>
              <a:buNone/>
            </a:pPr>
            <a:r>
              <a:rPr lang="cs-CZ" altLang="cs-CZ" sz="1200" b="1" dirty="0">
                <a:solidFill>
                  <a:schemeClr val="tx1"/>
                </a:solidFill>
              </a:rPr>
              <a:t>Kvantitativní výzkum </a:t>
            </a:r>
            <a:r>
              <a:rPr lang="cs-CZ" altLang="cs-CZ" sz="1200" dirty="0">
                <a:solidFill>
                  <a:schemeClr val="tx1"/>
                </a:solidFill>
              </a:rPr>
              <a:t>na populaci představitelů měst a obcí v ČR. </a:t>
            </a:r>
          </a:p>
          <a:p>
            <a:pPr marL="269875" indent="-269875">
              <a:spcBef>
                <a:spcPts val="600"/>
              </a:spcBef>
              <a:buClr>
                <a:srgbClr val="4E760F"/>
              </a:buClr>
              <a:buSzPct val="130000"/>
              <a:buFont typeface="Arial" panose="020B0604020202020204" pitchFamily="34" charset="0"/>
              <a:buChar char="•"/>
            </a:pPr>
            <a:r>
              <a:rPr lang="cs-CZ" altLang="cs-CZ" sz="1200" b="1" dirty="0">
                <a:solidFill>
                  <a:schemeClr val="tx1"/>
                </a:solidFill>
              </a:rPr>
              <a:t>respondenti</a:t>
            </a:r>
            <a:r>
              <a:rPr lang="cs-CZ" altLang="cs-CZ" sz="1200" dirty="0">
                <a:solidFill>
                  <a:schemeClr val="tx1"/>
                </a:solidFill>
              </a:rPr>
              <a:t>: osoby (spolu)odpovědné za odpadové hospodářství v obci, představitelé obcí / měst (starosta, místostarosta, jiný volený člen vedení obce / města), případně pracovníci, do jejichž agendy spadá oblast nakládání s odpady. </a:t>
            </a:r>
          </a:p>
          <a:p>
            <a:pPr marL="269875" indent="-269875" algn="l">
              <a:spcBef>
                <a:spcPts val="600"/>
              </a:spcBef>
              <a:buClr>
                <a:srgbClr val="4E760F"/>
              </a:buClr>
              <a:buSzPct val="130000"/>
            </a:pPr>
            <a:r>
              <a:rPr lang="cs-CZ" altLang="cs-CZ" sz="1200" b="1" dirty="0"/>
              <a:t>Metoda</a:t>
            </a:r>
            <a:r>
              <a:rPr lang="cs-CZ" altLang="cs-CZ" sz="1200" dirty="0"/>
              <a:t> sběru dat: </a:t>
            </a:r>
            <a:r>
              <a:rPr lang="cs-CZ" altLang="cs-CZ" sz="1200" dirty="0">
                <a:solidFill>
                  <a:schemeClr val="tx1"/>
                </a:solidFill>
              </a:rPr>
              <a:t>CAWI (</a:t>
            </a:r>
            <a:r>
              <a:rPr lang="cs-CZ" altLang="cs-CZ" sz="1200" dirty="0" err="1">
                <a:solidFill>
                  <a:schemeClr val="tx1"/>
                </a:solidFill>
              </a:rPr>
              <a:t>Computer</a:t>
            </a:r>
            <a:r>
              <a:rPr lang="cs-CZ" altLang="cs-CZ" sz="1200" dirty="0">
                <a:solidFill>
                  <a:schemeClr val="tx1"/>
                </a:solidFill>
              </a:rPr>
              <a:t> </a:t>
            </a:r>
            <a:r>
              <a:rPr lang="cs-CZ" altLang="cs-CZ" sz="1200" dirty="0" err="1">
                <a:solidFill>
                  <a:schemeClr val="tx1"/>
                </a:solidFill>
              </a:rPr>
              <a:t>Assisted</a:t>
            </a:r>
            <a:r>
              <a:rPr lang="cs-CZ" altLang="cs-CZ" sz="1200" dirty="0">
                <a:solidFill>
                  <a:schemeClr val="tx1"/>
                </a:solidFill>
              </a:rPr>
              <a:t> Web </a:t>
            </a:r>
            <a:r>
              <a:rPr lang="cs-CZ" altLang="cs-CZ" sz="1200" dirty="0" err="1">
                <a:solidFill>
                  <a:schemeClr val="tx1"/>
                </a:solidFill>
              </a:rPr>
              <a:t>Interviewing</a:t>
            </a:r>
            <a:r>
              <a:rPr lang="cs-CZ" altLang="cs-CZ" sz="1200" dirty="0">
                <a:solidFill>
                  <a:schemeClr val="tx1"/>
                </a:solidFill>
              </a:rPr>
              <a:t>) – respondenti samostatně vyplňují elektronický dotazník na svém počítači. Oslovení obcí a administraci dotazníku zajišťoval zadavatel průzkumu. </a:t>
            </a:r>
          </a:p>
          <a:p>
            <a:pPr marL="269875" indent="-269875">
              <a:spcBef>
                <a:spcPts val="600"/>
              </a:spcBef>
              <a:buClr>
                <a:srgbClr val="4E760F"/>
              </a:buClr>
              <a:buSzPct val="130000"/>
              <a:buFont typeface="Arial" panose="020B0604020202020204" pitchFamily="34" charset="0"/>
              <a:buChar char="•"/>
            </a:pPr>
            <a:r>
              <a:rPr lang="cs-CZ" altLang="cs-CZ" sz="1200" b="1" dirty="0"/>
              <a:t>Termín</a:t>
            </a:r>
            <a:r>
              <a:rPr lang="cs-CZ" altLang="cs-CZ" sz="1200" dirty="0"/>
              <a:t> sběru dat: 23. 11. 2023 – 8. 1. </a:t>
            </a:r>
            <a:r>
              <a:rPr lang="cs-CZ" sz="1200" dirty="0">
                <a:solidFill>
                  <a:schemeClr val="tx1"/>
                </a:solidFill>
              </a:rPr>
              <a:t>2024.</a:t>
            </a:r>
          </a:p>
          <a:p>
            <a:pPr marL="269875" indent="-269875">
              <a:spcBef>
                <a:spcPts val="600"/>
              </a:spcBef>
              <a:buClr>
                <a:srgbClr val="4E760F"/>
              </a:buClr>
              <a:buSzPct val="130000"/>
              <a:buFont typeface="Arial" panose="020B0604020202020204" pitchFamily="34" charset="0"/>
              <a:buChar char="•"/>
            </a:pPr>
            <a:r>
              <a:rPr lang="cs-CZ" altLang="cs-CZ" sz="1200" b="1" dirty="0">
                <a:solidFill>
                  <a:schemeClr val="tx1"/>
                </a:solidFill>
              </a:rPr>
              <a:t>Nástroj</a:t>
            </a:r>
            <a:r>
              <a:rPr lang="cs-CZ" altLang="cs-CZ" sz="1200" dirty="0">
                <a:solidFill>
                  <a:schemeClr val="tx1"/>
                </a:solidFill>
              </a:rPr>
              <a:t> sběru dat: dotazník vytvořený zadavatelem průzkumu.</a:t>
            </a:r>
          </a:p>
          <a:p>
            <a:pPr marL="269875" indent="-269875">
              <a:spcBef>
                <a:spcPts val="600"/>
              </a:spcBef>
              <a:buClr>
                <a:srgbClr val="4E760F"/>
              </a:buClr>
              <a:buSzPct val="130000"/>
              <a:buFont typeface="Arial" panose="020B0604020202020204" pitchFamily="34" charset="0"/>
              <a:buChar char="•"/>
            </a:pPr>
            <a:r>
              <a:rPr lang="cs-CZ" altLang="cs-CZ" sz="1200" b="1" dirty="0"/>
              <a:t>Velikost</a:t>
            </a:r>
            <a:r>
              <a:rPr lang="cs-CZ" altLang="cs-CZ" sz="1200" dirty="0"/>
              <a:t> výběrového souboru: N = 1269 respondentů.</a:t>
            </a:r>
          </a:p>
          <a:p>
            <a:pPr marL="269875" indent="-269875">
              <a:spcBef>
                <a:spcPts val="600"/>
              </a:spcBef>
              <a:buClr>
                <a:srgbClr val="4E760F"/>
              </a:buClr>
              <a:buSzPct val="130000"/>
            </a:pPr>
            <a:r>
              <a:rPr lang="cs-CZ" altLang="cs-CZ" sz="1200" b="1" dirty="0"/>
              <a:t>Zpracování dat</a:t>
            </a:r>
            <a:r>
              <a:rPr lang="cs-CZ" altLang="cs-CZ" sz="1200" dirty="0">
                <a:solidFill>
                  <a:schemeClr val="tx1"/>
                </a:solidFill>
              </a:rPr>
              <a:t>:</a:t>
            </a:r>
            <a:r>
              <a:rPr lang="cs-CZ" altLang="cs-CZ" sz="1200" b="1" dirty="0">
                <a:solidFill>
                  <a:schemeClr val="tx1"/>
                </a:solidFill>
              </a:rPr>
              <a:t> </a:t>
            </a:r>
            <a:r>
              <a:rPr lang="cs-CZ" altLang="cs-CZ" sz="1200" dirty="0">
                <a:solidFill>
                  <a:schemeClr val="tx1"/>
                </a:solidFill>
              </a:rPr>
              <a:t>v programech SPSS a Q </a:t>
            </a:r>
            <a:r>
              <a:rPr lang="cs-CZ" altLang="cs-CZ" sz="1200" dirty="0" err="1">
                <a:solidFill>
                  <a:schemeClr val="tx1"/>
                </a:solidFill>
              </a:rPr>
              <a:t>Research</a:t>
            </a:r>
            <a:r>
              <a:rPr lang="cs-CZ" altLang="cs-CZ" sz="1200" dirty="0">
                <a:solidFill>
                  <a:schemeClr val="tx1"/>
                </a:solidFill>
              </a:rPr>
              <a:t> Software. Z</a:t>
            </a:r>
            <a:r>
              <a:rPr lang="cs-CZ" altLang="cs-CZ" sz="1200" dirty="0"/>
              <a:t>ískaná data byla metodou </a:t>
            </a:r>
            <a:r>
              <a:rPr lang="cs-CZ" altLang="cs-CZ" sz="1200" dirty="0" err="1"/>
              <a:t>vícefaktorového</a:t>
            </a:r>
            <a:r>
              <a:rPr lang="cs-CZ" altLang="cs-CZ" sz="1200" dirty="0"/>
              <a:t> statistického vážení upravena tak, aby korespondovala se strukturou obcí v ČR z hlediska jejich velikosti (počet obyvatel) a regionu. </a:t>
            </a:r>
          </a:p>
          <a:p>
            <a:pPr marL="269875" indent="-269875">
              <a:spcBef>
                <a:spcPts val="600"/>
              </a:spcBef>
              <a:buClr>
                <a:srgbClr val="4E760F"/>
              </a:buClr>
              <a:buSzPct val="130000"/>
            </a:pPr>
            <a:r>
              <a:rPr lang="cs-CZ" altLang="cs-CZ" sz="1200" dirty="0"/>
              <a:t>Interval spolehlivosti: ± 2,45 % na hladině významnosti 95 % při 50% četnosti jevu.</a:t>
            </a:r>
          </a:p>
          <a:p>
            <a:pPr marL="269875" indent="-269875">
              <a:spcBef>
                <a:spcPts val="600"/>
              </a:spcBef>
              <a:buClr>
                <a:srgbClr val="4E760F"/>
              </a:buClr>
              <a:buSzPct val="130000"/>
            </a:pPr>
            <a:r>
              <a:rPr lang="cs-CZ" altLang="cs-CZ" sz="1100" dirty="0"/>
              <a:t>Poznámka ke zpracování: procentuální údaje v tabulkách a grafech jsou pro větší přehlednost zaokrouhleny </a:t>
            </a:r>
            <a:br>
              <a:rPr lang="cs-CZ" altLang="cs-CZ" sz="1100" dirty="0"/>
            </a:br>
            <a:r>
              <a:rPr lang="cs-CZ" altLang="cs-CZ" sz="1100" dirty="0"/>
              <a:t>na celá čísla. Z důvodu zaokrouhlení nemusí být výsledný součet procent v některých případech roven 100 %. </a:t>
            </a:r>
          </a:p>
          <a:p>
            <a:pPr lvl="1">
              <a:buSzPct val="150000"/>
            </a:pPr>
            <a:endParaRPr lang="cs-CZ" altLang="cs-CZ" dirty="0"/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213C6B46-6C88-44FE-9A3D-8AA1C8C529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8637" y="1680852"/>
            <a:ext cx="6552727" cy="52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61747"/>
              </a:buClr>
              <a:buSzPct val="120000"/>
              <a:buFont typeface="Arial" panose="020B0604020202020204" pitchFamily="34" charset="0"/>
              <a:buChar char="•"/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10000"/>
              <a:buBlip>
                <a:blip r:embed="rId5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9875" indent="-269875">
              <a:spcBef>
                <a:spcPts val="600"/>
              </a:spcBef>
              <a:buClr>
                <a:srgbClr val="4E760F"/>
              </a:buClr>
              <a:buSzPct val="130000"/>
              <a:buFont typeface="Arial" panose="020B0604020202020204" pitchFamily="34" charset="0"/>
              <a:buChar char="•"/>
            </a:pPr>
            <a:r>
              <a:rPr lang="cs-CZ" altLang="cs-CZ" sz="1200" dirty="0"/>
              <a:t>Chování a postoje obcí a měst v oblasti odpadového hospodářství</a:t>
            </a:r>
          </a:p>
          <a:p>
            <a:pPr marL="269875" indent="-269875">
              <a:spcBef>
                <a:spcPts val="600"/>
              </a:spcBef>
              <a:buClr>
                <a:srgbClr val="4E760F"/>
              </a:buClr>
              <a:buSzPct val="130000"/>
              <a:buFont typeface="Arial" panose="020B0604020202020204" pitchFamily="34" charset="0"/>
              <a:buChar char="•"/>
            </a:pPr>
            <a:endParaRPr lang="cs-CZ" sz="1200" dirty="0">
              <a:highlight>
                <a:srgbClr val="FFFF00"/>
              </a:highlight>
            </a:endParaRPr>
          </a:p>
          <a:p>
            <a:pPr lvl="1">
              <a:buSzPct val="150000"/>
            </a:pP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2465131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nadpis 2">
            <a:extLst>
              <a:ext uri="{FF2B5EF4-FFF2-40B4-BE49-F238E27FC236}">
                <a16:creationId xmlns:a16="http://schemas.microsoft.com/office/drawing/2014/main" id="{922D644E-6EAA-48A0-868D-95321C01D059}"/>
              </a:ext>
            </a:extLst>
          </p:cNvPr>
          <p:cNvSpPr txBox="1">
            <a:spLocks/>
          </p:cNvSpPr>
          <p:nvPr/>
        </p:nvSpPr>
        <p:spPr bwMode="auto">
          <a:xfrm>
            <a:off x="2123728" y="4221088"/>
            <a:ext cx="6696744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buFont typeface="Wingdings 2" pitchFamily="18" charset="2"/>
              <a:buNone/>
              <a:tabLst/>
              <a:defRPr/>
            </a:pPr>
            <a:r>
              <a:rPr lang="cs-CZ" sz="2000" kern="0" dirty="0">
                <a:solidFill>
                  <a:srgbClr val="487105"/>
                </a:solidFill>
                <a:latin typeface="+mn-lt"/>
              </a:rPr>
              <a:t>2</a:t>
            </a:r>
            <a:r>
              <a:rPr kumimoji="0" lang="cs-CZ" sz="2000" b="0" i="0" u="none" strike="noStrike" kern="0" cap="none" spc="0" normalizeH="0" baseline="0" noProof="0" dirty="0">
                <a:ln>
                  <a:noFill/>
                </a:ln>
                <a:solidFill>
                  <a:srgbClr val="48710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Zavedení EPR pro další produkty / materiály</a:t>
            </a:r>
          </a:p>
        </p:txBody>
      </p:sp>
      <p:cxnSp>
        <p:nvCxnSpPr>
          <p:cNvPr id="5" name="Přímá spojnice 4">
            <a:extLst>
              <a:ext uri="{FF2B5EF4-FFF2-40B4-BE49-F238E27FC236}">
                <a16:creationId xmlns:a16="http://schemas.microsoft.com/office/drawing/2014/main" id="{FA2C0A12-948E-4234-84B8-BA5A1A87E5DB}"/>
              </a:ext>
            </a:extLst>
          </p:cNvPr>
          <p:cNvCxnSpPr/>
          <p:nvPr/>
        </p:nvCxnSpPr>
        <p:spPr>
          <a:xfrm>
            <a:off x="2123728" y="4941168"/>
            <a:ext cx="2196000" cy="0"/>
          </a:xfrm>
          <a:prstGeom prst="line">
            <a:avLst/>
          </a:prstGeom>
          <a:ln w="28575">
            <a:solidFill>
              <a:srgbClr val="D6E5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3F58A4B5-8DD4-413C-BB17-6F9E92D60342}"/>
              </a:ext>
            </a:extLst>
          </p:cNvPr>
          <p:cNvCxnSpPr/>
          <p:nvPr/>
        </p:nvCxnSpPr>
        <p:spPr>
          <a:xfrm>
            <a:off x="4355976" y="4941168"/>
            <a:ext cx="2196000" cy="0"/>
          </a:xfrm>
          <a:prstGeom prst="line">
            <a:avLst/>
          </a:prstGeom>
          <a:ln w="28575">
            <a:solidFill>
              <a:srgbClr val="7AB30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nice 8">
            <a:extLst>
              <a:ext uri="{FF2B5EF4-FFF2-40B4-BE49-F238E27FC236}">
                <a16:creationId xmlns:a16="http://schemas.microsoft.com/office/drawing/2014/main" id="{92C504DC-DEA0-4996-A1D5-E28493E52BDA}"/>
              </a:ext>
            </a:extLst>
          </p:cNvPr>
          <p:cNvCxnSpPr/>
          <p:nvPr/>
        </p:nvCxnSpPr>
        <p:spPr>
          <a:xfrm>
            <a:off x="6588224" y="4941168"/>
            <a:ext cx="2196000" cy="0"/>
          </a:xfrm>
          <a:prstGeom prst="line">
            <a:avLst/>
          </a:prstGeom>
          <a:ln w="28575">
            <a:solidFill>
              <a:srgbClr val="4871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28805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Povědomí o objemu finančních prostředků získávaných z kolektivních systémů </a:t>
            </a:r>
            <a:endParaRPr lang="cs-CZ" sz="2200" dirty="0">
              <a:solidFill>
                <a:srgbClr val="83B816"/>
              </a:solidFill>
            </a:endParaRPr>
          </a:p>
        </p:txBody>
      </p:sp>
      <p:graphicFrame>
        <p:nvGraphicFramePr>
          <p:cNvPr id="57" name="Object 2">
            <a:extLst>
              <a:ext uri="{FF2B5EF4-FFF2-40B4-BE49-F238E27FC236}">
                <a16:creationId xmlns:a16="http://schemas.microsoft.com/office/drawing/2014/main" id="{4E548D97-2B74-4E77-922E-DBF20991C74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0962128"/>
              </p:ext>
            </p:extLst>
          </p:nvPr>
        </p:nvGraphicFramePr>
        <p:xfrm>
          <a:off x="390726" y="2369619"/>
          <a:ext cx="7560840" cy="26132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32" name="Přímá spojnice 31">
            <a:extLst>
              <a:ext uri="{FF2B5EF4-FFF2-40B4-BE49-F238E27FC236}">
                <a16:creationId xmlns:a16="http://schemas.microsoft.com/office/drawing/2014/main" id="{F05F736A-0B93-4537-8BE4-D3CA68FA5ABB}"/>
              </a:ext>
            </a:extLst>
          </p:cNvPr>
          <p:cNvCxnSpPr>
            <a:cxnSpLocks/>
          </p:cNvCxnSpPr>
          <p:nvPr/>
        </p:nvCxnSpPr>
        <p:spPr>
          <a:xfrm>
            <a:off x="450000" y="2636912"/>
            <a:ext cx="82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bdélníkový bublinový popisek 43">
            <a:extLst>
              <a:ext uri="{FF2B5EF4-FFF2-40B4-BE49-F238E27FC236}">
                <a16:creationId xmlns:a16="http://schemas.microsoft.com/office/drawing/2014/main" id="{40974AEC-D922-4230-9964-CBFFD73EA9D6}"/>
              </a:ext>
            </a:extLst>
          </p:cNvPr>
          <p:cNvSpPr/>
          <p:nvPr/>
        </p:nvSpPr>
        <p:spPr>
          <a:xfrm>
            <a:off x="450000" y="1628255"/>
            <a:ext cx="8244000" cy="646331"/>
          </a:xfrm>
          <a:prstGeom prst="wedgeRectCallout">
            <a:avLst>
              <a:gd name="adj1" fmla="val -19694"/>
              <a:gd name="adj2" fmla="val -49227"/>
            </a:avLst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wrap="square" rtlCol="0" anchor="t" anchorCtr="0">
            <a:spAutoFit/>
          </a:bodyPr>
          <a:lstStyle/>
          <a:p>
            <a:pPr marL="265113" lvl="0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3"/>
              </a:buBlip>
            </a:pPr>
            <a:r>
              <a:rPr lang="cs-CZ" sz="1200" b="1" kern="0" dirty="0">
                <a:latin typeface="+mn-lt"/>
              </a:rPr>
              <a:t>Téměř všichni </a:t>
            </a:r>
            <a:r>
              <a:rPr lang="cs-CZ" sz="1200" kern="0" dirty="0">
                <a:latin typeface="+mn-lt"/>
              </a:rPr>
              <a:t>dotázaní ví, kolik finančních prostředků získává jejich obec ročně získává z </a:t>
            </a:r>
            <a:r>
              <a:rPr lang="cs-CZ" sz="1200" b="1" kern="0" dirty="0">
                <a:latin typeface="+mn-lt"/>
              </a:rPr>
              <a:t>EKO-KOMU</a:t>
            </a:r>
            <a:r>
              <a:rPr lang="cs-CZ" sz="1200" kern="0" dirty="0">
                <a:latin typeface="+mn-lt"/>
              </a:rPr>
              <a:t> (98 %). Povědomí o tom, kolik obec kolik ročně získá za </a:t>
            </a:r>
            <a:r>
              <a:rPr lang="cs-CZ" sz="1200" b="1" kern="0" dirty="0">
                <a:latin typeface="+mn-lt"/>
              </a:rPr>
              <a:t>elektroodpad</a:t>
            </a:r>
            <a:r>
              <a:rPr lang="cs-CZ" sz="1200" kern="0" dirty="0">
                <a:latin typeface="+mn-lt"/>
              </a:rPr>
              <a:t>, mají </a:t>
            </a:r>
            <a:r>
              <a:rPr lang="cs-CZ" sz="1200" b="1" kern="0" dirty="0">
                <a:latin typeface="+mn-lt"/>
              </a:rPr>
              <a:t>dvě třetiny </a:t>
            </a:r>
            <a:r>
              <a:rPr lang="cs-CZ" sz="1200" kern="0" dirty="0">
                <a:latin typeface="+mn-lt"/>
              </a:rPr>
              <a:t>dotázaných (67 %), </a:t>
            </a:r>
            <a:br>
              <a:rPr lang="cs-CZ" sz="1200" kern="0" dirty="0">
                <a:latin typeface="+mn-lt"/>
              </a:rPr>
            </a:br>
            <a:r>
              <a:rPr lang="cs-CZ" sz="1200" kern="0" dirty="0">
                <a:latin typeface="+mn-lt"/>
              </a:rPr>
              <a:t>s rostoucí velikostí obce podíl respondentů této věci znalých vzrůstá.</a:t>
            </a: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C415875C-EA87-455F-A39F-41B469E16030}"/>
              </a:ext>
            </a:extLst>
          </p:cNvPr>
          <p:cNvSpPr txBox="1"/>
          <p:nvPr/>
        </p:nvSpPr>
        <p:spPr>
          <a:xfrm>
            <a:off x="737767" y="3261757"/>
            <a:ext cx="2808312" cy="6708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cs-CZ" sz="1200" b="1" kern="0" dirty="0">
                <a:latin typeface="+mn-lt"/>
              </a:rPr>
              <a:t>Víte, kolik finančních prostředků dostáváte od jednotlivých kolektivních systémů? </a:t>
            </a:r>
            <a:r>
              <a:rPr lang="cs-CZ" sz="800" kern="0" dirty="0">
                <a:latin typeface="+mn-lt"/>
              </a:rPr>
              <a:t>(q15)</a:t>
            </a:r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EEC86AD0-409F-4AAF-8EB3-17FAD4E2E2FD}"/>
              </a:ext>
            </a:extLst>
          </p:cNvPr>
          <p:cNvSpPr txBox="1"/>
          <p:nvPr/>
        </p:nvSpPr>
        <p:spPr>
          <a:xfrm>
            <a:off x="4914231" y="4247056"/>
            <a:ext cx="1944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1269; celek</a:t>
            </a:r>
          </a:p>
        </p:txBody>
      </p:sp>
      <p:graphicFrame>
        <p:nvGraphicFramePr>
          <p:cNvPr id="12" name="Tabulka 11">
            <a:extLst>
              <a:ext uri="{FF2B5EF4-FFF2-40B4-BE49-F238E27FC236}">
                <a16:creationId xmlns:a16="http://schemas.microsoft.com/office/drawing/2014/main" id="{2EE1F0FC-5230-45AA-A1E0-E4EA6073CF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157136"/>
              </p:ext>
            </p:extLst>
          </p:nvPr>
        </p:nvGraphicFramePr>
        <p:xfrm>
          <a:off x="692846" y="4797152"/>
          <a:ext cx="7941216" cy="1224000"/>
        </p:xfrm>
        <a:graphic>
          <a:graphicData uri="http://schemas.openxmlformats.org/drawingml/2006/table">
            <a:tbl>
              <a:tblPr/>
              <a:tblGrid>
                <a:gridCol w="1075298">
                  <a:extLst>
                    <a:ext uri="{9D8B030D-6E8A-4147-A177-3AD203B41FA5}">
                      <a16:colId xmlns:a16="http://schemas.microsoft.com/office/drawing/2014/main" val="3082922086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1326833761"/>
                    </a:ext>
                  </a:extLst>
                </a:gridCol>
                <a:gridCol w="532538">
                  <a:extLst>
                    <a:ext uri="{9D8B030D-6E8A-4147-A177-3AD203B41FA5}">
                      <a16:colId xmlns:a16="http://schemas.microsoft.com/office/drawing/2014/main" val="139064625"/>
                    </a:ext>
                  </a:extLst>
                </a:gridCol>
                <a:gridCol w="532538">
                  <a:extLst>
                    <a:ext uri="{9D8B030D-6E8A-4147-A177-3AD203B41FA5}">
                      <a16:colId xmlns:a16="http://schemas.microsoft.com/office/drawing/2014/main" val="910973805"/>
                    </a:ext>
                  </a:extLst>
                </a:gridCol>
                <a:gridCol w="532538">
                  <a:extLst>
                    <a:ext uri="{9D8B030D-6E8A-4147-A177-3AD203B41FA5}">
                      <a16:colId xmlns:a16="http://schemas.microsoft.com/office/drawing/2014/main" val="1822651253"/>
                    </a:ext>
                  </a:extLst>
                </a:gridCol>
                <a:gridCol w="532538">
                  <a:extLst>
                    <a:ext uri="{9D8B030D-6E8A-4147-A177-3AD203B41FA5}">
                      <a16:colId xmlns:a16="http://schemas.microsoft.com/office/drawing/2014/main" val="3067352393"/>
                    </a:ext>
                  </a:extLst>
                </a:gridCol>
                <a:gridCol w="532538">
                  <a:extLst>
                    <a:ext uri="{9D8B030D-6E8A-4147-A177-3AD203B41FA5}">
                      <a16:colId xmlns:a16="http://schemas.microsoft.com/office/drawing/2014/main" val="640524533"/>
                    </a:ext>
                  </a:extLst>
                </a:gridCol>
                <a:gridCol w="532538">
                  <a:extLst>
                    <a:ext uri="{9D8B030D-6E8A-4147-A177-3AD203B41FA5}">
                      <a16:colId xmlns:a16="http://schemas.microsoft.com/office/drawing/2014/main" val="3483095344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304205513"/>
                    </a:ext>
                  </a:extLst>
                </a:gridCol>
                <a:gridCol w="532538">
                  <a:extLst>
                    <a:ext uri="{9D8B030D-6E8A-4147-A177-3AD203B41FA5}">
                      <a16:colId xmlns:a16="http://schemas.microsoft.com/office/drawing/2014/main" val="844499689"/>
                    </a:ext>
                  </a:extLst>
                </a:gridCol>
                <a:gridCol w="532538">
                  <a:extLst>
                    <a:ext uri="{9D8B030D-6E8A-4147-A177-3AD203B41FA5}">
                      <a16:colId xmlns:a16="http://schemas.microsoft.com/office/drawing/2014/main" val="2865171050"/>
                    </a:ext>
                  </a:extLst>
                </a:gridCol>
                <a:gridCol w="532538">
                  <a:extLst>
                    <a:ext uri="{9D8B030D-6E8A-4147-A177-3AD203B41FA5}">
                      <a16:colId xmlns:a16="http://schemas.microsoft.com/office/drawing/2014/main" val="3191017727"/>
                    </a:ext>
                  </a:extLst>
                </a:gridCol>
                <a:gridCol w="532538">
                  <a:extLst>
                    <a:ext uri="{9D8B030D-6E8A-4147-A177-3AD203B41FA5}">
                      <a16:colId xmlns:a16="http://schemas.microsoft.com/office/drawing/2014/main" val="166716250"/>
                    </a:ext>
                  </a:extLst>
                </a:gridCol>
                <a:gridCol w="532538">
                  <a:extLst>
                    <a:ext uri="{9D8B030D-6E8A-4147-A177-3AD203B41FA5}">
                      <a16:colId xmlns:a16="http://schemas.microsoft.com/office/drawing/2014/main" val="1918287851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 fontAlgn="b"/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36000"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velikost obce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36000"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region (</a:t>
                      </a:r>
                      <a:r>
                        <a:rPr lang="cs-CZ" sz="10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Nuts</a:t>
                      </a:r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2)</a:t>
                      </a:r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7012493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sloupcová </a:t>
                      </a:r>
                      <a:b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% (ano)</a:t>
                      </a:r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0-499 ob.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500-999 ob.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1 000-</a:t>
                      </a:r>
                      <a:br>
                        <a:rPr lang="cs-CZ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cs-CZ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4 999 ob.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5 000-19 999 ob.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pt-BR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000 a více ob.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Čechy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Jihozápad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Severozápad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Severovýchod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85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Jihový</a:t>
                      </a:r>
                      <a:br>
                        <a:rPr lang="cs-CZ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cs-CZ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chod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Morava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8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Moravskoslezsko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294061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EKO-KOM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97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871647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 elektroodpad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97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229913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n</a:t>
                      </a: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1269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186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95610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Object 8">
            <a:extLst>
              <a:ext uri="{FF2B5EF4-FFF2-40B4-BE49-F238E27FC236}">
                <a16:creationId xmlns:a16="http://schemas.microsoft.com/office/drawing/2014/main" id="{6562176B-138F-41F2-8702-C9E0C0EC3B3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4117784"/>
              </p:ext>
            </p:extLst>
          </p:nvPr>
        </p:nvGraphicFramePr>
        <p:xfrm>
          <a:off x="323528" y="3789040"/>
          <a:ext cx="4722425" cy="3279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395536" y="116632"/>
            <a:ext cx="6624736" cy="904300"/>
          </a:xfrm>
        </p:spPr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Rozšíření ERP</a:t>
            </a:r>
          </a:p>
        </p:txBody>
      </p:sp>
      <p:sp>
        <p:nvSpPr>
          <p:cNvPr id="23" name="Text Box 4">
            <a:extLst>
              <a:ext uri="{FF2B5EF4-FFF2-40B4-BE49-F238E27FC236}">
                <a16:creationId xmlns:a16="http://schemas.microsoft.com/office/drawing/2014/main" id="{18D46DC9-48D6-44B0-BA97-E850391B25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7752" y="4417948"/>
            <a:ext cx="9889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900" dirty="0">
                <a:solidFill>
                  <a:srgbClr val="446212"/>
                </a:solidFill>
                <a:latin typeface="+mn-lt"/>
                <a:cs typeface="Arial" charset="0"/>
              </a:rPr>
              <a:t>ano</a:t>
            </a:r>
          </a:p>
          <a:p>
            <a:pPr lvl="0" algn="ctr">
              <a:spcBef>
                <a:spcPts val="0"/>
              </a:spcBef>
            </a:pPr>
            <a:r>
              <a:rPr lang="cs-CZ" dirty="0">
                <a:solidFill>
                  <a:srgbClr val="446212"/>
                </a:solidFill>
                <a:latin typeface="+mn-lt"/>
                <a:cs typeface="Arial" charset="0"/>
              </a:rPr>
              <a:t>93 %</a:t>
            </a:r>
          </a:p>
        </p:txBody>
      </p:sp>
      <p:cxnSp>
        <p:nvCxnSpPr>
          <p:cNvPr id="24" name="Přímá spojnice 23">
            <a:extLst>
              <a:ext uri="{FF2B5EF4-FFF2-40B4-BE49-F238E27FC236}">
                <a16:creationId xmlns:a16="http://schemas.microsoft.com/office/drawing/2014/main" id="{7DCA4537-054D-4C09-9C61-7C7BD4D63C37}"/>
              </a:ext>
            </a:extLst>
          </p:cNvPr>
          <p:cNvCxnSpPr>
            <a:cxnSpLocks/>
          </p:cNvCxnSpPr>
          <p:nvPr/>
        </p:nvCxnSpPr>
        <p:spPr>
          <a:xfrm>
            <a:off x="467544" y="2564904"/>
            <a:ext cx="8316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Box 5">
            <a:extLst>
              <a:ext uri="{FF2B5EF4-FFF2-40B4-BE49-F238E27FC236}">
                <a16:creationId xmlns:a16="http://schemas.microsoft.com/office/drawing/2014/main" id="{E22F42C7-C0C1-4119-A121-B59B664BD1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066" y="2761260"/>
            <a:ext cx="8238419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just">
              <a:spcBef>
                <a:spcPts val="0"/>
              </a:spcBef>
            </a:pPr>
            <a:r>
              <a:rPr lang="cs-CZ" sz="11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poslední době se velmi často diskutuje nad tzv. </a:t>
            </a:r>
            <a:r>
              <a:rPr lang="cs-CZ" sz="1100" b="1" dirty="0">
                <a:latin typeface="+mn-lt"/>
              </a:rPr>
              <a:t>černými pasažéry odpadového hospodářství</a:t>
            </a:r>
            <a:r>
              <a:rPr lang="cs-CZ" sz="11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. Zatímco producenti obalů platí obcím skrze poplatky EKO-KOMU svoz, separaci, recyklaci a likvidaci obalů, jiní výrobci tuto povinnost nemají. </a:t>
            </a:r>
            <a:r>
              <a:rPr lang="cs-CZ" sz="1100" b="1" dirty="0">
                <a:latin typeface="+mn-lt"/>
              </a:rPr>
              <a:t>Uvítali byste, kdyby i jiní výrobci, jejichž produkce tvoří odpad, platili poplatky a vy jako obec získali více finančních prostředků na likvidaci odpadu?</a:t>
            </a:r>
            <a:r>
              <a:rPr lang="cs-CZ" sz="1200" b="1" dirty="0">
                <a:latin typeface="+mn-lt"/>
              </a:rPr>
              <a:t> </a:t>
            </a:r>
            <a:r>
              <a:rPr lang="cs-CZ" sz="800" dirty="0">
                <a:latin typeface="+mn-lt"/>
              </a:rPr>
              <a:t>(q16)</a:t>
            </a:r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082A3335-0CB2-49C3-AA84-A263A5BC2BA1}"/>
              </a:ext>
            </a:extLst>
          </p:cNvPr>
          <p:cNvSpPr txBox="1"/>
          <p:nvPr/>
        </p:nvSpPr>
        <p:spPr>
          <a:xfrm>
            <a:off x="1809412" y="5035737"/>
            <a:ext cx="1944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1269; celek</a:t>
            </a:r>
          </a:p>
        </p:txBody>
      </p:sp>
      <p:sp>
        <p:nvSpPr>
          <p:cNvPr id="18" name="Obdélníkový bublinový popisek 43">
            <a:extLst>
              <a:ext uri="{FF2B5EF4-FFF2-40B4-BE49-F238E27FC236}">
                <a16:creationId xmlns:a16="http://schemas.microsoft.com/office/drawing/2014/main" id="{6ED7D7D6-3109-4251-9019-0A002963CEB0}"/>
              </a:ext>
            </a:extLst>
          </p:cNvPr>
          <p:cNvSpPr/>
          <p:nvPr/>
        </p:nvSpPr>
        <p:spPr>
          <a:xfrm>
            <a:off x="467544" y="1506519"/>
            <a:ext cx="8244000" cy="907941"/>
          </a:xfrm>
          <a:prstGeom prst="wedgeRectCallout">
            <a:avLst>
              <a:gd name="adj1" fmla="val -19694"/>
              <a:gd name="adj2" fmla="val -49227"/>
            </a:avLst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wrap="square" rtlCol="0" anchor="t" anchorCtr="0">
            <a:spAutoFit/>
          </a:bodyPr>
          <a:lstStyle/>
          <a:p>
            <a:pPr marL="265113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3"/>
              </a:buBlip>
            </a:pPr>
            <a:r>
              <a:rPr lang="cs-CZ" sz="1200" b="1" kern="0" dirty="0"/>
              <a:t>Naprostá většina </a:t>
            </a:r>
            <a:r>
              <a:rPr lang="cs-CZ" sz="1200" kern="0" dirty="0"/>
              <a:t>dotázaných (</a:t>
            </a:r>
            <a:r>
              <a:rPr lang="cs-CZ" sz="1200" b="1" kern="0" dirty="0"/>
              <a:t>93 %</a:t>
            </a:r>
            <a:r>
              <a:rPr lang="cs-CZ" sz="1200" kern="0" dirty="0"/>
              <a:t>) by </a:t>
            </a:r>
            <a:r>
              <a:rPr lang="cs-CZ" sz="1200" b="1" kern="0" dirty="0"/>
              <a:t>uvítala</a:t>
            </a:r>
            <a:r>
              <a:rPr lang="cs-CZ" sz="1200" kern="0" dirty="0"/>
              <a:t>, kdyby vedle producentů obalů </a:t>
            </a:r>
            <a:r>
              <a:rPr lang="cs-CZ" sz="1200" b="1" kern="0" dirty="0"/>
              <a:t>i jiní výrobci</a:t>
            </a:r>
            <a:r>
              <a:rPr lang="cs-CZ" sz="1200" kern="0" dirty="0"/>
              <a:t>, jejichž produkce tvoří odpad, </a:t>
            </a:r>
            <a:r>
              <a:rPr lang="cs-CZ" sz="1200" b="1" kern="0" dirty="0"/>
              <a:t>platili poplatky</a:t>
            </a:r>
            <a:r>
              <a:rPr lang="cs-CZ" sz="1200" kern="0" dirty="0"/>
              <a:t>, což by obcím přineslo více finančních prostředků na likvidaci odpadu. Proti takovému záměru se staví pouze 7 % obcí. </a:t>
            </a:r>
          </a:p>
          <a:p>
            <a:pPr marL="265113" lvl="0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3"/>
              </a:buBlip>
            </a:pPr>
            <a:endParaRPr lang="cs-CZ" sz="1200" kern="0" dirty="0">
              <a:latin typeface="+mn-lt"/>
            </a:endParaRP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933F3EFE-A8C0-4FE8-8BBD-40F6845153E5}"/>
              </a:ext>
            </a:extLst>
          </p:cNvPr>
          <p:cNvSpPr txBox="1"/>
          <p:nvPr/>
        </p:nvSpPr>
        <p:spPr>
          <a:xfrm>
            <a:off x="3548771" y="5840376"/>
            <a:ext cx="154766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b"/>
            <a:r>
              <a:rPr lang="cs-CZ" sz="800" b="0" i="1" u="none" strike="noStrike" kern="1200" dirty="0">
                <a:solidFill>
                  <a:schemeClr val="bg1">
                    <a:lumMod val="65000"/>
                  </a:schemeClr>
                </a:solidFill>
                <a:effectLst/>
                <a:latin typeface="+mn-lt"/>
                <a:ea typeface="+mn-ea"/>
                <a:cs typeface="+mn-cs"/>
              </a:rPr>
              <a:t>počet obyvatel ČR žijících </a:t>
            </a:r>
            <a:br>
              <a:rPr lang="cs-CZ" sz="800" b="0" i="1" u="none" strike="noStrike" kern="1200" dirty="0">
                <a:solidFill>
                  <a:schemeClr val="bg1">
                    <a:lumMod val="65000"/>
                  </a:schemeClr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800" b="0" i="1" u="none" strike="noStrike" kern="1200" dirty="0">
                <a:solidFill>
                  <a:schemeClr val="bg1">
                    <a:lumMod val="65000"/>
                  </a:schemeClr>
                </a:solidFill>
                <a:effectLst/>
                <a:latin typeface="+mn-lt"/>
                <a:ea typeface="+mn-ea"/>
                <a:cs typeface="+mn-cs"/>
              </a:rPr>
              <a:t>v dané velikosti obce (mil.)</a:t>
            </a:r>
          </a:p>
        </p:txBody>
      </p:sp>
      <p:graphicFrame>
        <p:nvGraphicFramePr>
          <p:cNvPr id="13" name="Tabulka 12">
            <a:extLst>
              <a:ext uri="{FF2B5EF4-FFF2-40B4-BE49-F238E27FC236}">
                <a16:creationId xmlns:a16="http://schemas.microsoft.com/office/drawing/2014/main" id="{AD48DD4B-BC0E-4CC4-BC30-9C291C96C8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9486883"/>
              </p:ext>
            </p:extLst>
          </p:nvPr>
        </p:nvGraphicFramePr>
        <p:xfrm>
          <a:off x="4322603" y="3888361"/>
          <a:ext cx="4230000" cy="2196000"/>
        </p:xfrm>
        <a:graphic>
          <a:graphicData uri="http://schemas.openxmlformats.org/drawingml/2006/table">
            <a:tbl>
              <a:tblPr/>
              <a:tblGrid>
                <a:gridCol w="720000">
                  <a:extLst>
                    <a:ext uri="{9D8B030D-6E8A-4147-A177-3AD203B41FA5}">
                      <a16:colId xmlns:a16="http://schemas.microsoft.com/office/drawing/2014/main" val="3082922086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326833761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39064625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910973805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822651253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3067352393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3278784391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3483095344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304205513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844499689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2865171050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3191017727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66716250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1918287851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b"/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36000"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velikost obce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ctr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36000"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region (</a:t>
                      </a:r>
                      <a:r>
                        <a:rPr lang="cs-CZ" sz="10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Nuts</a:t>
                      </a:r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2)</a:t>
                      </a:r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7012493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sloupcová </a:t>
                      </a:r>
                      <a:b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% </a:t>
                      </a:r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0-499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500-999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1 000-4 999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pt-BR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5 000</a:t>
                      </a:r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-19 999 ob.</a:t>
                      </a:r>
                      <a:endParaRPr lang="pt-BR" sz="95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20 000 a více ob.</a:t>
                      </a:r>
                      <a:endParaRPr lang="pt-BR" sz="95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Čechy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Jihozápad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Severozápad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Severovýchod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Jihovýchod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Morava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Moravskoslezsko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294061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97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871647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950939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n</a:t>
                      </a: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1269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1863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r" fontAlgn="b"/>
                      <a:endParaRPr lang="cs-CZ" sz="800" b="0" i="1" u="none" strike="noStrike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34144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0348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Souhlas se zavedením EPR kolektivních systémů </a:t>
            </a:r>
            <a:br>
              <a:rPr lang="cs-CZ" sz="2200" dirty="0">
                <a:solidFill>
                  <a:srgbClr val="537B15"/>
                </a:solidFill>
              </a:rPr>
            </a:br>
            <a:r>
              <a:rPr lang="cs-CZ" sz="2200" dirty="0">
                <a:solidFill>
                  <a:srgbClr val="537B15"/>
                </a:solidFill>
              </a:rPr>
              <a:t>pro další produkty / materiály </a:t>
            </a:r>
          </a:p>
        </p:txBody>
      </p:sp>
      <p:graphicFrame>
        <p:nvGraphicFramePr>
          <p:cNvPr id="57" name="Object 2">
            <a:extLst>
              <a:ext uri="{FF2B5EF4-FFF2-40B4-BE49-F238E27FC236}">
                <a16:creationId xmlns:a16="http://schemas.microsoft.com/office/drawing/2014/main" id="{4E548D97-2B74-4E77-922E-DBF20991C74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0799982"/>
              </p:ext>
            </p:extLst>
          </p:nvPr>
        </p:nvGraphicFramePr>
        <p:xfrm>
          <a:off x="-344951" y="1484784"/>
          <a:ext cx="7560840" cy="3673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32" name="Přímá spojnice 31">
            <a:extLst>
              <a:ext uri="{FF2B5EF4-FFF2-40B4-BE49-F238E27FC236}">
                <a16:creationId xmlns:a16="http://schemas.microsoft.com/office/drawing/2014/main" id="{F05F736A-0B93-4537-8BE4-D3CA68FA5ABB}"/>
              </a:ext>
            </a:extLst>
          </p:cNvPr>
          <p:cNvCxnSpPr>
            <a:cxnSpLocks/>
          </p:cNvCxnSpPr>
          <p:nvPr/>
        </p:nvCxnSpPr>
        <p:spPr>
          <a:xfrm>
            <a:off x="-612576" y="6858000"/>
            <a:ext cx="82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Tabulka 13">
            <a:extLst>
              <a:ext uri="{FF2B5EF4-FFF2-40B4-BE49-F238E27FC236}">
                <a16:creationId xmlns:a16="http://schemas.microsoft.com/office/drawing/2014/main" id="{2F304271-F46F-4BA8-9187-1BF9C935C7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5476070"/>
              </p:ext>
            </p:extLst>
          </p:nvPr>
        </p:nvGraphicFramePr>
        <p:xfrm>
          <a:off x="6966463" y="2023140"/>
          <a:ext cx="1854009" cy="2988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8009">
                  <a:extLst>
                    <a:ext uri="{9D8B030D-6E8A-4147-A177-3AD203B41FA5}">
                      <a16:colId xmlns:a16="http://schemas.microsoft.com/office/drawing/2014/main" val="328574211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80716911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752439547"/>
                    </a:ext>
                  </a:extLst>
                </a:gridCol>
              </a:tblGrid>
              <a:tr h="349344">
                <a:tc>
                  <a:txBody>
                    <a:bodyPr/>
                    <a:lstStyle/>
                    <a:p>
                      <a:pPr algn="ctr" fontAlgn="b"/>
                      <a:r>
                        <a:rPr lang="cs-CZ" sz="1050" u="none" strike="noStrike" dirty="0">
                          <a:solidFill>
                            <a:srgbClr val="4E770E"/>
                          </a:solidFill>
                          <a:effectLst/>
                        </a:rPr>
                        <a:t>ano </a:t>
                      </a:r>
                      <a:br>
                        <a:rPr lang="cs-CZ" sz="1050" u="none" strike="noStrike" dirty="0">
                          <a:solidFill>
                            <a:srgbClr val="4E770E"/>
                          </a:solidFill>
                          <a:effectLst/>
                        </a:rPr>
                      </a:br>
                      <a:r>
                        <a:rPr lang="cs-CZ" sz="700" u="none" strike="noStrike" dirty="0">
                          <a:solidFill>
                            <a:srgbClr val="4E770E"/>
                          </a:solidFill>
                          <a:effectLst/>
                        </a:rPr>
                        <a:t>(rozhodně, spíše)</a:t>
                      </a:r>
                      <a:endParaRPr lang="cs-CZ" sz="700" b="0" i="0" u="none" strike="noStrike" dirty="0">
                        <a:solidFill>
                          <a:srgbClr val="4E770E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50" u="none" strike="noStrike" dirty="0">
                          <a:solidFill>
                            <a:srgbClr val="FF7575"/>
                          </a:solidFill>
                          <a:effectLst/>
                        </a:rPr>
                        <a:t>ne </a:t>
                      </a:r>
                      <a:br>
                        <a:rPr lang="cs-CZ" sz="1050" u="none" strike="noStrike" dirty="0">
                          <a:solidFill>
                            <a:srgbClr val="FF7575"/>
                          </a:solidFill>
                          <a:effectLst/>
                        </a:rPr>
                      </a:br>
                      <a:r>
                        <a:rPr lang="cs-CZ" sz="700" u="none" strike="noStrike" kern="1200" dirty="0">
                          <a:solidFill>
                            <a:srgbClr val="FF757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(rozhodně, spíše)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8909686"/>
                  </a:ext>
                </a:extLst>
              </a:tr>
              <a:tr h="293184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kern="1200" dirty="0">
                          <a:solidFill>
                            <a:srgbClr val="4E770E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kern="1200" dirty="0">
                          <a:solidFill>
                            <a:srgbClr val="FF757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800" b="0" i="1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3683376"/>
                  </a:ext>
                </a:extLst>
              </a:tr>
              <a:tr h="293184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kern="1200" dirty="0">
                          <a:solidFill>
                            <a:srgbClr val="4E770E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kern="1200" dirty="0">
                          <a:solidFill>
                            <a:srgbClr val="FF757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800" b="0" i="1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6060050"/>
                  </a:ext>
                </a:extLst>
              </a:tr>
              <a:tr h="293184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kern="1200" dirty="0">
                          <a:solidFill>
                            <a:srgbClr val="4E770E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76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kern="1200" dirty="0">
                          <a:solidFill>
                            <a:srgbClr val="FF757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800" b="0" i="1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224057"/>
                  </a:ext>
                </a:extLst>
              </a:tr>
              <a:tr h="293184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kern="1200" dirty="0">
                          <a:solidFill>
                            <a:srgbClr val="4E770E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kern="1200" dirty="0">
                          <a:solidFill>
                            <a:srgbClr val="FF757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800" b="0" i="1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3536775"/>
                  </a:ext>
                </a:extLst>
              </a:tr>
              <a:tr h="293184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kern="1200" dirty="0">
                          <a:solidFill>
                            <a:srgbClr val="4E770E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73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kern="1200" dirty="0">
                          <a:solidFill>
                            <a:srgbClr val="FF757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800" b="0" i="1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4362007"/>
                  </a:ext>
                </a:extLst>
              </a:tr>
              <a:tr h="293184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kern="1200" dirty="0">
                          <a:solidFill>
                            <a:srgbClr val="4E770E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73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kern="1200" dirty="0">
                          <a:solidFill>
                            <a:srgbClr val="FF757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800" b="0" i="1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6972670"/>
                  </a:ext>
                </a:extLst>
              </a:tr>
              <a:tr h="293184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kern="1200" dirty="0">
                          <a:solidFill>
                            <a:srgbClr val="4E770E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kern="1200" dirty="0">
                          <a:solidFill>
                            <a:srgbClr val="FF757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800" b="0" i="1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0554691"/>
                  </a:ext>
                </a:extLst>
              </a:tr>
              <a:tr h="293184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kern="1200" dirty="0">
                          <a:solidFill>
                            <a:srgbClr val="4E770E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kern="1200" dirty="0">
                          <a:solidFill>
                            <a:srgbClr val="FF757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800" b="0" i="1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3246989"/>
                  </a:ext>
                </a:extLst>
              </a:tr>
              <a:tr h="293184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kern="1200" dirty="0">
                          <a:solidFill>
                            <a:srgbClr val="4E770E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kern="1200" dirty="0">
                          <a:solidFill>
                            <a:srgbClr val="FF7575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800" b="0" i="1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8250262"/>
                  </a:ext>
                </a:extLst>
              </a:tr>
            </a:tbl>
          </a:graphicData>
        </a:graphic>
      </p:graphicFrame>
      <p:sp>
        <p:nvSpPr>
          <p:cNvPr id="15" name="TextovéPole 14">
            <a:extLst>
              <a:ext uri="{FF2B5EF4-FFF2-40B4-BE49-F238E27FC236}">
                <a16:creationId xmlns:a16="http://schemas.microsoft.com/office/drawing/2014/main" id="{EEC86AD0-409F-4AAF-8EB3-17FAD4E2E2FD}"/>
              </a:ext>
            </a:extLst>
          </p:cNvPr>
          <p:cNvSpPr txBox="1"/>
          <p:nvPr/>
        </p:nvSpPr>
        <p:spPr>
          <a:xfrm>
            <a:off x="4038177" y="5018780"/>
            <a:ext cx="1944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1269; celek</a:t>
            </a:r>
          </a:p>
        </p:txBody>
      </p:sp>
      <p:sp>
        <p:nvSpPr>
          <p:cNvPr id="11" name="Text Box 47">
            <a:extLst>
              <a:ext uri="{FF2B5EF4-FFF2-40B4-BE49-F238E27FC236}">
                <a16:creationId xmlns:a16="http://schemas.microsoft.com/office/drawing/2014/main" id="{6AE5BF87-3CAB-46D9-961A-15852390BA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1259468"/>
            <a:ext cx="8388816" cy="56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000" dirty="0">
                <a:solidFill>
                  <a:schemeClr val="bg1">
                    <a:lumMod val="50000"/>
                  </a:schemeClr>
                </a:solidFill>
                <a:latin typeface="Arial Narrow CE"/>
              </a:rPr>
              <a:t>„</a:t>
            </a:r>
            <a:r>
              <a:rPr lang="cs-CZ" sz="1000" i="1" dirty="0">
                <a:solidFill>
                  <a:schemeClr val="bg1">
                    <a:lumMod val="50000"/>
                  </a:schemeClr>
                </a:solidFill>
                <a:latin typeface="Arial Narrow CE"/>
              </a:rPr>
              <a:t>Ministerstvo životního prostředí si nechalo zpracovat základní analýzu, která identifikovala potencionální odpadové komodity a jejich výrobce, kteří by se měli podílet na nákladech související se svozem, tříděním a zajištěním další recyklace. Aktuálně tyto oblasti platí obce z vlastních rozpočtů. </a:t>
            </a:r>
            <a:r>
              <a:rPr lang="cs-CZ" sz="1100" b="1" dirty="0">
                <a:latin typeface="Arial Narrow CE"/>
              </a:rPr>
              <a:t>Souhlasíte se zavedením EPR kolektivních systémů pro ...?</a:t>
            </a:r>
            <a:r>
              <a:rPr lang="cs-CZ" sz="1000" i="1" dirty="0">
                <a:solidFill>
                  <a:schemeClr val="bg1">
                    <a:lumMod val="50000"/>
                  </a:schemeClr>
                </a:solidFill>
                <a:latin typeface="Arial Narrow CE"/>
              </a:rPr>
              <a:t>“ </a:t>
            </a:r>
            <a:r>
              <a:rPr lang="cs-CZ" sz="900" i="1" dirty="0">
                <a:solidFill>
                  <a:schemeClr val="bg1">
                    <a:lumMod val="50000"/>
                  </a:schemeClr>
                </a:solidFill>
                <a:latin typeface="Arial Narrow CE"/>
              </a:rPr>
              <a:t>(q17)</a:t>
            </a:r>
          </a:p>
        </p:txBody>
      </p:sp>
      <p:sp>
        <p:nvSpPr>
          <p:cNvPr id="12" name="Obdélníkový bublinový popisek 43">
            <a:extLst>
              <a:ext uri="{FF2B5EF4-FFF2-40B4-BE49-F238E27FC236}">
                <a16:creationId xmlns:a16="http://schemas.microsoft.com/office/drawing/2014/main" id="{07265173-CF1E-40D7-A190-130F23AFB7A5}"/>
              </a:ext>
            </a:extLst>
          </p:cNvPr>
          <p:cNvSpPr/>
          <p:nvPr/>
        </p:nvSpPr>
        <p:spPr>
          <a:xfrm>
            <a:off x="611560" y="5559623"/>
            <a:ext cx="7920880" cy="461665"/>
          </a:xfrm>
          <a:prstGeom prst="wedgeRectCallout">
            <a:avLst>
              <a:gd name="adj1" fmla="val -19694"/>
              <a:gd name="adj2" fmla="val -49227"/>
            </a:avLst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wrap="square" rtlCol="0" anchor="t" anchorCtr="0">
            <a:spAutoFit/>
          </a:bodyPr>
          <a:lstStyle/>
          <a:p>
            <a:pPr marL="265113" lvl="0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3"/>
              </a:buBlip>
            </a:pPr>
            <a:r>
              <a:rPr lang="cs-CZ" sz="1200" dirty="0">
                <a:latin typeface="+mn-lt"/>
                <a:ea typeface="Calibri" panose="020F0502020204030204" pitchFamily="34" charset="0"/>
              </a:rPr>
              <a:t>Zavedení rozšířené odpovědnosti výrobce (ERP) pro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všechny zjišťované produkty 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či materiály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má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 ze strany představitelů měst a obcí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většinovou podporu (64-81 %)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. Nesouhlas se pohybuje na úrovni 12-28 %. </a:t>
            </a:r>
            <a:endParaRPr lang="cs-CZ" sz="1200" dirty="0">
              <a:effectLst/>
              <a:latin typeface="+mn-lt"/>
              <a:ea typeface="Calibri" panose="020F0502020204030204" pitchFamily="34" charset="0"/>
            </a:endParaRPr>
          </a:p>
        </p:txBody>
      </p:sp>
      <p:cxnSp>
        <p:nvCxnSpPr>
          <p:cNvPr id="16" name="Přímá spojnice 15">
            <a:extLst>
              <a:ext uri="{FF2B5EF4-FFF2-40B4-BE49-F238E27FC236}">
                <a16:creationId xmlns:a16="http://schemas.microsoft.com/office/drawing/2014/main" id="{B9158BDF-F090-4768-B9F3-038307FA8678}"/>
              </a:ext>
            </a:extLst>
          </p:cNvPr>
          <p:cNvCxnSpPr>
            <a:cxnSpLocks/>
          </p:cNvCxnSpPr>
          <p:nvPr/>
        </p:nvCxnSpPr>
        <p:spPr>
          <a:xfrm>
            <a:off x="539552" y="5373216"/>
            <a:ext cx="82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21663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Sběrná místa v případě nového ERP systému</a:t>
            </a:r>
          </a:p>
        </p:txBody>
      </p:sp>
      <p:graphicFrame>
        <p:nvGraphicFramePr>
          <p:cNvPr id="57" name="Object 2">
            <a:extLst>
              <a:ext uri="{FF2B5EF4-FFF2-40B4-BE49-F238E27FC236}">
                <a16:creationId xmlns:a16="http://schemas.microsoft.com/office/drawing/2014/main" id="{4E548D97-2B74-4E77-922E-DBF20991C74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7782088"/>
              </p:ext>
            </p:extLst>
          </p:nvPr>
        </p:nvGraphicFramePr>
        <p:xfrm>
          <a:off x="-344951" y="1484784"/>
          <a:ext cx="7560840" cy="3673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32" name="Přímá spojnice 31">
            <a:extLst>
              <a:ext uri="{FF2B5EF4-FFF2-40B4-BE49-F238E27FC236}">
                <a16:creationId xmlns:a16="http://schemas.microsoft.com/office/drawing/2014/main" id="{F05F736A-0B93-4537-8BE4-D3CA68FA5ABB}"/>
              </a:ext>
            </a:extLst>
          </p:cNvPr>
          <p:cNvCxnSpPr>
            <a:cxnSpLocks/>
          </p:cNvCxnSpPr>
          <p:nvPr/>
        </p:nvCxnSpPr>
        <p:spPr>
          <a:xfrm>
            <a:off x="-612576" y="6858000"/>
            <a:ext cx="82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Tabulka 13">
            <a:extLst>
              <a:ext uri="{FF2B5EF4-FFF2-40B4-BE49-F238E27FC236}">
                <a16:creationId xmlns:a16="http://schemas.microsoft.com/office/drawing/2014/main" id="{2F304271-F46F-4BA8-9187-1BF9C935C7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6377609"/>
              </p:ext>
            </p:extLst>
          </p:nvPr>
        </p:nvGraphicFramePr>
        <p:xfrm>
          <a:off x="6948264" y="1924472"/>
          <a:ext cx="1854009" cy="30943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8009">
                  <a:extLst>
                    <a:ext uri="{9D8B030D-6E8A-4147-A177-3AD203B41FA5}">
                      <a16:colId xmlns:a16="http://schemas.microsoft.com/office/drawing/2014/main" val="328574211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807169113"/>
                    </a:ext>
                  </a:extLst>
                </a:gridCol>
                <a:gridCol w="396000">
                  <a:extLst>
                    <a:ext uri="{9D8B030D-6E8A-4147-A177-3AD203B41FA5}">
                      <a16:colId xmlns:a16="http://schemas.microsoft.com/office/drawing/2014/main" val="752439547"/>
                    </a:ext>
                  </a:extLst>
                </a:gridCol>
              </a:tblGrid>
              <a:tr h="455652">
                <a:tc>
                  <a:txBody>
                    <a:bodyPr/>
                    <a:lstStyle/>
                    <a:p>
                      <a:pPr algn="ctr" fontAlgn="b"/>
                      <a:r>
                        <a:rPr lang="cs-CZ" sz="1050" u="none" strike="noStrike" dirty="0">
                          <a:solidFill>
                            <a:srgbClr val="4E770E"/>
                          </a:solidFill>
                          <a:effectLst/>
                        </a:rPr>
                        <a:t>obce </a:t>
                      </a:r>
                      <a:br>
                        <a:rPr lang="cs-CZ" sz="1050" u="none" strike="noStrike" dirty="0">
                          <a:solidFill>
                            <a:srgbClr val="4E770E"/>
                          </a:solidFill>
                          <a:effectLst/>
                        </a:rPr>
                      </a:br>
                      <a:r>
                        <a:rPr lang="cs-CZ" sz="700" u="none" strike="noStrike" dirty="0">
                          <a:solidFill>
                            <a:srgbClr val="4E770E"/>
                          </a:solidFill>
                          <a:effectLst/>
                        </a:rPr>
                        <a:t>(rozhodně, spíše)</a:t>
                      </a:r>
                      <a:endParaRPr lang="cs-CZ" sz="700" b="0" i="0" u="none" strike="noStrike" dirty="0">
                        <a:solidFill>
                          <a:srgbClr val="4E770E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50" u="none" strike="noStrike" dirty="0">
                          <a:solidFill>
                            <a:srgbClr val="0070C0"/>
                          </a:solidFill>
                          <a:effectLst/>
                        </a:rPr>
                        <a:t>smluvní partneři </a:t>
                      </a:r>
                      <a:br>
                        <a:rPr lang="cs-CZ" sz="1050" u="none" strike="noStrike" dirty="0">
                          <a:solidFill>
                            <a:srgbClr val="0070C0"/>
                          </a:solidFill>
                          <a:effectLst/>
                        </a:rPr>
                      </a:br>
                      <a:r>
                        <a:rPr lang="cs-CZ" sz="700" u="none" strike="noStrike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(rozhodně, spíše)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8909686"/>
                  </a:ext>
                </a:extLst>
              </a:tr>
              <a:tr h="293184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kern="1200" dirty="0">
                          <a:solidFill>
                            <a:srgbClr val="4E770E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800" b="0" i="1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3683376"/>
                  </a:ext>
                </a:extLst>
              </a:tr>
              <a:tr h="293184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kern="1200" dirty="0">
                          <a:solidFill>
                            <a:srgbClr val="4E770E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800" b="0" i="1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6060050"/>
                  </a:ext>
                </a:extLst>
              </a:tr>
              <a:tr h="293184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kern="1200" dirty="0">
                          <a:solidFill>
                            <a:srgbClr val="4E770E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800" b="0" i="1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224057"/>
                  </a:ext>
                </a:extLst>
              </a:tr>
              <a:tr h="293184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kern="1200" dirty="0">
                          <a:solidFill>
                            <a:srgbClr val="4E770E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57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800" b="0" i="1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3536775"/>
                  </a:ext>
                </a:extLst>
              </a:tr>
              <a:tr h="293184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kern="1200" dirty="0">
                          <a:solidFill>
                            <a:srgbClr val="4E770E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800" b="0" i="1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4362007"/>
                  </a:ext>
                </a:extLst>
              </a:tr>
              <a:tr h="293184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kern="1200" dirty="0">
                          <a:solidFill>
                            <a:srgbClr val="4E770E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800" b="0" i="1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6972670"/>
                  </a:ext>
                </a:extLst>
              </a:tr>
              <a:tr h="293184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kern="1200" dirty="0">
                          <a:solidFill>
                            <a:srgbClr val="4E770E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800" b="0" i="1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0554691"/>
                  </a:ext>
                </a:extLst>
              </a:tr>
              <a:tr h="293184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kern="1200" dirty="0">
                          <a:solidFill>
                            <a:srgbClr val="4E770E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800" b="0" i="1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3246989"/>
                  </a:ext>
                </a:extLst>
              </a:tr>
              <a:tr h="293184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kern="1200" dirty="0">
                          <a:solidFill>
                            <a:srgbClr val="4E770E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800" b="0" i="1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8250262"/>
                  </a:ext>
                </a:extLst>
              </a:tr>
            </a:tbl>
          </a:graphicData>
        </a:graphic>
      </p:graphicFrame>
      <p:sp>
        <p:nvSpPr>
          <p:cNvPr id="15" name="TextovéPole 14">
            <a:extLst>
              <a:ext uri="{FF2B5EF4-FFF2-40B4-BE49-F238E27FC236}">
                <a16:creationId xmlns:a16="http://schemas.microsoft.com/office/drawing/2014/main" id="{EEC86AD0-409F-4AAF-8EB3-17FAD4E2E2FD}"/>
              </a:ext>
            </a:extLst>
          </p:cNvPr>
          <p:cNvSpPr txBox="1"/>
          <p:nvPr/>
        </p:nvSpPr>
        <p:spPr>
          <a:xfrm>
            <a:off x="4038177" y="5018780"/>
            <a:ext cx="1944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1269; celek</a:t>
            </a:r>
          </a:p>
        </p:txBody>
      </p:sp>
      <p:sp>
        <p:nvSpPr>
          <p:cNvPr id="11" name="Text Box 47">
            <a:extLst>
              <a:ext uri="{FF2B5EF4-FFF2-40B4-BE49-F238E27FC236}">
                <a16:creationId xmlns:a16="http://schemas.microsoft.com/office/drawing/2014/main" id="{6AE5BF87-3CAB-46D9-961A-15852390BA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1259468"/>
            <a:ext cx="838881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000" dirty="0">
                <a:solidFill>
                  <a:schemeClr val="bg1">
                    <a:lumMod val="50000"/>
                  </a:schemeClr>
                </a:solidFill>
                <a:latin typeface="Arial Narrow CE"/>
              </a:rPr>
              <a:t>„</a:t>
            </a:r>
            <a:r>
              <a:rPr lang="cs-CZ" sz="1000" i="1" dirty="0">
                <a:solidFill>
                  <a:schemeClr val="bg1">
                    <a:lumMod val="50000"/>
                  </a:schemeClr>
                </a:solidFill>
                <a:latin typeface="Arial Narrow CE"/>
              </a:rPr>
              <a:t>V případě nového EPR systému obce často zajišťují obrovské množství práce. Nabízí se nicméně otázka, zda by vše měly zajištovat obce. Ostatně jsou typy odpadů, které obce nesbírá a nezajišťuje jejich likvidaci. </a:t>
            </a:r>
            <a:r>
              <a:rPr lang="cs-CZ" sz="1100" b="1" dirty="0">
                <a:latin typeface="Arial Narrow CE"/>
              </a:rPr>
              <a:t>Měla by být sběrná místa zajištěna přes obce nebo v místě prodeje nebo u smluvních partnerů, jak je tomu u pneumatik nebo solárních panelů?</a:t>
            </a:r>
            <a:r>
              <a:rPr lang="cs-CZ" sz="1000" i="1" dirty="0">
                <a:solidFill>
                  <a:schemeClr val="bg1">
                    <a:lumMod val="50000"/>
                  </a:schemeClr>
                </a:solidFill>
                <a:latin typeface="Arial Narrow CE"/>
              </a:rPr>
              <a:t>“ </a:t>
            </a:r>
            <a:r>
              <a:rPr lang="cs-CZ" sz="900" i="1" dirty="0">
                <a:solidFill>
                  <a:schemeClr val="bg1">
                    <a:lumMod val="50000"/>
                  </a:schemeClr>
                </a:solidFill>
                <a:latin typeface="Arial Narrow CE"/>
              </a:rPr>
              <a:t>(q18)</a:t>
            </a:r>
          </a:p>
        </p:txBody>
      </p:sp>
      <p:sp>
        <p:nvSpPr>
          <p:cNvPr id="12" name="Obdélníkový bublinový popisek 43">
            <a:extLst>
              <a:ext uri="{FF2B5EF4-FFF2-40B4-BE49-F238E27FC236}">
                <a16:creationId xmlns:a16="http://schemas.microsoft.com/office/drawing/2014/main" id="{07265173-CF1E-40D7-A190-130F23AFB7A5}"/>
              </a:ext>
            </a:extLst>
          </p:cNvPr>
          <p:cNvSpPr/>
          <p:nvPr/>
        </p:nvSpPr>
        <p:spPr>
          <a:xfrm>
            <a:off x="519526" y="5580101"/>
            <a:ext cx="8244000" cy="646331"/>
          </a:xfrm>
          <a:prstGeom prst="wedgeRectCallout">
            <a:avLst>
              <a:gd name="adj1" fmla="val -19694"/>
              <a:gd name="adj2" fmla="val -49227"/>
            </a:avLst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wrap="square" rtlCol="0" anchor="t" anchorCtr="0">
            <a:spAutoFit/>
          </a:bodyPr>
          <a:lstStyle/>
          <a:p>
            <a:pPr marL="265113" lvl="0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3"/>
              </a:buBlip>
            </a:pPr>
            <a:r>
              <a:rPr lang="cs-CZ" sz="1200" u="sng" dirty="0">
                <a:latin typeface="+mn-lt"/>
                <a:ea typeface="Calibri" panose="020F0502020204030204" pitchFamily="34" charset="0"/>
              </a:rPr>
              <a:t>Vyjma tiskovin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 (novin, časopisů, letáků a jiných komerčních tiskovin) u všech dalších produktů a materiálů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převažuje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názor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, že by jejich sběr neměla zajišťovat obec, ale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měly být vraceny v místě prodeje nebo u smluvních partnerů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, jako je tomu například u pneumatik.</a:t>
            </a:r>
            <a:endParaRPr lang="cs-CZ" sz="1200" dirty="0">
              <a:effectLst/>
              <a:latin typeface="+mn-lt"/>
              <a:ea typeface="Calibri" panose="020F0502020204030204" pitchFamily="34" charset="0"/>
            </a:endParaRPr>
          </a:p>
        </p:txBody>
      </p:sp>
      <p:cxnSp>
        <p:nvCxnSpPr>
          <p:cNvPr id="16" name="Přímá spojnice 15">
            <a:extLst>
              <a:ext uri="{FF2B5EF4-FFF2-40B4-BE49-F238E27FC236}">
                <a16:creationId xmlns:a16="http://schemas.microsoft.com/office/drawing/2014/main" id="{B9158BDF-F090-4768-B9F3-038307FA8678}"/>
              </a:ext>
            </a:extLst>
          </p:cNvPr>
          <p:cNvCxnSpPr>
            <a:cxnSpLocks/>
          </p:cNvCxnSpPr>
          <p:nvPr/>
        </p:nvCxnSpPr>
        <p:spPr>
          <a:xfrm>
            <a:off x="539552" y="5373216"/>
            <a:ext cx="82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32262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nadpis 2">
            <a:extLst>
              <a:ext uri="{FF2B5EF4-FFF2-40B4-BE49-F238E27FC236}">
                <a16:creationId xmlns:a16="http://schemas.microsoft.com/office/drawing/2014/main" id="{922D644E-6EAA-48A0-868D-95321C01D059}"/>
              </a:ext>
            </a:extLst>
          </p:cNvPr>
          <p:cNvSpPr txBox="1">
            <a:spLocks/>
          </p:cNvSpPr>
          <p:nvPr/>
        </p:nvSpPr>
        <p:spPr bwMode="auto">
          <a:xfrm>
            <a:off x="2123728" y="4221088"/>
            <a:ext cx="6696744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buFont typeface="Wingdings 2" pitchFamily="18" charset="2"/>
              <a:buNone/>
              <a:tabLst/>
              <a:defRPr/>
            </a:pPr>
            <a:r>
              <a:rPr kumimoji="0" lang="cs-CZ" sz="2000" b="0" i="0" u="none" strike="noStrike" kern="0" cap="none" spc="0" normalizeH="0" baseline="0" noProof="0" dirty="0">
                <a:ln>
                  <a:noFill/>
                </a:ln>
                <a:solidFill>
                  <a:srgbClr val="48710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Cíle do budoucna</a:t>
            </a:r>
          </a:p>
        </p:txBody>
      </p:sp>
      <p:cxnSp>
        <p:nvCxnSpPr>
          <p:cNvPr id="5" name="Přímá spojnice 4">
            <a:extLst>
              <a:ext uri="{FF2B5EF4-FFF2-40B4-BE49-F238E27FC236}">
                <a16:creationId xmlns:a16="http://schemas.microsoft.com/office/drawing/2014/main" id="{FA2C0A12-948E-4234-84B8-BA5A1A87E5DB}"/>
              </a:ext>
            </a:extLst>
          </p:cNvPr>
          <p:cNvCxnSpPr/>
          <p:nvPr/>
        </p:nvCxnSpPr>
        <p:spPr>
          <a:xfrm>
            <a:off x="2123728" y="4941168"/>
            <a:ext cx="2196000" cy="0"/>
          </a:xfrm>
          <a:prstGeom prst="line">
            <a:avLst/>
          </a:prstGeom>
          <a:ln w="28575">
            <a:solidFill>
              <a:srgbClr val="D6E5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3F58A4B5-8DD4-413C-BB17-6F9E92D60342}"/>
              </a:ext>
            </a:extLst>
          </p:cNvPr>
          <p:cNvCxnSpPr/>
          <p:nvPr/>
        </p:nvCxnSpPr>
        <p:spPr>
          <a:xfrm>
            <a:off x="4355976" y="4941168"/>
            <a:ext cx="2196000" cy="0"/>
          </a:xfrm>
          <a:prstGeom prst="line">
            <a:avLst/>
          </a:prstGeom>
          <a:ln w="28575">
            <a:solidFill>
              <a:srgbClr val="7AB30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nice 8">
            <a:extLst>
              <a:ext uri="{FF2B5EF4-FFF2-40B4-BE49-F238E27FC236}">
                <a16:creationId xmlns:a16="http://schemas.microsoft.com/office/drawing/2014/main" id="{92C504DC-DEA0-4996-A1D5-E28493E52BDA}"/>
              </a:ext>
            </a:extLst>
          </p:cNvPr>
          <p:cNvCxnSpPr/>
          <p:nvPr/>
        </p:nvCxnSpPr>
        <p:spPr>
          <a:xfrm>
            <a:off x="6588224" y="4941168"/>
            <a:ext cx="2196000" cy="0"/>
          </a:xfrm>
          <a:prstGeom prst="line">
            <a:avLst/>
          </a:prstGeom>
          <a:ln w="28575">
            <a:solidFill>
              <a:srgbClr val="4871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525450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Object 16">
            <a:extLst>
              <a:ext uri="{FF2B5EF4-FFF2-40B4-BE49-F238E27FC236}">
                <a16:creationId xmlns:a16="http://schemas.microsoft.com/office/drawing/2014/main" id="{F9121E15-2B58-432A-AA13-7C7BED9C230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1438726"/>
              </p:ext>
            </p:extLst>
          </p:nvPr>
        </p:nvGraphicFramePr>
        <p:xfrm>
          <a:off x="-576064" y="2078637"/>
          <a:ext cx="9756576" cy="421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395536" y="116632"/>
            <a:ext cx="6624736" cy="904300"/>
          </a:xfrm>
        </p:spPr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Jak obce plánují zajistit plnění odpadových cílů určených zákonem?</a:t>
            </a:r>
          </a:p>
        </p:txBody>
      </p:sp>
      <p:sp>
        <p:nvSpPr>
          <p:cNvPr id="31" name="Text Box 47">
            <a:extLst>
              <a:ext uri="{FF2B5EF4-FFF2-40B4-BE49-F238E27FC236}">
                <a16:creationId xmlns:a16="http://schemas.microsoft.com/office/drawing/2014/main" id="{20D15EB2-7C5C-4A89-AD45-A99C1B2BCE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1449" y="2266285"/>
            <a:ext cx="1944216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900" i="1" dirty="0">
                <a:solidFill>
                  <a:schemeClr val="bg1">
                    <a:lumMod val="50000"/>
                  </a:schemeClr>
                </a:solidFill>
                <a:latin typeface="Arial Narrow CE"/>
              </a:rPr>
              <a:t>„Jak hodláte do budoucna zajišťovat plnění cílů, které byly schváleny zákonem?“ (q19)</a:t>
            </a:r>
          </a:p>
        </p:txBody>
      </p:sp>
      <p:sp>
        <p:nvSpPr>
          <p:cNvPr id="25" name="TextovéPole 24">
            <a:extLst>
              <a:ext uri="{FF2B5EF4-FFF2-40B4-BE49-F238E27FC236}">
                <a16:creationId xmlns:a16="http://schemas.microsoft.com/office/drawing/2014/main" id="{116216FF-1FD3-4A52-9C68-615B82C72BDF}"/>
              </a:ext>
            </a:extLst>
          </p:cNvPr>
          <p:cNvSpPr txBox="1"/>
          <p:nvPr/>
        </p:nvSpPr>
        <p:spPr>
          <a:xfrm>
            <a:off x="3441371" y="5828566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1269; celek, kategorizace spontánních odpovědí, možnost více odpovědí</a:t>
            </a:r>
          </a:p>
        </p:txBody>
      </p:sp>
      <p:cxnSp>
        <p:nvCxnSpPr>
          <p:cNvPr id="27" name="Přímá spojnice 26">
            <a:extLst>
              <a:ext uri="{FF2B5EF4-FFF2-40B4-BE49-F238E27FC236}">
                <a16:creationId xmlns:a16="http://schemas.microsoft.com/office/drawing/2014/main" id="{04EAEC3F-2D58-472C-94D9-3B02215A511E}"/>
              </a:ext>
            </a:extLst>
          </p:cNvPr>
          <p:cNvCxnSpPr>
            <a:cxnSpLocks/>
          </p:cNvCxnSpPr>
          <p:nvPr/>
        </p:nvCxnSpPr>
        <p:spPr>
          <a:xfrm>
            <a:off x="4154249" y="0"/>
            <a:ext cx="82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ástupný symbol pro obsah 2">
            <a:extLst>
              <a:ext uri="{FF2B5EF4-FFF2-40B4-BE49-F238E27FC236}">
                <a16:creationId xmlns:a16="http://schemas.microsoft.com/office/drawing/2014/main" id="{7F91187D-2820-425B-876C-01CF2852F9CB}"/>
              </a:ext>
            </a:extLst>
          </p:cNvPr>
          <p:cNvSpPr>
            <a:spLocks noGrp="1"/>
          </p:cNvSpPr>
          <p:nvPr/>
        </p:nvSpPr>
        <p:spPr bwMode="auto">
          <a:xfrm>
            <a:off x="371864" y="1412776"/>
            <a:ext cx="841809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just" rtl="0" eaLnBrk="1" fontAlgn="base" hangingPunct="1">
              <a:spcBef>
                <a:spcPct val="20000"/>
              </a:spcBef>
              <a:spcAft>
                <a:spcPct val="0"/>
              </a:spcAft>
              <a:buSzPct val="200000"/>
              <a:buFont typeface="Wingdings" panose="05000000000000000000" pitchFamily="2" charset="2"/>
              <a:buBlip>
                <a:blip r:embed="rId3"/>
              </a:buBlip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70000"/>
              <a:buBlip>
                <a:blip r:embed="rId4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5113" indent="-265113">
              <a:spcBef>
                <a:spcPts val="600"/>
              </a:spcBef>
              <a:buSzPct val="130000"/>
            </a:pPr>
            <a:r>
              <a:rPr lang="cs-CZ" sz="1200" dirty="0"/>
              <a:t>Pro plnění cílů stanovených zákonem obce se nejčastěji chtějí zaměřit na </a:t>
            </a:r>
            <a:r>
              <a:rPr lang="cs-CZ" sz="1200" b="1" dirty="0"/>
              <a:t>zlepšení informovanosti občanů </a:t>
            </a:r>
            <a:r>
              <a:rPr lang="cs-CZ" sz="1200" dirty="0"/>
              <a:t>v oblasti třídění (29 %), předpokladem je, že větší</a:t>
            </a:r>
            <a:r>
              <a:rPr lang="cs-CZ" sz="1200" b="1" dirty="0"/>
              <a:t> edukace </a:t>
            </a:r>
            <a:r>
              <a:rPr lang="cs-CZ" sz="1200" dirty="0"/>
              <a:t>se pozitivně </a:t>
            </a:r>
            <a:r>
              <a:rPr lang="cs-CZ" sz="1200" b="1" dirty="0"/>
              <a:t>promítne do motivace </a:t>
            </a:r>
            <a:r>
              <a:rPr lang="cs-CZ" sz="1200" dirty="0"/>
              <a:t>občanů k třídění odpadu. </a:t>
            </a:r>
          </a:p>
        </p:txBody>
      </p:sp>
      <p:cxnSp>
        <p:nvCxnSpPr>
          <p:cNvPr id="13" name="Přímá spojnice 12">
            <a:extLst>
              <a:ext uri="{FF2B5EF4-FFF2-40B4-BE49-F238E27FC236}">
                <a16:creationId xmlns:a16="http://schemas.microsoft.com/office/drawing/2014/main" id="{26945199-A092-4271-9C27-45C88E20FB6C}"/>
              </a:ext>
            </a:extLst>
          </p:cNvPr>
          <p:cNvCxnSpPr>
            <a:cxnSpLocks/>
          </p:cNvCxnSpPr>
          <p:nvPr/>
        </p:nvCxnSpPr>
        <p:spPr>
          <a:xfrm>
            <a:off x="467544" y="2078637"/>
            <a:ext cx="8316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676484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Object 16">
            <a:extLst>
              <a:ext uri="{FF2B5EF4-FFF2-40B4-BE49-F238E27FC236}">
                <a16:creationId xmlns:a16="http://schemas.microsoft.com/office/drawing/2014/main" id="{539FAB75-74BA-420E-A9D9-1F5F308A428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2615705"/>
              </p:ext>
            </p:extLst>
          </p:nvPr>
        </p:nvGraphicFramePr>
        <p:xfrm>
          <a:off x="3927516" y="2726703"/>
          <a:ext cx="6527434" cy="31724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6" name="Object 8">
            <a:extLst>
              <a:ext uri="{FF2B5EF4-FFF2-40B4-BE49-F238E27FC236}">
                <a16:creationId xmlns:a16="http://schemas.microsoft.com/office/drawing/2014/main" id="{6562176B-138F-41F2-8702-C9E0C0EC3B3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2300022"/>
              </p:ext>
            </p:extLst>
          </p:nvPr>
        </p:nvGraphicFramePr>
        <p:xfrm>
          <a:off x="664427" y="2780426"/>
          <a:ext cx="4722425" cy="3279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395536" y="116632"/>
            <a:ext cx="6624736" cy="904300"/>
          </a:xfrm>
        </p:spPr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Plánovaný významný investiční projekt </a:t>
            </a:r>
            <a:br>
              <a:rPr lang="cs-CZ" sz="2200" dirty="0">
                <a:solidFill>
                  <a:srgbClr val="537B15"/>
                </a:solidFill>
              </a:rPr>
            </a:br>
            <a:r>
              <a:rPr lang="cs-CZ" sz="2200" dirty="0">
                <a:solidFill>
                  <a:srgbClr val="537B15"/>
                </a:solidFill>
              </a:rPr>
              <a:t>v odpadovém hospodářství</a:t>
            </a:r>
          </a:p>
        </p:txBody>
      </p:sp>
      <p:sp>
        <p:nvSpPr>
          <p:cNvPr id="23" name="Text Box 4">
            <a:extLst>
              <a:ext uri="{FF2B5EF4-FFF2-40B4-BE49-F238E27FC236}">
                <a16:creationId xmlns:a16="http://schemas.microsoft.com/office/drawing/2014/main" id="{18D46DC9-48D6-44B0-BA97-E850391B25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2648" y="3374244"/>
            <a:ext cx="9889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900" dirty="0">
                <a:solidFill>
                  <a:srgbClr val="446212"/>
                </a:solidFill>
                <a:latin typeface="+mn-lt"/>
                <a:cs typeface="Arial" charset="0"/>
              </a:rPr>
              <a:t>ano</a:t>
            </a:r>
          </a:p>
          <a:p>
            <a:pPr lvl="0" algn="ctr">
              <a:spcBef>
                <a:spcPts val="0"/>
              </a:spcBef>
            </a:pPr>
            <a:r>
              <a:rPr lang="cs-CZ" dirty="0">
                <a:solidFill>
                  <a:srgbClr val="446212"/>
                </a:solidFill>
                <a:latin typeface="+mn-lt"/>
                <a:cs typeface="Arial" charset="0"/>
              </a:rPr>
              <a:t>11 %</a:t>
            </a:r>
          </a:p>
        </p:txBody>
      </p:sp>
      <p:cxnSp>
        <p:nvCxnSpPr>
          <p:cNvPr id="24" name="Přímá spojnice 23">
            <a:extLst>
              <a:ext uri="{FF2B5EF4-FFF2-40B4-BE49-F238E27FC236}">
                <a16:creationId xmlns:a16="http://schemas.microsoft.com/office/drawing/2014/main" id="{7DCA4537-054D-4C09-9C61-7C7BD4D63C37}"/>
              </a:ext>
            </a:extLst>
          </p:cNvPr>
          <p:cNvCxnSpPr>
            <a:cxnSpLocks/>
          </p:cNvCxnSpPr>
          <p:nvPr/>
        </p:nvCxnSpPr>
        <p:spPr>
          <a:xfrm>
            <a:off x="458210" y="2292671"/>
            <a:ext cx="82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Box 5">
            <a:extLst>
              <a:ext uri="{FF2B5EF4-FFF2-40B4-BE49-F238E27FC236}">
                <a16:creationId xmlns:a16="http://schemas.microsoft.com/office/drawing/2014/main" id="{E22F42C7-C0C1-4119-A121-B59B664BD1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495" y="2409232"/>
            <a:ext cx="3486548" cy="44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100" b="1" dirty="0">
                <a:latin typeface="+mn-lt"/>
              </a:rPr>
              <a:t>Chystáte v odpadovém hospodářství ve vaší obci či městě nějaký významný investiční projekt?</a:t>
            </a:r>
            <a:r>
              <a:rPr lang="cs-CZ" sz="1200" b="1" dirty="0">
                <a:latin typeface="+mn-lt"/>
              </a:rPr>
              <a:t> </a:t>
            </a:r>
            <a:r>
              <a:rPr lang="cs-CZ" sz="800" dirty="0">
                <a:latin typeface="+mn-lt"/>
              </a:rPr>
              <a:t>(q20)</a:t>
            </a:r>
          </a:p>
        </p:txBody>
      </p:sp>
      <p:sp>
        <p:nvSpPr>
          <p:cNvPr id="21" name="Text Box 47">
            <a:extLst>
              <a:ext uri="{FF2B5EF4-FFF2-40B4-BE49-F238E27FC236}">
                <a16:creationId xmlns:a16="http://schemas.microsoft.com/office/drawing/2014/main" id="{468A273A-AAE4-49DF-8EED-49DD38EB2C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55055" y="2507009"/>
            <a:ext cx="357658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cs-CZ" sz="1100" b="1" dirty="0">
                <a:latin typeface="+mn-lt"/>
              </a:rPr>
              <a:t>Pokud ano, jaký…? </a:t>
            </a:r>
            <a:r>
              <a:rPr lang="cs-CZ" sz="800" dirty="0">
                <a:latin typeface="+mn-lt"/>
              </a:rPr>
              <a:t>(q21)</a:t>
            </a:r>
            <a:endParaRPr lang="cs-CZ" sz="800" i="1" dirty="0">
              <a:solidFill>
                <a:schemeClr val="bg1">
                  <a:lumMod val="50000"/>
                </a:schemeClr>
              </a:solidFill>
              <a:latin typeface="Arial Narrow CE"/>
            </a:endParaRPr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082A3335-0CB2-49C3-AA84-A263A5BC2BA1}"/>
              </a:ext>
            </a:extLst>
          </p:cNvPr>
          <p:cNvSpPr txBox="1"/>
          <p:nvPr/>
        </p:nvSpPr>
        <p:spPr>
          <a:xfrm>
            <a:off x="2150311" y="4027123"/>
            <a:ext cx="1944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1269; celek</a:t>
            </a:r>
          </a:p>
        </p:txBody>
      </p:sp>
      <p:graphicFrame>
        <p:nvGraphicFramePr>
          <p:cNvPr id="17" name="Tabulka 16">
            <a:extLst>
              <a:ext uri="{FF2B5EF4-FFF2-40B4-BE49-F238E27FC236}">
                <a16:creationId xmlns:a16="http://schemas.microsoft.com/office/drawing/2014/main" id="{02D144C3-B118-440A-BD20-6252F64005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2753351"/>
              </p:ext>
            </p:extLst>
          </p:nvPr>
        </p:nvGraphicFramePr>
        <p:xfrm>
          <a:off x="431848" y="4666485"/>
          <a:ext cx="3949269" cy="1728000"/>
        </p:xfrm>
        <a:graphic>
          <a:graphicData uri="http://schemas.openxmlformats.org/drawingml/2006/table">
            <a:tbl>
              <a:tblPr/>
              <a:tblGrid>
                <a:gridCol w="673269">
                  <a:extLst>
                    <a:ext uri="{9D8B030D-6E8A-4147-A177-3AD203B41FA5}">
                      <a16:colId xmlns:a16="http://schemas.microsoft.com/office/drawing/2014/main" val="3082922086"/>
                    </a:ext>
                  </a:extLst>
                </a:gridCol>
                <a:gridCol w="252000">
                  <a:extLst>
                    <a:ext uri="{9D8B030D-6E8A-4147-A177-3AD203B41FA5}">
                      <a16:colId xmlns:a16="http://schemas.microsoft.com/office/drawing/2014/main" val="1326833761"/>
                    </a:ext>
                  </a:extLst>
                </a:gridCol>
                <a:gridCol w="252000">
                  <a:extLst>
                    <a:ext uri="{9D8B030D-6E8A-4147-A177-3AD203B41FA5}">
                      <a16:colId xmlns:a16="http://schemas.microsoft.com/office/drawing/2014/main" val="139064625"/>
                    </a:ext>
                  </a:extLst>
                </a:gridCol>
                <a:gridCol w="252000">
                  <a:extLst>
                    <a:ext uri="{9D8B030D-6E8A-4147-A177-3AD203B41FA5}">
                      <a16:colId xmlns:a16="http://schemas.microsoft.com/office/drawing/2014/main" val="910973805"/>
                    </a:ext>
                  </a:extLst>
                </a:gridCol>
                <a:gridCol w="252000">
                  <a:extLst>
                    <a:ext uri="{9D8B030D-6E8A-4147-A177-3AD203B41FA5}">
                      <a16:colId xmlns:a16="http://schemas.microsoft.com/office/drawing/2014/main" val="1822651253"/>
                    </a:ext>
                  </a:extLst>
                </a:gridCol>
                <a:gridCol w="252000">
                  <a:extLst>
                    <a:ext uri="{9D8B030D-6E8A-4147-A177-3AD203B41FA5}">
                      <a16:colId xmlns:a16="http://schemas.microsoft.com/office/drawing/2014/main" val="1585992118"/>
                    </a:ext>
                  </a:extLst>
                </a:gridCol>
                <a:gridCol w="252000">
                  <a:extLst>
                    <a:ext uri="{9D8B030D-6E8A-4147-A177-3AD203B41FA5}">
                      <a16:colId xmlns:a16="http://schemas.microsoft.com/office/drawing/2014/main" val="3067352393"/>
                    </a:ext>
                  </a:extLst>
                </a:gridCol>
                <a:gridCol w="252000">
                  <a:extLst>
                    <a:ext uri="{9D8B030D-6E8A-4147-A177-3AD203B41FA5}">
                      <a16:colId xmlns:a16="http://schemas.microsoft.com/office/drawing/2014/main" val="3483095344"/>
                    </a:ext>
                  </a:extLst>
                </a:gridCol>
                <a:gridCol w="252000">
                  <a:extLst>
                    <a:ext uri="{9D8B030D-6E8A-4147-A177-3AD203B41FA5}">
                      <a16:colId xmlns:a16="http://schemas.microsoft.com/office/drawing/2014/main" val="1304205513"/>
                    </a:ext>
                  </a:extLst>
                </a:gridCol>
                <a:gridCol w="252000">
                  <a:extLst>
                    <a:ext uri="{9D8B030D-6E8A-4147-A177-3AD203B41FA5}">
                      <a16:colId xmlns:a16="http://schemas.microsoft.com/office/drawing/2014/main" val="844499689"/>
                    </a:ext>
                  </a:extLst>
                </a:gridCol>
                <a:gridCol w="252000">
                  <a:extLst>
                    <a:ext uri="{9D8B030D-6E8A-4147-A177-3AD203B41FA5}">
                      <a16:colId xmlns:a16="http://schemas.microsoft.com/office/drawing/2014/main" val="2865171050"/>
                    </a:ext>
                  </a:extLst>
                </a:gridCol>
                <a:gridCol w="252000">
                  <a:extLst>
                    <a:ext uri="{9D8B030D-6E8A-4147-A177-3AD203B41FA5}">
                      <a16:colId xmlns:a16="http://schemas.microsoft.com/office/drawing/2014/main" val="3191017727"/>
                    </a:ext>
                  </a:extLst>
                </a:gridCol>
                <a:gridCol w="252000">
                  <a:extLst>
                    <a:ext uri="{9D8B030D-6E8A-4147-A177-3AD203B41FA5}">
                      <a16:colId xmlns:a16="http://schemas.microsoft.com/office/drawing/2014/main" val="166716250"/>
                    </a:ext>
                  </a:extLst>
                </a:gridCol>
                <a:gridCol w="252000">
                  <a:extLst>
                    <a:ext uri="{9D8B030D-6E8A-4147-A177-3AD203B41FA5}">
                      <a16:colId xmlns:a16="http://schemas.microsoft.com/office/drawing/2014/main" val="1918287851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 fontAlgn="b"/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velikost obce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region (</a:t>
                      </a:r>
                      <a:r>
                        <a:rPr lang="cs-CZ" sz="9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Nuts</a:t>
                      </a:r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2)</a:t>
                      </a:r>
                      <a:endParaRPr lang="pt-BR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7012493"/>
                  </a:ext>
                </a:extLst>
              </a:tr>
              <a:tr h="972000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sloupcová </a:t>
                      </a:r>
                      <a:b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% </a:t>
                      </a:r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0-499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500-999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1 000-4 999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pt-BR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000</a:t>
                      </a:r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-19 999 ob.</a:t>
                      </a:r>
                      <a:endParaRPr lang="pt-BR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20 000 a více ob.</a:t>
                      </a:r>
                      <a:endParaRPr lang="pt-BR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Čechy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Jihozápad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Severozápad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Severovýchod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Jihovýchod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Morava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Moravskoslezsko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2940610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871647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94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96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229913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n</a:t>
                      </a: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1269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18637"/>
                  </a:ext>
                </a:extLst>
              </a:tr>
            </a:tbl>
          </a:graphicData>
        </a:graphic>
      </p:graphicFrame>
      <p:cxnSp>
        <p:nvCxnSpPr>
          <p:cNvPr id="4" name="Spojnice: pravoúhlá 3">
            <a:extLst>
              <a:ext uri="{FF2B5EF4-FFF2-40B4-BE49-F238E27FC236}">
                <a16:creationId xmlns:a16="http://schemas.microsoft.com/office/drawing/2014/main" id="{93FE26E9-7E73-4D88-B7DE-F59DF633FF55}"/>
              </a:ext>
            </a:extLst>
          </p:cNvPr>
          <p:cNvCxnSpPr>
            <a:cxnSpLocks/>
          </p:cNvCxnSpPr>
          <p:nvPr/>
        </p:nvCxnSpPr>
        <p:spPr>
          <a:xfrm flipV="1">
            <a:off x="3302439" y="2639815"/>
            <a:ext cx="2925745" cy="680935"/>
          </a:xfrm>
          <a:prstGeom prst="bentConnector3">
            <a:avLst>
              <a:gd name="adj1" fmla="val 37650"/>
            </a:avLst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ovéPole 27">
            <a:extLst>
              <a:ext uri="{FF2B5EF4-FFF2-40B4-BE49-F238E27FC236}">
                <a16:creationId xmlns:a16="http://schemas.microsoft.com/office/drawing/2014/main" id="{EED73714-27E5-432E-9540-4A17D45491C4}"/>
              </a:ext>
            </a:extLst>
          </p:cNvPr>
          <p:cNvSpPr txBox="1"/>
          <p:nvPr/>
        </p:nvSpPr>
        <p:spPr>
          <a:xfrm>
            <a:off x="5571784" y="4994417"/>
            <a:ext cx="3032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8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143; pouze ti, kdo </a:t>
            </a:r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uvedli, že v obci chystají významný investiční projekt v rámci odpadového hospodářství</a:t>
            </a:r>
            <a:r>
              <a:rPr lang="cs-CZ" sz="8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, možnost více odpovědí</a:t>
            </a:r>
          </a:p>
        </p:txBody>
      </p:sp>
      <p:sp>
        <p:nvSpPr>
          <p:cNvPr id="16" name="Zástupný symbol pro obsah 2">
            <a:extLst>
              <a:ext uri="{FF2B5EF4-FFF2-40B4-BE49-F238E27FC236}">
                <a16:creationId xmlns:a16="http://schemas.microsoft.com/office/drawing/2014/main" id="{5765E34C-A3D4-44C6-85E0-05A516B5DBF0}"/>
              </a:ext>
            </a:extLst>
          </p:cNvPr>
          <p:cNvSpPr>
            <a:spLocks noGrp="1"/>
          </p:cNvSpPr>
          <p:nvPr/>
        </p:nvSpPr>
        <p:spPr bwMode="auto">
          <a:xfrm>
            <a:off x="479495" y="1268760"/>
            <a:ext cx="832906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just" rtl="0" eaLnBrk="1" fontAlgn="base" hangingPunct="1">
              <a:spcBef>
                <a:spcPct val="20000"/>
              </a:spcBef>
              <a:spcAft>
                <a:spcPct val="0"/>
              </a:spcAft>
              <a:buSzPct val="200000"/>
              <a:buFont typeface="Wingdings" panose="05000000000000000000" pitchFamily="2" charset="2"/>
              <a:buBlip>
                <a:blip r:embed="rId4"/>
              </a:buBlip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70000"/>
              <a:buBlip>
                <a:blip r:embed="rId5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just" fontAlgn="auto">
              <a:spcBef>
                <a:spcPts val="600"/>
              </a:spcBef>
              <a:spcAft>
                <a:spcPts val="0"/>
              </a:spcAft>
              <a:buSzPct val="130000"/>
              <a:buNone/>
            </a:pPr>
            <a:r>
              <a:rPr lang="cs-CZ" sz="1200" b="1" kern="0" dirty="0">
                <a:latin typeface="+mn-lt"/>
              </a:rPr>
              <a:t>Jen desetina obcí (11 %) </a:t>
            </a:r>
            <a:r>
              <a:rPr lang="cs-CZ" sz="1200" kern="0" dirty="0">
                <a:latin typeface="+mn-lt"/>
              </a:rPr>
              <a:t>plánuje ve své obci realizaci nějakého významného investičního projektu v rámci odpadového hospodářství. V případě měst a obcí </a:t>
            </a:r>
            <a:r>
              <a:rPr lang="cs-CZ" sz="1200" u="sng" kern="0" dirty="0">
                <a:latin typeface="+mn-lt"/>
              </a:rPr>
              <a:t>nad 5 tis. obyvatel</a:t>
            </a:r>
            <a:r>
              <a:rPr lang="cs-CZ" sz="1200" kern="0" dirty="0">
                <a:latin typeface="+mn-lt"/>
              </a:rPr>
              <a:t> je to pak </a:t>
            </a:r>
            <a:r>
              <a:rPr lang="cs-CZ" sz="1200" b="1" kern="0" dirty="0">
                <a:latin typeface="+mn-lt"/>
              </a:rPr>
              <a:t>více než třetina</a:t>
            </a:r>
            <a:r>
              <a:rPr lang="cs-CZ" sz="1200" kern="0" dirty="0">
                <a:latin typeface="+mn-lt"/>
              </a:rPr>
              <a:t>. Z konkrétních záměrů se pak nejčastěji jedná o vybudování </a:t>
            </a:r>
            <a:r>
              <a:rPr lang="cs-CZ" sz="1200" b="1" kern="0" dirty="0">
                <a:latin typeface="+mn-lt"/>
              </a:rPr>
              <a:t>překladiště odpadu</a:t>
            </a:r>
            <a:r>
              <a:rPr lang="cs-CZ" sz="1200" kern="0" dirty="0">
                <a:latin typeface="+mn-lt"/>
              </a:rPr>
              <a:t> (37 % těch, kdo mají investiční záměr, což jsou 4 % z celku), případně </a:t>
            </a:r>
            <a:r>
              <a:rPr lang="cs-CZ" sz="1200" b="1" kern="0" dirty="0">
                <a:latin typeface="+mn-lt"/>
              </a:rPr>
              <a:t>energetické využití odpadu </a:t>
            </a:r>
            <a:r>
              <a:rPr lang="cs-CZ" sz="1200" kern="0" dirty="0">
                <a:latin typeface="+mn-lt"/>
              </a:rPr>
              <a:t>(14 %). </a:t>
            </a:r>
            <a:endParaRPr lang="cs-CZ" sz="1200" dirty="0"/>
          </a:p>
        </p:txBody>
      </p:sp>
      <p:graphicFrame>
        <p:nvGraphicFramePr>
          <p:cNvPr id="8" name="Tabulka 7">
            <a:extLst>
              <a:ext uri="{FF2B5EF4-FFF2-40B4-BE49-F238E27FC236}">
                <a16:creationId xmlns:a16="http://schemas.microsoft.com/office/drawing/2014/main" id="{4EF3503D-A299-4C32-A898-4D7A8CC260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0899524"/>
              </p:ext>
            </p:extLst>
          </p:nvPr>
        </p:nvGraphicFramePr>
        <p:xfrm>
          <a:off x="7473684" y="2875538"/>
          <a:ext cx="217668" cy="19770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7668">
                  <a:extLst>
                    <a:ext uri="{9D8B030D-6E8A-4147-A177-3AD203B41FA5}">
                      <a16:colId xmlns:a16="http://schemas.microsoft.com/office/drawing/2014/main" val="3948757030"/>
                    </a:ext>
                  </a:extLst>
                </a:gridCol>
              </a:tblGrid>
              <a:tr h="282442"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4*</a:t>
                      </a:r>
                      <a:endParaRPr lang="cs-CZ" sz="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8838123"/>
                  </a:ext>
                </a:extLst>
              </a:tr>
              <a:tr h="282442"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endParaRPr lang="cs-CZ" sz="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665201"/>
                  </a:ext>
                </a:extLst>
              </a:tr>
              <a:tr h="282442"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endParaRPr lang="cs-CZ" sz="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3171773"/>
                  </a:ext>
                </a:extLst>
              </a:tr>
              <a:tr h="282442">
                <a:tc>
                  <a:txBody>
                    <a:bodyPr/>
                    <a:lstStyle/>
                    <a:p>
                      <a:pPr algn="ctr" fontAlgn="b"/>
                      <a:endParaRPr lang="cs-CZ" sz="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0860853"/>
                  </a:ext>
                </a:extLst>
              </a:tr>
              <a:tr h="282442">
                <a:tc>
                  <a:txBody>
                    <a:bodyPr/>
                    <a:lstStyle/>
                    <a:p>
                      <a:pPr algn="ctr" fontAlgn="b"/>
                      <a:endParaRPr lang="cs-CZ" sz="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3552859"/>
                  </a:ext>
                </a:extLst>
              </a:tr>
              <a:tr h="282442">
                <a:tc>
                  <a:txBody>
                    <a:bodyPr/>
                    <a:lstStyle/>
                    <a:p>
                      <a:pPr algn="ctr" fontAlgn="b"/>
                      <a:endParaRPr lang="cs-CZ" sz="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557104"/>
                  </a:ext>
                </a:extLst>
              </a:tr>
              <a:tr h="282442">
                <a:tc>
                  <a:txBody>
                    <a:bodyPr/>
                    <a:lstStyle/>
                    <a:p>
                      <a:pPr algn="ctr" fontAlgn="b"/>
                      <a:endParaRPr lang="cs-CZ" sz="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3524735"/>
                  </a:ext>
                </a:extLst>
              </a:tr>
            </a:tbl>
          </a:graphicData>
        </a:graphic>
      </p:graphicFrame>
      <p:sp>
        <p:nvSpPr>
          <p:cNvPr id="20" name="TextovéPole 19">
            <a:extLst>
              <a:ext uri="{FF2B5EF4-FFF2-40B4-BE49-F238E27FC236}">
                <a16:creationId xmlns:a16="http://schemas.microsoft.com/office/drawing/2014/main" id="{60A9C02E-18A9-4C16-8167-9CE1FAF3FF93}"/>
              </a:ext>
            </a:extLst>
          </p:cNvPr>
          <p:cNvSpPr txBox="1"/>
          <p:nvPr/>
        </p:nvSpPr>
        <p:spPr>
          <a:xfrm>
            <a:off x="7804095" y="4508454"/>
            <a:ext cx="1024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*přepočet </a:t>
            </a:r>
            <a:b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</a:br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na celek (%)</a:t>
            </a:r>
          </a:p>
        </p:txBody>
      </p:sp>
    </p:spTree>
    <p:extLst>
      <p:ext uri="{BB962C8B-B14F-4D97-AF65-F5344CB8AC3E}">
        <p14:creationId xmlns:p14="http://schemas.microsoft.com/office/powerpoint/2010/main" val="14627234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2">
            <a:extLst>
              <a:ext uri="{FF2B5EF4-FFF2-40B4-BE49-F238E27FC236}">
                <a16:creationId xmlns:a16="http://schemas.microsoft.com/office/drawing/2014/main" id="{85CCCDDC-5886-46A1-8554-68B9FB48531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4894956"/>
              </p:ext>
            </p:extLst>
          </p:nvPr>
        </p:nvGraphicFramePr>
        <p:xfrm>
          <a:off x="1770152" y="1372035"/>
          <a:ext cx="7266344" cy="3673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Tabulka 1">
            <a:extLst>
              <a:ext uri="{FF2B5EF4-FFF2-40B4-BE49-F238E27FC236}">
                <a16:creationId xmlns:a16="http://schemas.microsoft.com/office/drawing/2014/main" id="{312B26EA-2EF9-40A8-B7EA-65465D519F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2121691"/>
              </p:ext>
            </p:extLst>
          </p:nvPr>
        </p:nvGraphicFramePr>
        <p:xfrm>
          <a:off x="323850" y="1910671"/>
          <a:ext cx="8424614" cy="2700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43758">
                  <a:extLst>
                    <a:ext uri="{9D8B030D-6E8A-4147-A177-3AD203B41FA5}">
                      <a16:colId xmlns:a16="http://schemas.microsoft.com/office/drawing/2014/main" val="392632213"/>
                    </a:ext>
                  </a:extLst>
                </a:gridCol>
                <a:gridCol w="1180856">
                  <a:extLst>
                    <a:ext uri="{9D8B030D-6E8A-4147-A177-3AD203B41FA5}">
                      <a16:colId xmlns:a16="http://schemas.microsoft.com/office/drawing/2014/main" val="3227651803"/>
                    </a:ext>
                  </a:extLst>
                </a:gridCol>
              </a:tblGrid>
              <a:tr h="33750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cs-CZ" sz="1100" b="0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0658623"/>
                  </a:ext>
                </a:extLst>
              </a:tr>
              <a:tr h="33750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cs-CZ" sz="1100" b="0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5658920"/>
                  </a:ext>
                </a:extLst>
              </a:tr>
              <a:tr h="33750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cs-CZ" sz="1100" b="0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6543079"/>
                  </a:ext>
                </a:extLst>
              </a:tr>
              <a:tr h="337500">
                <a:tc>
                  <a:txBody>
                    <a:bodyPr/>
                    <a:lstStyle/>
                    <a:p>
                      <a:pPr algn="l" fontAlgn="b"/>
                      <a:endParaRPr lang="pl-PL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cs-CZ" sz="1100" b="0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5599296"/>
                  </a:ext>
                </a:extLst>
              </a:tr>
              <a:tr h="33750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4003049"/>
                  </a:ext>
                </a:extLst>
              </a:tr>
              <a:tr h="33750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cs-CZ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950965"/>
                  </a:ext>
                </a:extLst>
              </a:tr>
              <a:tr h="33750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cs-CZ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7875601"/>
                  </a:ext>
                </a:extLst>
              </a:tr>
              <a:tr h="337500"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cs-CZ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7108474"/>
                  </a:ext>
                </a:extLst>
              </a:tr>
            </a:tbl>
          </a:graphicData>
        </a:graphic>
      </p:graphicFrame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Zájem o zařízení na zpracování dopadu </a:t>
            </a:r>
            <a:br>
              <a:rPr lang="cs-CZ" sz="2200" dirty="0">
                <a:solidFill>
                  <a:srgbClr val="537B15"/>
                </a:solidFill>
              </a:rPr>
            </a:br>
            <a:r>
              <a:rPr lang="cs-CZ" sz="2200" dirty="0">
                <a:solidFill>
                  <a:srgbClr val="537B15"/>
                </a:solidFill>
              </a:rPr>
              <a:t>v obci / kraji</a:t>
            </a:r>
            <a:endParaRPr lang="cs-CZ" sz="2200" dirty="0">
              <a:solidFill>
                <a:srgbClr val="83B816"/>
              </a:solidFill>
            </a:endParaRPr>
          </a:p>
        </p:txBody>
      </p:sp>
      <p:graphicFrame>
        <p:nvGraphicFramePr>
          <p:cNvPr id="57" name="Object 2">
            <a:extLst>
              <a:ext uri="{FF2B5EF4-FFF2-40B4-BE49-F238E27FC236}">
                <a16:creationId xmlns:a16="http://schemas.microsoft.com/office/drawing/2014/main" id="{4E548D97-2B74-4E77-922E-DBF20991C74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8867609"/>
              </p:ext>
            </p:extLst>
          </p:nvPr>
        </p:nvGraphicFramePr>
        <p:xfrm>
          <a:off x="-678120" y="1372035"/>
          <a:ext cx="7266344" cy="3673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6" name="Přímá spojnice 15">
            <a:extLst>
              <a:ext uri="{FF2B5EF4-FFF2-40B4-BE49-F238E27FC236}">
                <a16:creationId xmlns:a16="http://schemas.microsoft.com/office/drawing/2014/main" id="{FB761DEE-ECF7-4440-9F4E-CDDB24F95163}"/>
              </a:ext>
            </a:extLst>
          </p:cNvPr>
          <p:cNvCxnSpPr>
            <a:cxnSpLocks/>
          </p:cNvCxnSpPr>
          <p:nvPr/>
        </p:nvCxnSpPr>
        <p:spPr>
          <a:xfrm>
            <a:off x="450000" y="4869160"/>
            <a:ext cx="82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bdélníkový bublinový popisek 43">
            <a:extLst>
              <a:ext uri="{FF2B5EF4-FFF2-40B4-BE49-F238E27FC236}">
                <a16:creationId xmlns:a16="http://schemas.microsoft.com/office/drawing/2014/main" id="{3CF367AD-E275-4CD6-B1E6-07EB5467D2B3}"/>
              </a:ext>
            </a:extLst>
          </p:cNvPr>
          <p:cNvSpPr/>
          <p:nvPr/>
        </p:nvSpPr>
        <p:spPr>
          <a:xfrm>
            <a:off x="450000" y="4998712"/>
            <a:ext cx="8275141" cy="1538883"/>
          </a:xfrm>
          <a:prstGeom prst="wedgeRectCallout">
            <a:avLst>
              <a:gd name="adj1" fmla="val -19694"/>
              <a:gd name="adj2" fmla="val -49227"/>
            </a:avLst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wrap="square" rtlCol="0" anchor="t" anchorCtr="0">
            <a:spAutoFit/>
          </a:bodyPr>
          <a:lstStyle/>
          <a:p>
            <a:pPr marL="265113" lvl="0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4"/>
              </a:buBlip>
            </a:pPr>
            <a:r>
              <a:rPr lang="cs-CZ" sz="1200" dirty="0">
                <a:latin typeface="+mn-lt"/>
                <a:ea typeface="Calibri" panose="020F0502020204030204" pitchFamily="34" charset="0"/>
              </a:rPr>
              <a:t>V případě zájmu o vybudování různých typů zařízení pro zpracování odpadu je patrný silný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NIMBY 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efekt. Zatímco vznik zjišťovaných typů zařízení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na území kraje je vesměs většinově podporován 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(64-79 %), s výjimkou zařízení na chemickou recyklaci a překladiště odpadu, které by obce na území kraje většinově nechtěly, v případě vybudování daných zařízení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v obci podpora klesá na úroveň 7-29 %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. </a:t>
            </a:r>
          </a:p>
          <a:p>
            <a:pPr lvl="1" algn="just" fontAlgn="auto">
              <a:spcBef>
                <a:spcPts val="600"/>
              </a:spcBef>
              <a:spcAft>
                <a:spcPts val="0"/>
              </a:spcAft>
              <a:buSzPct val="130000"/>
            </a:pPr>
            <a:r>
              <a:rPr lang="cs-CZ" sz="1200" dirty="0">
                <a:effectLst/>
                <a:latin typeface="+mn-lt"/>
                <a:ea typeface="Calibri" panose="020F0502020204030204" pitchFamily="34" charset="0"/>
              </a:rPr>
              <a:t>Zájem o daná zařízení v obci 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roste společně s rostoucí velikostí obce, v případě </a:t>
            </a:r>
            <a:r>
              <a:rPr lang="cs-CZ" sz="1200" u="sng" dirty="0">
                <a:latin typeface="+mn-lt"/>
              </a:rPr>
              <a:t>obcí/</a:t>
            </a:r>
            <a:r>
              <a:rPr lang="cs-CZ" sz="1200" u="sng" dirty="0">
                <a:latin typeface="+mn-lt"/>
                <a:ea typeface="Calibri" panose="020F0502020204030204" pitchFamily="34" charset="0"/>
              </a:rPr>
              <a:t>měst nad 5 tisíc obyvatel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 je u všech typů zařízení statisticky </a:t>
            </a:r>
            <a:r>
              <a:rPr lang="cs-CZ" sz="1200" u="sng" dirty="0">
                <a:latin typeface="+mn-lt"/>
                <a:ea typeface="Calibri" panose="020F0502020204030204" pitchFamily="34" charset="0"/>
              </a:rPr>
              <a:t>významně vyšší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, u měst nad 20 tis. obyvatel se pohybuje na úrovni 22-57 %. </a:t>
            </a:r>
            <a:endParaRPr lang="cs-CZ" sz="1200" dirty="0">
              <a:effectLst/>
              <a:latin typeface="+mn-lt"/>
              <a:ea typeface="Calibri" panose="020F0502020204030204" pitchFamily="34" charset="0"/>
            </a:endParaRPr>
          </a:p>
          <a:p>
            <a:pPr marL="265113" lvl="0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4"/>
              </a:buBlip>
            </a:pPr>
            <a:endParaRPr lang="cs-CZ" sz="1200" dirty="0">
              <a:effectLst/>
              <a:latin typeface="+mn-lt"/>
              <a:ea typeface="Calibri" panose="020F0502020204030204" pitchFamily="34" charset="0"/>
            </a:endParaRP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9FD2B792-48FE-4EBE-8D0C-445FA5D16319}"/>
              </a:ext>
            </a:extLst>
          </p:cNvPr>
          <p:cNvSpPr txBox="1"/>
          <p:nvPr/>
        </p:nvSpPr>
        <p:spPr>
          <a:xfrm>
            <a:off x="3650134" y="1417391"/>
            <a:ext cx="2290018" cy="4414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cs-CZ" sz="1100" b="1" kern="0" dirty="0">
                <a:solidFill>
                  <a:srgbClr val="333333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Uvítali byste, kdyby ve </a:t>
            </a:r>
            <a:r>
              <a:rPr lang="cs-CZ" sz="1100" b="1" u="sng" kern="0" dirty="0">
                <a:solidFill>
                  <a:srgbClr val="333333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Vašem kraji</a:t>
            </a:r>
            <a:r>
              <a:rPr lang="cs-CZ" sz="1100" b="1" kern="0" dirty="0">
                <a:solidFill>
                  <a:srgbClr val="333333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 vzniklo zařízení na.. </a:t>
            </a:r>
            <a:r>
              <a:rPr lang="cs-CZ" sz="800" kern="0" dirty="0"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(q22)</a:t>
            </a:r>
            <a:endParaRPr lang="cs-CZ" sz="800" kern="1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F001A49F-78A4-49A1-8A01-32416562078F}"/>
              </a:ext>
            </a:extLst>
          </p:cNvPr>
          <p:cNvSpPr txBox="1"/>
          <p:nvPr/>
        </p:nvSpPr>
        <p:spPr>
          <a:xfrm>
            <a:off x="6228184" y="1417391"/>
            <a:ext cx="2290018" cy="4414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cs-CZ" sz="1100" b="1" kern="0" dirty="0">
                <a:solidFill>
                  <a:srgbClr val="333333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Uvítali byste, kdyby ve </a:t>
            </a:r>
            <a:r>
              <a:rPr lang="cs-CZ" sz="1100" b="1" u="sng" kern="0" dirty="0">
                <a:solidFill>
                  <a:srgbClr val="333333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Vaší obci</a:t>
            </a:r>
            <a:r>
              <a:rPr lang="cs-CZ" sz="1100" b="1" kern="0" dirty="0">
                <a:solidFill>
                  <a:srgbClr val="333333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 vzniklo zařízení na.. </a:t>
            </a:r>
            <a:r>
              <a:rPr lang="cs-CZ" sz="800" kern="0" dirty="0"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(q23)</a:t>
            </a:r>
            <a:endParaRPr lang="cs-CZ" sz="800" kern="1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5B0FD3E0-C154-40BC-8E7B-9893B58F86D3}"/>
              </a:ext>
            </a:extLst>
          </p:cNvPr>
          <p:cNvSpPr txBox="1"/>
          <p:nvPr/>
        </p:nvSpPr>
        <p:spPr>
          <a:xfrm>
            <a:off x="3851920" y="4573553"/>
            <a:ext cx="1944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1269; celek</a:t>
            </a: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2A5ECF32-DD55-402E-A5BB-21CDAF5ABF2A}"/>
              </a:ext>
            </a:extLst>
          </p:cNvPr>
          <p:cNvSpPr txBox="1"/>
          <p:nvPr/>
        </p:nvSpPr>
        <p:spPr>
          <a:xfrm>
            <a:off x="6401740" y="4610671"/>
            <a:ext cx="1944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1269; celek</a:t>
            </a:r>
          </a:p>
        </p:txBody>
      </p:sp>
    </p:spTree>
    <p:extLst>
      <p:ext uri="{BB962C8B-B14F-4D97-AF65-F5344CB8AC3E}">
        <p14:creationId xmlns:p14="http://schemas.microsoft.com/office/powerpoint/2010/main" val="166031674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Zájem o zařízení na zpracování dopadu v obci / kraji detailněji</a:t>
            </a:r>
            <a:endParaRPr lang="cs-CZ" sz="2200" dirty="0">
              <a:solidFill>
                <a:srgbClr val="83B816"/>
              </a:solidFill>
            </a:endParaRPr>
          </a:p>
        </p:txBody>
      </p:sp>
      <p:graphicFrame>
        <p:nvGraphicFramePr>
          <p:cNvPr id="9" name="Tabulka 8">
            <a:extLst>
              <a:ext uri="{FF2B5EF4-FFF2-40B4-BE49-F238E27FC236}">
                <a16:creationId xmlns:a16="http://schemas.microsoft.com/office/drawing/2014/main" id="{536D476B-7CE4-4889-B11F-AD2D46C8C1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3923172"/>
              </p:ext>
            </p:extLst>
          </p:nvPr>
        </p:nvGraphicFramePr>
        <p:xfrm>
          <a:off x="720424" y="1241693"/>
          <a:ext cx="7812016" cy="2394000"/>
        </p:xfrm>
        <a:graphic>
          <a:graphicData uri="http://schemas.openxmlformats.org/drawingml/2006/table">
            <a:tbl>
              <a:tblPr/>
              <a:tblGrid>
                <a:gridCol w="4201136">
                  <a:extLst>
                    <a:ext uri="{9D8B030D-6E8A-4147-A177-3AD203B41FA5}">
                      <a16:colId xmlns:a16="http://schemas.microsoft.com/office/drawing/2014/main" val="3082922086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1326833761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139064625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910973805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1822651253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4283832258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3067352393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3483095344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1304205513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844499689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2865171050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3191017727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166716250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1918287851"/>
                    </a:ext>
                  </a:extLst>
                </a:gridCol>
              </a:tblGrid>
              <a:tr h="1800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100" b="1" kern="0" dirty="0">
                          <a:solidFill>
                            <a:srgbClr val="333333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Uvítali byste, kdyby ve </a:t>
                      </a:r>
                      <a:r>
                        <a:rPr lang="cs-CZ" sz="1100" b="1" u="sng" kern="0" dirty="0">
                          <a:solidFill>
                            <a:srgbClr val="333333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Vašem kraji</a:t>
                      </a:r>
                      <a:r>
                        <a:rPr lang="cs-CZ" sz="1100" b="1" kern="0" dirty="0">
                          <a:solidFill>
                            <a:srgbClr val="333333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 vzniklo zařízení na.. </a:t>
                      </a:r>
                      <a:endParaRPr lang="cs-CZ" sz="1100" kern="100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 fontAlgn="b"/>
                      <a:endParaRPr kumimoji="0" lang="cs-CZ" sz="900" b="0" i="1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fontAlgn="b"/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tabulka vynáší % podíly těch, kdo by dané opaření uvítali, v sloupcových % </a:t>
                      </a:r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velikost obce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region (</a:t>
                      </a:r>
                      <a:r>
                        <a:rPr lang="cs-CZ" sz="9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Nuts</a:t>
                      </a:r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2)</a:t>
                      </a:r>
                      <a:endParaRPr lang="pt-BR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7012493"/>
                  </a:ext>
                </a:extLst>
              </a:tr>
              <a:tr h="93600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100" b="1" kern="0" dirty="0">
                          <a:solidFill>
                            <a:srgbClr val="33333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Uvítali byste kdyby ve </a:t>
                      </a:r>
                      <a:r>
                        <a:rPr lang="cs-CZ" sz="1100" b="1" u="sng" kern="0" dirty="0">
                          <a:solidFill>
                            <a:srgbClr val="33333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Vašem kraji</a:t>
                      </a:r>
                      <a:r>
                        <a:rPr lang="cs-CZ" sz="1100" b="1" kern="0" dirty="0">
                          <a:solidFill>
                            <a:srgbClr val="33333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vzniklo zařízení na.. </a:t>
                      </a:r>
                      <a:endParaRPr lang="cs-CZ" sz="1100" kern="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 fontAlgn="b"/>
                      <a:endParaRPr kumimoji="0" lang="cs-CZ" sz="900" b="0" i="1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fontAlgn="b"/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tabulka vynáší % podíly těch, kdo by dané opaření uvítali, v sloupcových % </a:t>
                      </a:r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0-499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500-999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1 000-4 999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pt-BR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000</a:t>
                      </a:r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-19 999 ob.</a:t>
                      </a:r>
                      <a:endParaRPr lang="pt-BR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20 000 a více ob.</a:t>
                      </a:r>
                      <a:endParaRPr lang="pt-BR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Čechy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Jihozápad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Severozápad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Severovýchod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Jihovýchod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Morava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Moravskoslezsko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294061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energetické využití odpadu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8716474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moderní optická třídící linka na separovaný odpad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9509394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moderní optická třídící linka na směsný komunální odpad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5754239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zařízení na recyklaci plastových odpadů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1263007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zařízení, schopné spalovat palivo vyrobené z odpadů, tzv. </a:t>
                      </a:r>
                      <a:r>
                        <a:rPr lang="cs-CZ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multipalivový</a:t>
                      </a:r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kotel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5593483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zařízení pro chemickou recyklaci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0677207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překladiště odpadu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550089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n</a:t>
                      </a: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1269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18637"/>
                  </a:ext>
                </a:extLst>
              </a:tr>
            </a:tbl>
          </a:graphicData>
        </a:graphic>
      </p:graphicFrame>
      <p:sp>
        <p:nvSpPr>
          <p:cNvPr id="12" name="TextovéPole 11">
            <a:extLst>
              <a:ext uri="{FF2B5EF4-FFF2-40B4-BE49-F238E27FC236}">
                <a16:creationId xmlns:a16="http://schemas.microsoft.com/office/drawing/2014/main" id="{D25E40EA-BE54-4136-8C97-26C8D464BCFA}"/>
              </a:ext>
            </a:extLst>
          </p:cNvPr>
          <p:cNvSpPr txBox="1"/>
          <p:nvPr/>
        </p:nvSpPr>
        <p:spPr>
          <a:xfrm>
            <a:off x="1187592" y="4720270"/>
            <a:ext cx="388843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statisticky významné </a:t>
            </a:r>
            <a:r>
              <a:rPr lang="cs-CZ" sz="800" i="1" dirty="0">
                <a:solidFill>
                  <a:srgbClr val="0000FF"/>
                </a:solidFill>
                <a:latin typeface="+mn-lt"/>
              </a:rPr>
              <a:t>více </a:t>
            </a:r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/ </a:t>
            </a:r>
            <a:r>
              <a:rPr lang="cs-CZ" sz="800" i="1" dirty="0">
                <a:solidFill>
                  <a:srgbClr val="FF0000"/>
                </a:solidFill>
                <a:latin typeface="+mn-lt"/>
              </a:rPr>
              <a:t>méně </a:t>
            </a:r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ve srovnání s celkem</a:t>
            </a:r>
            <a:endParaRPr lang="cs-CZ" sz="800" i="1" dirty="0"/>
          </a:p>
        </p:txBody>
      </p:sp>
      <p:graphicFrame>
        <p:nvGraphicFramePr>
          <p:cNvPr id="13" name="Tabulka 12">
            <a:extLst>
              <a:ext uri="{FF2B5EF4-FFF2-40B4-BE49-F238E27FC236}">
                <a16:creationId xmlns:a16="http://schemas.microsoft.com/office/drawing/2014/main" id="{6314817B-B553-4BD2-BEFE-D67BD57AE8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6051584"/>
              </p:ext>
            </p:extLst>
          </p:nvPr>
        </p:nvGraphicFramePr>
        <p:xfrm>
          <a:off x="720424" y="3856454"/>
          <a:ext cx="7810481" cy="2610000"/>
        </p:xfrm>
        <a:graphic>
          <a:graphicData uri="http://schemas.openxmlformats.org/drawingml/2006/table">
            <a:tbl>
              <a:tblPr/>
              <a:tblGrid>
                <a:gridCol w="4201136">
                  <a:extLst>
                    <a:ext uri="{9D8B030D-6E8A-4147-A177-3AD203B41FA5}">
                      <a16:colId xmlns:a16="http://schemas.microsoft.com/office/drawing/2014/main" val="3082922086"/>
                    </a:ext>
                  </a:extLst>
                </a:gridCol>
                <a:gridCol w="276225">
                  <a:extLst>
                    <a:ext uri="{9D8B030D-6E8A-4147-A177-3AD203B41FA5}">
                      <a16:colId xmlns:a16="http://schemas.microsoft.com/office/drawing/2014/main" val="1326833761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139064625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910973805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1822651253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1432935375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3067352393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3483095344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1304205513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844499689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2865171050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3191017727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166716250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1918287851"/>
                    </a:ext>
                  </a:extLst>
                </a:gridCol>
              </a:tblGrid>
              <a:tr h="1800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100" b="1" kern="0" dirty="0">
                          <a:solidFill>
                            <a:srgbClr val="333333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Uvítali byste, kdyby ve </a:t>
                      </a:r>
                      <a:r>
                        <a:rPr lang="cs-CZ" sz="1100" b="1" u="sng" kern="0" dirty="0">
                          <a:solidFill>
                            <a:srgbClr val="333333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Vaší obci</a:t>
                      </a:r>
                      <a:r>
                        <a:rPr lang="cs-CZ" sz="1100" b="1" kern="0" dirty="0">
                          <a:solidFill>
                            <a:srgbClr val="333333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 vzniklo zařízení na.. </a:t>
                      </a:r>
                      <a:endParaRPr lang="cs-CZ" sz="1100" kern="100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 fontAlgn="b"/>
                      <a:endParaRPr kumimoji="0" lang="cs-CZ" sz="900" b="0" i="1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fontAlgn="b"/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tabulka vynáší % podíly těch, kdo by dané opaření uvítali, v sloupcových % </a:t>
                      </a:r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velikost obce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region (</a:t>
                      </a:r>
                      <a:r>
                        <a:rPr lang="cs-CZ" sz="9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Nuts</a:t>
                      </a:r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2)</a:t>
                      </a:r>
                      <a:endParaRPr lang="pt-BR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7012493"/>
                  </a:ext>
                </a:extLst>
              </a:tr>
              <a:tr h="93600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100" b="1" kern="0" dirty="0">
                          <a:solidFill>
                            <a:srgbClr val="33333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Uvítali byste kdyby ve </a:t>
                      </a:r>
                      <a:r>
                        <a:rPr lang="cs-CZ" sz="1100" b="1" u="sng" kern="0" dirty="0">
                          <a:solidFill>
                            <a:srgbClr val="33333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Vašem kraji</a:t>
                      </a:r>
                      <a:r>
                        <a:rPr lang="cs-CZ" sz="1100" b="1" kern="0" dirty="0">
                          <a:solidFill>
                            <a:srgbClr val="33333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vzniklo zařízení na.. </a:t>
                      </a:r>
                      <a:endParaRPr lang="cs-CZ" sz="1100" kern="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 fontAlgn="b"/>
                      <a:endParaRPr kumimoji="0" lang="cs-CZ" sz="900" b="0" i="1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fontAlgn="b"/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tabulka vynáší % podíly těch, kdo by dané opaření uvítali, v sloupcových % </a:t>
                      </a:r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0-499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500-999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1 000-4 999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pt-BR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000</a:t>
                      </a:r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-19 999 ob.</a:t>
                      </a:r>
                      <a:endParaRPr lang="pt-BR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20 000 a více ob.</a:t>
                      </a:r>
                      <a:endParaRPr lang="pt-BR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Čechy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Jihozápad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Severozápad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Severovýchod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Jihovýchod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Morava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Moravskoslezsko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2940610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energetické využití odpadu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8716474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moderní optická třídící linka na separovaný odpad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9509394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moderní optická třídící linka na směsný komunální odpad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5754239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zařízení na recyklaci plastových odpadů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1263007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zařízení, schopné spalovat palivo vyrobené z odpadů, tzv. </a:t>
                      </a:r>
                      <a:r>
                        <a:rPr lang="cs-CZ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multipalivový</a:t>
                      </a:r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kotel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5593483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zařízení pro chemickou recyklaci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0677207"/>
                  </a:ext>
                </a:extLst>
              </a:tr>
              <a:tr h="162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překladiště odpadu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550089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n</a:t>
                      </a: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1269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1863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počet obyvatel ČR žijících v dané velikosti obce (mil.)</a:t>
                      </a:r>
                      <a:endParaRPr lang="cs-CZ" sz="800" b="0" i="1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039153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7803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" name="Object 8">
            <a:extLst>
              <a:ext uri="{FF2B5EF4-FFF2-40B4-BE49-F238E27FC236}">
                <a16:creationId xmlns:a16="http://schemas.microsoft.com/office/drawing/2014/main" id="{2492B93D-2C8B-4FCF-9E86-7E13921BBCC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7237114"/>
              </p:ext>
            </p:extLst>
          </p:nvPr>
        </p:nvGraphicFramePr>
        <p:xfrm>
          <a:off x="5303053" y="1620160"/>
          <a:ext cx="6913288" cy="36998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395536" y="116632"/>
            <a:ext cx="6624736" cy="904300"/>
          </a:xfrm>
        </p:spPr>
        <p:txBody>
          <a:bodyPr/>
          <a:lstStyle/>
          <a:p>
            <a:r>
              <a:rPr lang="cs-CZ" sz="2200" dirty="0">
                <a:solidFill>
                  <a:srgbClr val="547B16"/>
                </a:solidFill>
              </a:rPr>
              <a:t>Struktura výběrového souboru</a:t>
            </a:r>
            <a:endParaRPr lang="cs-CZ" sz="2000" dirty="0">
              <a:solidFill>
                <a:srgbClr val="83B817"/>
              </a:solidFill>
            </a:endParaRPr>
          </a:p>
        </p:txBody>
      </p:sp>
      <p:graphicFrame>
        <p:nvGraphicFramePr>
          <p:cNvPr id="28" name="Object 2">
            <a:extLst>
              <a:ext uri="{FF2B5EF4-FFF2-40B4-BE49-F238E27FC236}">
                <a16:creationId xmlns:a16="http://schemas.microsoft.com/office/drawing/2014/main" id="{2A05C8DA-50B7-429E-B49B-1EE835C004F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310470"/>
              </p:ext>
            </p:extLst>
          </p:nvPr>
        </p:nvGraphicFramePr>
        <p:xfrm>
          <a:off x="967485" y="1745617"/>
          <a:ext cx="5746926" cy="3512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6" name="Line 14">
            <a:extLst>
              <a:ext uri="{FF2B5EF4-FFF2-40B4-BE49-F238E27FC236}">
                <a16:creationId xmlns:a16="http://schemas.microsoft.com/office/drawing/2014/main" id="{5CDDA7C1-C0E5-4128-9CBB-4A3298D52465}"/>
              </a:ext>
            </a:extLst>
          </p:cNvPr>
          <p:cNvSpPr>
            <a:spLocks noChangeShapeType="1"/>
          </p:cNvSpPr>
          <p:nvPr/>
        </p:nvSpPr>
        <p:spPr bwMode="auto">
          <a:xfrm>
            <a:off x="828048" y="3068960"/>
            <a:ext cx="4176000" cy="0"/>
          </a:xfrm>
          <a:prstGeom prst="line">
            <a:avLst/>
          </a:prstGeom>
          <a:noFill/>
          <a:ln w="317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cs-CZ" dirty="0"/>
          </a:p>
        </p:txBody>
      </p:sp>
      <p:sp>
        <p:nvSpPr>
          <p:cNvPr id="47" name="Text Box 75">
            <a:extLst>
              <a:ext uri="{FF2B5EF4-FFF2-40B4-BE49-F238E27FC236}">
                <a16:creationId xmlns:a16="http://schemas.microsoft.com/office/drawing/2014/main" id="{C146C39C-9F6D-4E74-91EF-6CE7DAAA86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2674" y="3172906"/>
            <a:ext cx="8794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000" b="1" dirty="0">
                <a:solidFill>
                  <a:srgbClr val="808080"/>
                </a:solidFill>
              </a:rPr>
              <a:t>region NUTS II</a:t>
            </a:r>
          </a:p>
        </p:txBody>
      </p:sp>
      <p:sp>
        <p:nvSpPr>
          <p:cNvPr id="70" name="Text Box 75">
            <a:extLst>
              <a:ext uri="{FF2B5EF4-FFF2-40B4-BE49-F238E27FC236}">
                <a16:creationId xmlns:a16="http://schemas.microsoft.com/office/drawing/2014/main" id="{5AD8AFCB-7AA8-482C-A3F8-8DBE61BA37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613" y="2107602"/>
            <a:ext cx="9109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000" b="1" dirty="0">
                <a:solidFill>
                  <a:srgbClr val="808080"/>
                </a:solidFill>
              </a:rPr>
              <a:t>velikost obce</a:t>
            </a:r>
          </a:p>
        </p:txBody>
      </p:sp>
      <p:sp>
        <p:nvSpPr>
          <p:cNvPr id="27" name="Line 16">
            <a:extLst>
              <a:ext uri="{FF2B5EF4-FFF2-40B4-BE49-F238E27FC236}">
                <a16:creationId xmlns:a16="http://schemas.microsoft.com/office/drawing/2014/main" id="{10E5E049-8ABB-49D4-A5A2-F4461BB85CD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76373" y="2016039"/>
            <a:ext cx="4176000" cy="0"/>
          </a:xfrm>
          <a:prstGeom prst="line">
            <a:avLst/>
          </a:prstGeom>
          <a:noFill/>
          <a:ln w="317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cs-CZ" dirty="0"/>
          </a:p>
        </p:txBody>
      </p:sp>
      <p:sp>
        <p:nvSpPr>
          <p:cNvPr id="29" name="TextovéPole 28">
            <a:extLst>
              <a:ext uri="{FF2B5EF4-FFF2-40B4-BE49-F238E27FC236}">
                <a16:creationId xmlns:a16="http://schemas.microsoft.com/office/drawing/2014/main" id="{F4BE05E5-5475-4C5A-B12E-C2B2348ABF74}"/>
              </a:ext>
            </a:extLst>
          </p:cNvPr>
          <p:cNvSpPr txBox="1"/>
          <p:nvPr/>
        </p:nvSpPr>
        <p:spPr>
          <a:xfrm>
            <a:off x="5969856" y="1894362"/>
            <a:ext cx="20585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1200" b="1" dirty="0">
                <a:latin typeface="+mn-lt"/>
              </a:rPr>
              <a:t>Pozice dotazované osoby</a:t>
            </a:r>
          </a:p>
        </p:txBody>
      </p:sp>
      <p:sp>
        <p:nvSpPr>
          <p:cNvPr id="45" name="TextovéPole 44">
            <a:extLst>
              <a:ext uri="{FF2B5EF4-FFF2-40B4-BE49-F238E27FC236}">
                <a16:creationId xmlns:a16="http://schemas.microsoft.com/office/drawing/2014/main" id="{2B25A477-86BE-4607-9646-632FD1F58959}"/>
              </a:ext>
            </a:extLst>
          </p:cNvPr>
          <p:cNvSpPr txBox="1"/>
          <p:nvPr/>
        </p:nvSpPr>
        <p:spPr>
          <a:xfrm>
            <a:off x="7380312" y="3160819"/>
            <a:ext cx="1124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</a:t>
            </a:r>
            <a:r>
              <a:rPr lang="cs-CZ" sz="9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1269; celek</a:t>
            </a:r>
            <a:endParaRPr lang="cs-CZ" sz="900" b="0" i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graphicFrame>
        <p:nvGraphicFramePr>
          <p:cNvPr id="4" name="Tabulka 3">
            <a:extLst>
              <a:ext uri="{FF2B5EF4-FFF2-40B4-BE49-F238E27FC236}">
                <a16:creationId xmlns:a16="http://schemas.microsoft.com/office/drawing/2014/main" id="{80CD12E1-0EE7-4013-AFBF-AF35670D30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4454503"/>
              </p:ext>
            </p:extLst>
          </p:nvPr>
        </p:nvGraphicFramePr>
        <p:xfrm>
          <a:off x="4538464" y="1579136"/>
          <a:ext cx="609600" cy="302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3913964404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 fontAlgn="ctr"/>
                      <a:endParaRPr lang="cs-CZ" sz="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15996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endParaRPr lang="cs-CZ" sz="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873047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375932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2344779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252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742281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8616718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496735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402821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395534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412445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226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653911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596764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939688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6801175"/>
                  </a:ext>
                </a:extLst>
              </a:tr>
            </a:tbl>
          </a:graphicData>
        </a:graphic>
      </p:graphicFrame>
      <p:sp>
        <p:nvSpPr>
          <p:cNvPr id="46" name="TextovéPole 45">
            <a:extLst>
              <a:ext uri="{FF2B5EF4-FFF2-40B4-BE49-F238E27FC236}">
                <a16:creationId xmlns:a16="http://schemas.microsoft.com/office/drawing/2014/main" id="{712F177C-EE28-4BEC-A3DB-DB952A371B5E}"/>
              </a:ext>
            </a:extLst>
          </p:cNvPr>
          <p:cNvSpPr txBox="1"/>
          <p:nvPr/>
        </p:nvSpPr>
        <p:spPr>
          <a:xfrm>
            <a:off x="1721496" y="4725144"/>
            <a:ext cx="1944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</a:t>
            </a:r>
            <a:r>
              <a:rPr lang="cs-CZ" sz="9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1269, celek</a:t>
            </a:r>
            <a:endParaRPr lang="cs-CZ" sz="900" b="0" i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497990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Object 8">
            <a:extLst>
              <a:ext uri="{FF2B5EF4-FFF2-40B4-BE49-F238E27FC236}">
                <a16:creationId xmlns:a16="http://schemas.microsoft.com/office/drawing/2014/main" id="{6B2AEE16-E62B-4E73-8010-5DA5B892431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2267522"/>
              </p:ext>
            </p:extLst>
          </p:nvPr>
        </p:nvGraphicFramePr>
        <p:xfrm>
          <a:off x="-397072" y="1875496"/>
          <a:ext cx="6913288" cy="3353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Úvahy o komplexní organizaci odpadového hospodářství na úrovni dobrovolného sdružení obcí</a:t>
            </a:r>
            <a:endParaRPr lang="cs-CZ" sz="1800" dirty="0">
              <a:solidFill>
                <a:srgbClr val="83B816"/>
              </a:solidFill>
            </a:endParaRPr>
          </a:p>
        </p:txBody>
      </p:sp>
      <p:sp>
        <p:nvSpPr>
          <p:cNvPr id="10" name="Text Box 5">
            <a:extLst>
              <a:ext uri="{FF2B5EF4-FFF2-40B4-BE49-F238E27FC236}">
                <a16:creationId xmlns:a16="http://schemas.microsoft.com/office/drawing/2014/main" id="{91CE99E0-C345-421A-A685-F383AB9029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7084" y="1348988"/>
            <a:ext cx="2808312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100" b="1" dirty="0">
                <a:latin typeface="+mn-lt"/>
              </a:rPr>
              <a:t>Uvažujete o komplexní organizaci odpadového hospodářství na úrovni dobrovolného sdružení obcí?</a:t>
            </a:r>
            <a:r>
              <a:rPr lang="cs-CZ" sz="1200" b="1" dirty="0">
                <a:latin typeface="+mn-lt"/>
              </a:rPr>
              <a:t> </a:t>
            </a:r>
            <a:r>
              <a:rPr lang="cs-CZ" sz="800" dirty="0">
                <a:latin typeface="+mn-lt"/>
              </a:rPr>
              <a:t>(q24)</a:t>
            </a:r>
          </a:p>
        </p:txBody>
      </p:sp>
      <p:sp>
        <p:nvSpPr>
          <p:cNvPr id="23" name="Text Box 4">
            <a:extLst>
              <a:ext uri="{FF2B5EF4-FFF2-40B4-BE49-F238E27FC236}">
                <a16:creationId xmlns:a16="http://schemas.microsoft.com/office/drawing/2014/main" id="{18D46DC9-48D6-44B0-BA97-E850391B25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3803" y="2460056"/>
            <a:ext cx="98898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000" dirty="0">
                <a:solidFill>
                  <a:srgbClr val="4E770E"/>
                </a:solidFill>
                <a:latin typeface="+mn-lt"/>
                <a:cs typeface="Arial" charset="0"/>
              </a:rPr>
              <a:t>ano </a:t>
            </a:r>
          </a:p>
          <a:p>
            <a:pPr lvl="0" algn="ctr">
              <a:spcBef>
                <a:spcPts val="0"/>
              </a:spcBef>
            </a:pPr>
            <a:r>
              <a:rPr lang="cs-CZ" sz="2000" dirty="0">
                <a:solidFill>
                  <a:srgbClr val="4E770E"/>
                </a:solidFill>
                <a:latin typeface="+mn-lt"/>
                <a:cs typeface="Arial" charset="0"/>
              </a:rPr>
              <a:t>14 %</a:t>
            </a:r>
          </a:p>
        </p:txBody>
      </p:sp>
      <p:cxnSp>
        <p:nvCxnSpPr>
          <p:cNvPr id="24" name="Přímá spojnice 23">
            <a:extLst>
              <a:ext uri="{FF2B5EF4-FFF2-40B4-BE49-F238E27FC236}">
                <a16:creationId xmlns:a16="http://schemas.microsoft.com/office/drawing/2014/main" id="{7DCA4537-054D-4C09-9C61-7C7BD4D63C37}"/>
              </a:ext>
            </a:extLst>
          </p:cNvPr>
          <p:cNvCxnSpPr>
            <a:cxnSpLocks/>
          </p:cNvCxnSpPr>
          <p:nvPr/>
        </p:nvCxnSpPr>
        <p:spPr>
          <a:xfrm>
            <a:off x="4384694" y="1392590"/>
            <a:ext cx="0" cy="230425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bdélníkový bublinový popisek 43">
            <a:extLst>
              <a:ext uri="{FF2B5EF4-FFF2-40B4-BE49-F238E27FC236}">
                <a16:creationId xmlns:a16="http://schemas.microsoft.com/office/drawing/2014/main" id="{3553D2A5-A219-4846-AD72-24A30FD6C76C}"/>
              </a:ext>
            </a:extLst>
          </p:cNvPr>
          <p:cNvSpPr/>
          <p:nvPr/>
        </p:nvSpPr>
        <p:spPr>
          <a:xfrm>
            <a:off x="4427662" y="1455855"/>
            <a:ext cx="4320802" cy="1938992"/>
          </a:xfrm>
          <a:prstGeom prst="wedgeRectCallout">
            <a:avLst>
              <a:gd name="adj1" fmla="val -19694"/>
              <a:gd name="adj2" fmla="val -49227"/>
            </a:avLst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wrap="square" rtlCol="0" anchor="t" anchorCtr="0">
            <a:spAutoFit/>
          </a:bodyPr>
          <a:lstStyle/>
          <a:p>
            <a:pPr marL="265113" lvl="0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3"/>
              </a:buBlip>
            </a:pPr>
            <a:r>
              <a:rPr lang="cs-CZ" sz="1150" b="1" kern="0" dirty="0">
                <a:latin typeface="+mn-lt"/>
              </a:rPr>
              <a:t>14 % obcí u</a:t>
            </a:r>
            <a:r>
              <a:rPr lang="cs-CZ" sz="1150" b="1" dirty="0">
                <a:latin typeface="+mn-lt"/>
              </a:rPr>
              <a:t>važuje </a:t>
            </a:r>
            <a:r>
              <a:rPr lang="cs-CZ" sz="1150" dirty="0">
                <a:latin typeface="+mn-lt"/>
              </a:rPr>
              <a:t>o komplexní organizaci odpadového hospodářství na úrovni dobrovolného sdružení obcí, </a:t>
            </a:r>
            <a:r>
              <a:rPr lang="cs-CZ" sz="1150" b="1" dirty="0">
                <a:latin typeface="+mn-lt"/>
              </a:rPr>
              <a:t>62 %</a:t>
            </a:r>
            <a:r>
              <a:rPr lang="cs-CZ" sz="1150" dirty="0">
                <a:latin typeface="+mn-lt"/>
              </a:rPr>
              <a:t> také úvahy </a:t>
            </a:r>
            <a:r>
              <a:rPr lang="cs-CZ" sz="1150" b="1" dirty="0">
                <a:latin typeface="+mn-lt"/>
              </a:rPr>
              <a:t>nemá</a:t>
            </a:r>
            <a:r>
              <a:rPr lang="cs-CZ" sz="1150" dirty="0">
                <a:latin typeface="+mn-lt"/>
              </a:rPr>
              <a:t>, </a:t>
            </a:r>
            <a:r>
              <a:rPr lang="cs-CZ" sz="1150" b="1" dirty="0">
                <a:latin typeface="+mn-lt"/>
              </a:rPr>
              <a:t>čtvrtina</a:t>
            </a:r>
            <a:r>
              <a:rPr lang="cs-CZ" sz="1150" dirty="0">
                <a:latin typeface="+mn-lt"/>
              </a:rPr>
              <a:t> uvádí, že je již takového sdružení </a:t>
            </a:r>
            <a:r>
              <a:rPr lang="cs-CZ" sz="1150" b="1" dirty="0">
                <a:latin typeface="+mn-lt"/>
              </a:rPr>
              <a:t>součástí je </a:t>
            </a:r>
            <a:r>
              <a:rPr lang="cs-CZ" sz="1150" dirty="0">
                <a:latin typeface="+mn-lt"/>
              </a:rPr>
              <a:t>(24 %). </a:t>
            </a:r>
          </a:p>
          <a:p>
            <a:pPr marL="265113" lvl="0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3"/>
              </a:buBlip>
            </a:pPr>
            <a:r>
              <a:rPr lang="cs-CZ" sz="1150" kern="0" dirty="0">
                <a:latin typeface="+mn-lt"/>
              </a:rPr>
              <a:t>Hlavním spontánně uváděným </a:t>
            </a:r>
            <a:r>
              <a:rPr lang="cs-CZ" sz="1150" b="1" kern="0" dirty="0">
                <a:latin typeface="+mn-lt"/>
              </a:rPr>
              <a:t>motivem</a:t>
            </a:r>
            <a:r>
              <a:rPr lang="cs-CZ" sz="1150" kern="0" dirty="0">
                <a:latin typeface="+mn-lt"/>
              </a:rPr>
              <a:t> úvah o organizaci odpadového hospodářství na úrovni dobrovolného sdružení obcí se jeví </a:t>
            </a:r>
            <a:r>
              <a:rPr lang="cs-CZ" sz="1150" b="1" kern="0" dirty="0">
                <a:latin typeface="+mn-lt"/>
              </a:rPr>
              <a:t>ekonomická výhodnost</a:t>
            </a:r>
            <a:r>
              <a:rPr lang="cs-CZ" sz="1150" kern="0" dirty="0">
                <a:latin typeface="+mn-lt"/>
              </a:rPr>
              <a:t> a </a:t>
            </a:r>
            <a:r>
              <a:rPr lang="cs-CZ" sz="1150" b="1" kern="0" dirty="0">
                <a:latin typeface="+mn-lt"/>
              </a:rPr>
              <a:t>snížení nákladů </a:t>
            </a:r>
            <a:r>
              <a:rPr lang="cs-CZ" sz="1150" kern="0" dirty="0">
                <a:latin typeface="+mn-lt"/>
              </a:rPr>
              <a:t>(42 %), </a:t>
            </a:r>
            <a:r>
              <a:rPr lang="cs-CZ" sz="1150" b="1" kern="0" dirty="0">
                <a:latin typeface="+mn-lt"/>
              </a:rPr>
              <a:t>bariérou</a:t>
            </a:r>
            <a:r>
              <a:rPr lang="cs-CZ" sz="1150" kern="0" dirty="0">
                <a:latin typeface="+mn-lt"/>
              </a:rPr>
              <a:t> takového řešení ze strany těch, kdo o něm neuvažují, je </a:t>
            </a:r>
            <a:r>
              <a:rPr lang="cs-CZ" sz="1150" b="1" kern="0" dirty="0">
                <a:latin typeface="+mn-lt"/>
              </a:rPr>
              <a:t>funkční odpadový systém na úrovni obce </a:t>
            </a:r>
            <a:r>
              <a:rPr lang="cs-CZ" sz="1150" kern="0" dirty="0">
                <a:latin typeface="+mn-lt"/>
              </a:rPr>
              <a:t>a </a:t>
            </a:r>
            <a:r>
              <a:rPr lang="cs-CZ" sz="1150" b="1" kern="0" dirty="0">
                <a:latin typeface="+mn-lt"/>
              </a:rPr>
              <a:t>absence potřeby </a:t>
            </a:r>
            <a:r>
              <a:rPr lang="cs-CZ" sz="1150" kern="0" dirty="0">
                <a:latin typeface="+mn-lt"/>
              </a:rPr>
              <a:t>takového kroku (21 %). </a:t>
            </a:r>
          </a:p>
        </p:txBody>
      </p:sp>
      <p:sp>
        <p:nvSpPr>
          <p:cNvPr id="45" name="TextovéPole 44">
            <a:extLst>
              <a:ext uri="{FF2B5EF4-FFF2-40B4-BE49-F238E27FC236}">
                <a16:creationId xmlns:a16="http://schemas.microsoft.com/office/drawing/2014/main" id="{AA5D7787-06DA-474F-AFE4-31D89CAF5952}"/>
              </a:ext>
            </a:extLst>
          </p:cNvPr>
          <p:cNvSpPr txBox="1"/>
          <p:nvPr/>
        </p:nvSpPr>
        <p:spPr>
          <a:xfrm>
            <a:off x="1930541" y="3150293"/>
            <a:ext cx="1944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1269; celek</a:t>
            </a:r>
          </a:p>
        </p:txBody>
      </p:sp>
      <p:graphicFrame>
        <p:nvGraphicFramePr>
          <p:cNvPr id="31" name="Object 16">
            <a:extLst>
              <a:ext uri="{FF2B5EF4-FFF2-40B4-BE49-F238E27FC236}">
                <a16:creationId xmlns:a16="http://schemas.microsoft.com/office/drawing/2014/main" id="{36CB19EB-3128-4C44-9DA4-DEB90FE96D1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2402348"/>
              </p:ext>
            </p:extLst>
          </p:nvPr>
        </p:nvGraphicFramePr>
        <p:xfrm>
          <a:off x="-997910" y="4012317"/>
          <a:ext cx="7463538" cy="2152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2" name="Text Box 47">
            <a:extLst>
              <a:ext uri="{FF2B5EF4-FFF2-40B4-BE49-F238E27FC236}">
                <a16:creationId xmlns:a16="http://schemas.microsoft.com/office/drawing/2014/main" id="{1F3D1DAE-471F-4C43-B520-6F134BE537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600" y="3835073"/>
            <a:ext cx="357658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t-BR" sz="1100" b="1" dirty="0">
                <a:latin typeface="+mn-lt"/>
              </a:rPr>
              <a:t>Proč o tom uvažujete?</a:t>
            </a:r>
            <a:r>
              <a:rPr lang="cs-CZ" sz="1100" b="1" dirty="0">
                <a:latin typeface="+mn-lt"/>
              </a:rPr>
              <a:t> </a:t>
            </a:r>
            <a:r>
              <a:rPr lang="cs-CZ" sz="800" dirty="0">
                <a:latin typeface="+mn-lt"/>
              </a:rPr>
              <a:t>(q25)</a:t>
            </a:r>
            <a:endParaRPr lang="cs-CZ" sz="800" i="1" dirty="0">
              <a:solidFill>
                <a:schemeClr val="bg1">
                  <a:lumMod val="50000"/>
                </a:schemeClr>
              </a:solidFill>
              <a:latin typeface="Arial Narrow CE"/>
            </a:endParaRPr>
          </a:p>
        </p:txBody>
      </p:sp>
      <p:graphicFrame>
        <p:nvGraphicFramePr>
          <p:cNvPr id="33" name="Object 16">
            <a:extLst>
              <a:ext uri="{FF2B5EF4-FFF2-40B4-BE49-F238E27FC236}">
                <a16:creationId xmlns:a16="http://schemas.microsoft.com/office/drawing/2014/main" id="{66FE1866-B1E0-4BFF-A87A-1430FC0FF2B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6271568"/>
              </p:ext>
            </p:extLst>
          </p:nvPr>
        </p:nvGraphicFramePr>
        <p:xfrm>
          <a:off x="3995936" y="4022741"/>
          <a:ext cx="7463538" cy="2152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4" name="Text Box 47">
            <a:extLst>
              <a:ext uri="{FF2B5EF4-FFF2-40B4-BE49-F238E27FC236}">
                <a16:creationId xmlns:a16="http://schemas.microsoft.com/office/drawing/2014/main" id="{AE2EE000-4548-43E5-9520-3FD017DE0C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7433" y="3845497"/>
            <a:ext cx="357658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t-BR" sz="1100" b="1" dirty="0">
                <a:latin typeface="+mn-lt"/>
              </a:rPr>
              <a:t>Proč o tom </a:t>
            </a:r>
            <a:r>
              <a:rPr lang="cs-CZ" sz="1100" b="1" dirty="0">
                <a:latin typeface="+mn-lt"/>
              </a:rPr>
              <a:t>ne</a:t>
            </a:r>
            <a:r>
              <a:rPr lang="pt-BR" sz="1100" b="1" dirty="0">
                <a:latin typeface="+mn-lt"/>
              </a:rPr>
              <a:t>uvažujete?</a:t>
            </a:r>
            <a:r>
              <a:rPr lang="cs-CZ" sz="1100" b="1" dirty="0">
                <a:latin typeface="+mn-lt"/>
              </a:rPr>
              <a:t> </a:t>
            </a:r>
            <a:r>
              <a:rPr lang="cs-CZ" sz="800" dirty="0">
                <a:latin typeface="+mn-lt"/>
              </a:rPr>
              <a:t>(q26)</a:t>
            </a:r>
            <a:endParaRPr lang="cs-CZ" sz="800" i="1" dirty="0">
              <a:solidFill>
                <a:schemeClr val="bg1">
                  <a:lumMod val="50000"/>
                </a:schemeClr>
              </a:solidFill>
              <a:latin typeface="Arial Narrow CE"/>
            </a:endParaRPr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D53C483B-838A-4D8A-9B48-D2ED889176A5}"/>
              </a:ext>
            </a:extLst>
          </p:cNvPr>
          <p:cNvSpPr txBox="1"/>
          <p:nvPr/>
        </p:nvSpPr>
        <p:spPr>
          <a:xfrm>
            <a:off x="1875332" y="6111443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177; pouze ti, kdo o daném kroku uvažují</a:t>
            </a:r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289B2F51-ECF7-47A1-8A8B-AB157BB8E38C}"/>
              </a:ext>
            </a:extLst>
          </p:cNvPr>
          <p:cNvSpPr txBox="1"/>
          <p:nvPr/>
        </p:nvSpPr>
        <p:spPr>
          <a:xfrm>
            <a:off x="7143112" y="5954501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790; pouze ti, kdo o daném kroku neuvažují</a:t>
            </a:r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7905D63A-43E5-4585-B854-4C14CF3D5ED0}"/>
              </a:ext>
            </a:extLst>
          </p:cNvPr>
          <p:cNvSpPr txBox="1"/>
          <p:nvPr/>
        </p:nvSpPr>
        <p:spPr>
          <a:xfrm>
            <a:off x="3863663" y="5980638"/>
            <a:ext cx="3049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k</a:t>
            </a:r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ategorizace spontánních odpovědí, možnost více odpovědí, zobrazeny odpovědi s četností </a:t>
            </a:r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&gt; 3 %</a:t>
            </a:r>
            <a:endParaRPr lang="cs-CZ" sz="900" b="0" i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158682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Úvahy o komplexní organizaci odpadového hospodářství na úrovni dobrovolného sdružení obcí</a:t>
            </a:r>
            <a:endParaRPr lang="cs-CZ" sz="1800" dirty="0">
              <a:solidFill>
                <a:srgbClr val="83B816"/>
              </a:solidFill>
            </a:endParaRPr>
          </a:p>
        </p:txBody>
      </p:sp>
      <p:graphicFrame>
        <p:nvGraphicFramePr>
          <p:cNvPr id="7" name="Tabulka 6">
            <a:extLst>
              <a:ext uri="{FF2B5EF4-FFF2-40B4-BE49-F238E27FC236}">
                <a16:creationId xmlns:a16="http://schemas.microsoft.com/office/drawing/2014/main" id="{1FDF46A5-BA7E-4E1E-A5E0-2DB31E342A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1757350"/>
              </p:ext>
            </p:extLst>
          </p:nvPr>
        </p:nvGraphicFramePr>
        <p:xfrm>
          <a:off x="1342526" y="1844824"/>
          <a:ext cx="6768751" cy="2412000"/>
        </p:xfrm>
        <a:graphic>
          <a:graphicData uri="http://schemas.openxmlformats.org/drawingml/2006/table">
            <a:tbl>
              <a:tblPr/>
              <a:tblGrid>
                <a:gridCol w="2555542">
                  <a:extLst>
                    <a:ext uri="{9D8B030D-6E8A-4147-A177-3AD203B41FA5}">
                      <a16:colId xmlns:a16="http://schemas.microsoft.com/office/drawing/2014/main" val="3082922086"/>
                    </a:ext>
                  </a:extLst>
                </a:gridCol>
                <a:gridCol w="324093">
                  <a:extLst>
                    <a:ext uri="{9D8B030D-6E8A-4147-A177-3AD203B41FA5}">
                      <a16:colId xmlns:a16="http://schemas.microsoft.com/office/drawing/2014/main" val="1326833761"/>
                    </a:ext>
                  </a:extLst>
                </a:gridCol>
                <a:gridCol w="324093">
                  <a:extLst>
                    <a:ext uri="{9D8B030D-6E8A-4147-A177-3AD203B41FA5}">
                      <a16:colId xmlns:a16="http://schemas.microsoft.com/office/drawing/2014/main" val="139064625"/>
                    </a:ext>
                  </a:extLst>
                </a:gridCol>
                <a:gridCol w="324093">
                  <a:extLst>
                    <a:ext uri="{9D8B030D-6E8A-4147-A177-3AD203B41FA5}">
                      <a16:colId xmlns:a16="http://schemas.microsoft.com/office/drawing/2014/main" val="910973805"/>
                    </a:ext>
                  </a:extLst>
                </a:gridCol>
                <a:gridCol w="324093">
                  <a:extLst>
                    <a:ext uri="{9D8B030D-6E8A-4147-A177-3AD203B41FA5}">
                      <a16:colId xmlns:a16="http://schemas.microsoft.com/office/drawing/2014/main" val="1822651253"/>
                    </a:ext>
                  </a:extLst>
                </a:gridCol>
                <a:gridCol w="324093">
                  <a:extLst>
                    <a:ext uri="{9D8B030D-6E8A-4147-A177-3AD203B41FA5}">
                      <a16:colId xmlns:a16="http://schemas.microsoft.com/office/drawing/2014/main" val="3067352393"/>
                    </a:ext>
                  </a:extLst>
                </a:gridCol>
                <a:gridCol w="324093">
                  <a:extLst>
                    <a:ext uri="{9D8B030D-6E8A-4147-A177-3AD203B41FA5}">
                      <a16:colId xmlns:a16="http://schemas.microsoft.com/office/drawing/2014/main" val="3278784391"/>
                    </a:ext>
                  </a:extLst>
                </a:gridCol>
                <a:gridCol w="324093">
                  <a:extLst>
                    <a:ext uri="{9D8B030D-6E8A-4147-A177-3AD203B41FA5}">
                      <a16:colId xmlns:a16="http://schemas.microsoft.com/office/drawing/2014/main" val="3483095344"/>
                    </a:ext>
                  </a:extLst>
                </a:gridCol>
                <a:gridCol w="324093">
                  <a:extLst>
                    <a:ext uri="{9D8B030D-6E8A-4147-A177-3AD203B41FA5}">
                      <a16:colId xmlns:a16="http://schemas.microsoft.com/office/drawing/2014/main" val="1304205513"/>
                    </a:ext>
                  </a:extLst>
                </a:gridCol>
                <a:gridCol w="324093">
                  <a:extLst>
                    <a:ext uri="{9D8B030D-6E8A-4147-A177-3AD203B41FA5}">
                      <a16:colId xmlns:a16="http://schemas.microsoft.com/office/drawing/2014/main" val="844499689"/>
                    </a:ext>
                  </a:extLst>
                </a:gridCol>
                <a:gridCol w="324093">
                  <a:extLst>
                    <a:ext uri="{9D8B030D-6E8A-4147-A177-3AD203B41FA5}">
                      <a16:colId xmlns:a16="http://schemas.microsoft.com/office/drawing/2014/main" val="2865171050"/>
                    </a:ext>
                  </a:extLst>
                </a:gridCol>
                <a:gridCol w="324093">
                  <a:extLst>
                    <a:ext uri="{9D8B030D-6E8A-4147-A177-3AD203B41FA5}">
                      <a16:colId xmlns:a16="http://schemas.microsoft.com/office/drawing/2014/main" val="3191017727"/>
                    </a:ext>
                  </a:extLst>
                </a:gridCol>
                <a:gridCol w="324093">
                  <a:extLst>
                    <a:ext uri="{9D8B030D-6E8A-4147-A177-3AD203B41FA5}">
                      <a16:colId xmlns:a16="http://schemas.microsoft.com/office/drawing/2014/main" val="166716250"/>
                    </a:ext>
                  </a:extLst>
                </a:gridCol>
                <a:gridCol w="324093">
                  <a:extLst>
                    <a:ext uri="{9D8B030D-6E8A-4147-A177-3AD203B41FA5}">
                      <a16:colId xmlns:a16="http://schemas.microsoft.com/office/drawing/2014/main" val="1918287851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b"/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36000"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velikost obce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ctr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36000"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region (</a:t>
                      </a:r>
                      <a:r>
                        <a:rPr lang="cs-CZ" sz="10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Nuts</a:t>
                      </a:r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2)</a:t>
                      </a:r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7012493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sloupcová </a:t>
                      </a:r>
                      <a:b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% </a:t>
                      </a:r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0-499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500-999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1 000-4 999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pt-BR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5 000</a:t>
                      </a:r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-19 999 ob.</a:t>
                      </a:r>
                      <a:endParaRPr lang="pt-BR" sz="95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20 000 a více ob.</a:t>
                      </a:r>
                      <a:endParaRPr lang="pt-BR" sz="95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Čechy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Jihozápad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Severozápad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Severovýchod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Jihovýchod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Morava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Moravskoslezsko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294061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871647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950939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již máme takové sdružení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229913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n</a:t>
                      </a: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1269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1863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počet obyvatel ČR žijících v dané velikosti obce (mil.)</a:t>
                      </a: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3414401"/>
                  </a:ext>
                </a:extLst>
              </a:tr>
            </a:tbl>
          </a:graphicData>
        </a:graphic>
      </p:graphicFrame>
      <p:sp>
        <p:nvSpPr>
          <p:cNvPr id="8" name="TextovéPole 7">
            <a:extLst>
              <a:ext uri="{FF2B5EF4-FFF2-40B4-BE49-F238E27FC236}">
                <a16:creationId xmlns:a16="http://schemas.microsoft.com/office/drawing/2014/main" id="{ABD723BA-2261-47D5-BC53-8CF333745414}"/>
              </a:ext>
            </a:extLst>
          </p:cNvPr>
          <p:cNvSpPr txBox="1"/>
          <p:nvPr/>
        </p:nvSpPr>
        <p:spPr>
          <a:xfrm>
            <a:off x="4606834" y="4509120"/>
            <a:ext cx="388843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statisticky významné </a:t>
            </a:r>
            <a:r>
              <a:rPr lang="cs-CZ" sz="800" i="1" dirty="0">
                <a:solidFill>
                  <a:srgbClr val="0000FF"/>
                </a:solidFill>
                <a:latin typeface="+mn-lt"/>
              </a:rPr>
              <a:t>více </a:t>
            </a:r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/ </a:t>
            </a:r>
            <a:r>
              <a:rPr lang="cs-CZ" sz="800" i="1" dirty="0">
                <a:solidFill>
                  <a:srgbClr val="FF0000"/>
                </a:solidFill>
                <a:latin typeface="+mn-lt"/>
              </a:rPr>
              <a:t>méně </a:t>
            </a:r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ve srovnání s celkem</a:t>
            </a:r>
            <a:endParaRPr lang="cs-CZ" sz="800" i="1" dirty="0"/>
          </a:p>
        </p:txBody>
      </p:sp>
    </p:spTree>
    <p:extLst>
      <p:ext uri="{BB962C8B-B14F-4D97-AF65-F5344CB8AC3E}">
        <p14:creationId xmlns:p14="http://schemas.microsoft.com/office/powerpoint/2010/main" val="316043154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Object 16">
            <a:extLst>
              <a:ext uri="{FF2B5EF4-FFF2-40B4-BE49-F238E27FC236}">
                <a16:creationId xmlns:a16="http://schemas.microsoft.com/office/drawing/2014/main" id="{539FAB75-74BA-420E-A9D9-1F5F308A428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185726"/>
              </p:ext>
            </p:extLst>
          </p:nvPr>
        </p:nvGraphicFramePr>
        <p:xfrm>
          <a:off x="3779912" y="2694749"/>
          <a:ext cx="6527434" cy="30065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6" name="Object 8">
            <a:extLst>
              <a:ext uri="{FF2B5EF4-FFF2-40B4-BE49-F238E27FC236}">
                <a16:creationId xmlns:a16="http://schemas.microsoft.com/office/drawing/2014/main" id="{6562176B-138F-41F2-8702-C9E0C0EC3B3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1039461"/>
              </p:ext>
            </p:extLst>
          </p:nvPr>
        </p:nvGraphicFramePr>
        <p:xfrm>
          <a:off x="664427" y="2748472"/>
          <a:ext cx="4722425" cy="3279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395536" y="116632"/>
            <a:ext cx="6624736" cy="904300"/>
          </a:xfrm>
        </p:spPr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Plánovaný významný investiční projekt v okolí obce, který řeší koncepčně odpadové hospodářství </a:t>
            </a:r>
          </a:p>
        </p:txBody>
      </p:sp>
      <p:sp>
        <p:nvSpPr>
          <p:cNvPr id="23" name="Text Box 4">
            <a:extLst>
              <a:ext uri="{FF2B5EF4-FFF2-40B4-BE49-F238E27FC236}">
                <a16:creationId xmlns:a16="http://schemas.microsoft.com/office/drawing/2014/main" id="{18D46DC9-48D6-44B0-BA97-E850391B25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2648" y="3342290"/>
            <a:ext cx="9889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900" dirty="0">
                <a:solidFill>
                  <a:srgbClr val="446212"/>
                </a:solidFill>
                <a:latin typeface="+mn-lt"/>
                <a:cs typeface="Arial" charset="0"/>
              </a:rPr>
              <a:t>ano</a:t>
            </a:r>
          </a:p>
          <a:p>
            <a:pPr lvl="0" algn="ctr">
              <a:spcBef>
                <a:spcPts val="0"/>
              </a:spcBef>
            </a:pPr>
            <a:r>
              <a:rPr lang="cs-CZ" dirty="0">
                <a:solidFill>
                  <a:srgbClr val="446212"/>
                </a:solidFill>
                <a:latin typeface="+mn-lt"/>
                <a:cs typeface="Arial" charset="0"/>
              </a:rPr>
              <a:t>17 %</a:t>
            </a:r>
          </a:p>
        </p:txBody>
      </p:sp>
      <p:cxnSp>
        <p:nvCxnSpPr>
          <p:cNvPr id="24" name="Přímá spojnice 23">
            <a:extLst>
              <a:ext uri="{FF2B5EF4-FFF2-40B4-BE49-F238E27FC236}">
                <a16:creationId xmlns:a16="http://schemas.microsoft.com/office/drawing/2014/main" id="{7DCA4537-054D-4C09-9C61-7C7BD4D63C37}"/>
              </a:ext>
            </a:extLst>
          </p:cNvPr>
          <p:cNvCxnSpPr>
            <a:cxnSpLocks/>
          </p:cNvCxnSpPr>
          <p:nvPr/>
        </p:nvCxnSpPr>
        <p:spPr>
          <a:xfrm>
            <a:off x="458210" y="2276872"/>
            <a:ext cx="82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Box 5">
            <a:extLst>
              <a:ext uri="{FF2B5EF4-FFF2-40B4-BE49-F238E27FC236}">
                <a16:creationId xmlns:a16="http://schemas.microsoft.com/office/drawing/2014/main" id="{E22F42C7-C0C1-4119-A121-B59B664BD1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670" y="2351586"/>
            <a:ext cx="3876481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100" b="1" dirty="0">
                <a:latin typeface="+mn-lt"/>
              </a:rPr>
              <a:t>Chystá se ve vašem okolí nějaký významný projekt, který řeší koncepčně odpadové hospodářství? </a:t>
            </a:r>
            <a:r>
              <a:rPr lang="cs-CZ" sz="800" dirty="0">
                <a:latin typeface="+mn-lt"/>
              </a:rPr>
              <a:t>(q27)</a:t>
            </a:r>
          </a:p>
        </p:txBody>
      </p:sp>
      <p:sp>
        <p:nvSpPr>
          <p:cNvPr id="21" name="Text Box 47">
            <a:extLst>
              <a:ext uri="{FF2B5EF4-FFF2-40B4-BE49-F238E27FC236}">
                <a16:creationId xmlns:a16="http://schemas.microsoft.com/office/drawing/2014/main" id="{468A273A-AAE4-49DF-8EED-49DD38EB2C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3754" y="2348880"/>
            <a:ext cx="3698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cs-CZ" sz="1100" b="1" dirty="0">
                <a:latin typeface="+mn-lt"/>
              </a:rPr>
              <a:t>Uveďte, prosím, jaký projekt? </a:t>
            </a:r>
            <a:r>
              <a:rPr lang="cs-CZ" sz="1000" dirty="0">
                <a:latin typeface="+mn-lt"/>
              </a:rPr>
              <a:t>Označte prosím všechny významné projekty, které se ve vašem okolí chystají.</a:t>
            </a:r>
            <a:r>
              <a:rPr lang="cs-CZ" sz="1100" b="1" dirty="0">
                <a:latin typeface="+mn-lt"/>
              </a:rPr>
              <a:t> </a:t>
            </a:r>
            <a:r>
              <a:rPr lang="cs-CZ" sz="800" dirty="0">
                <a:latin typeface="+mn-lt"/>
              </a:rPr>
              <a:t>(q28)</a:t>
            </a:r>
            <a:endParaRPr lang="cs-CZ" sz="800" i="1" dirty="0">
              <a:solidFill>
                <a:schemeClr val="bg1">
                  <a:lumMod val="50000"/>
                </a:schemeClr>
              </a:solidFill>
              <a:latin typeface="Arial Narrow CE"/>
            </a:endParaRPr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082A3335-0CB2-49C3-AA84-A263A5BC2BA1}"/>
              </a:ext>
            </a:extLst>
          </p:cNvPr>
          <p:cNvSpPr txBox="1"/>
          <p:nvPr/>
        </p:nvSpPr>
        <p:spPr>
          <a:xfrm>
            <a:off x="2150311" y="3995169"/>
            <a:ext cx="1944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1269; celek</a:t>
            </a:r>
          </a:p>
        </p:txBody>
      </p:sp>
      <p:cxnSp>
        <p:nvCxnSpPr>
          <p:cNvPr id="4" name="Spojnice: pravoúhlá 3">
            <a:extLst>
              <a:ext uri="{FF2B5EF4-FFF2-40B4-BE49-F238E27FC236}">
                <a16:creationId xmlns:a16="http://schemas.microsoft.com/office/drawing/2014/main" id="{93FE26E9-7E73-4D88-B7DE-F59DF633FF55}"/>
              </a:ext>
            </a:extLst>
          </p:cNvPr>
          <p:cNvCxnSpPr>
            <a:cxnSpLocks/>
          </p:cNvCxnSpPr>
          <p:nvPr/>
        </p:nvCxnSpPr>
        <p:spPr>
          <a:xfrm flipV="1">
            <a:off x="3871396" y="2533461"/>
            <a:ext cx="1132652" cy="720229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ovéPole 27">
            <a:extLst>
              <a:ext uri="{FF2B5EF4-FFF2-40B4-BE49-F238E27FC236}">
                <a16:creationId xmlns:a16="http://schemas.microsoft.com/office/drawing/2014/main" id="{EED73714-27E5-432E-9540-4A17D45491C4}"/>
              </a:ext>
            </a:extLst>
          </p:cNvPr>
          <p:cNvSpPr txBox="1"/>
          <p:nvPr/>
        </p:nvSpPr>
        <p:spPr>
          <a:xfrm>
            <a:off x="5541758" y="5594440"/>
            <a:ext cx="327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8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216; pouze ti, kdo </a:t>
            </a:r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uvedli, že se v okolí jejich obce chystá významný projekt koncepčně řešící odpadové hospodářství</a:t>
            </a:r>
            <a:r>
              <a:rPr lang="cs-CZ" sz="8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, možnost více odpovědí</a:t>
            </a:r>
          </a:p>
        </p:txBody>
      </p:sp>
      <p:sp>
        <p:nvSpPr>
          <p:cNvPr id="16" name="Zástupný symbol pro obsah 2">
            <a:extLst>
              <a:ext uri="{FF2B5EF4-FFF2-40B4-BE49-F238E27FC236}">
                <a16:creationId xmlns:a16="http://schemas.microsoft.com/office/drawing/2014/main" id="{5765E34C-A3D4-44C6-85E0-05A516B5DBF0}"/>
              </a:ext>
            </a:extLst>
          </p:cNvPr>
          <p:cNvSpPr>
            <a:spLocks noGrp="1"/>
          </p:cNvSpPr>
          <p:nvPr/>
        </p:nvSpPr>
        <p:spPr bwMode="auto">
          <a:xfrm>
            <a:off x="499693" y="1288622"/>
            <a:ext cx="832906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just" rtl="0" eaLnBrk="1" fontAlgn="base" hangingPunct="1">
              <a:spcBef>
                <a:spcPct val="20000"/>
              </a:spcBef>
              <a:spcAft>
                <a:spcPct val="0"/>
              </a:spcAft>
              <a:buSzPct val="200000"/>
              <a:buFont typeface="Wingdings" panose="05000000000000000000" pitchFamily="2" charset="2"/>
              <a:buBlip>
                <a:blip r:embed="rId4"/>
              </a:buBlip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70000"/>
              <a:buBlip>
                <a:blip r:embed="rId5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just" fontAlgn="auto">
              <a:spcBef>
                <a:spcPts val="600"/>
              </a:spcBef>
              <a:spcAft>
                <a:spcPts val="0"/>
              </a:spcAft>
              <a:buSzPct val="130000"/>
              <a:buNone/>
            </a:pPr>
            <a:r>
              <a:rPr lang="cs-CZ" sz="1200" b="1" kern="0" dirty="0">
                <a:latin typeface="+mn-lt"/>
              </a:rPr>
              <a:t>Necelá pětina obcí </a:t>
            </a:r>
            <a:r>
              <a:rPr lang="cs-CZ" sz="1200" kern="0" dirty="0">
                <a:latin typeface="+mn-lt"/>
              </a:rPr>
              <a:t>uvádí, že se </a:t>
            </a:r>
            <a:r>
              <a:rPr lang="cs-CZ" sz="1200" b="1" kern="0" dirty="0">
                <a:latin typeface="+mn-lt"/>
              </a:rPr>
              <a:t>v jejich okolí </a:t>
            </a:r>
            <a:r>
              <a:rPr lang="cs-CZ" sz="1200" kern="0" dirty="0">
                <a:latin typeface="+mn-lt"/>
              </a:rPr>
              <a:t>chystá nějaký významný projekt, který koncepčně řeší odpadové hospodářství (17 %) – častěji se jedná o obce nad 5. tis. obyvatel a obce z regionů Severozápad, Střední Morava a Moravskoslezsko. Z konkrétních záměrů se pak nejčastěji jedná o </a:t>
            </a:r>
            <a:r>
              <a:rPr lang="cs-CZ" sz="1200" b="1" kern="0" dirty="0">
                <a:latin typeface="+mn-lt"/>
              </a:rPr>
              <a:t>energetické využití odpadu</a:t>
            </a:r>
            <a:r>
              <a:rPr lang="cs-CZ" sz="1200" kern="0" dirty="0">
                <a:latin typeface="+mn-lt"/>
              </a:rPr>
              <a:t>, </a:t>
            </a:r>
            <a:r>
              <a:rPr lang="cs-CZ" sz="1200" b="1" kern="0" dirty="0">
                <a:latin typeface="+mn-lt"/>
              </a:rPr>
              <a:t>překladiště odpadu</a:t>
            </a:r>
            <a:r>
              <a:rPr lang="cs-CZ" sz="1200" kern="0" dirty="0">
                <a:latin typeface="+mn-lt"/>
              </a:rPr>
              <a:t>, případně </a:t>
            </a:r>
            <a:r>
              <a:rPr lang="cs-CZ" sz="1200" b="1" kern="0" dirty="0">
                <a:latin typeface="+mn-lt"/>
              </a:rPr>
              <a:t>vybudování moderní optické třídící linky </a:t>
            </a:r>
            <a:r>
              <a:rPr lang="cs-CZ" sz="1200" kern="0" dirty="0">
                <a:latin typeface="+mn-lt"/>
              </a:rPr>
              <a:t>– na separovaný odpad nebo na směsný komunální odpad. </a:t>
            </a:r>
            <a:endParaRPr lang="cs-CZ" sz="1200" dirty="0"/>
          </a:p>
        </p:txBody>
      </p:sp>
      <p:graphicFrame>
        <p:nvGraphicFramePr>
          <p:cNvPr id="8" name="Tabulka 7">
            <a:extLst>
              <a:ext uri="{FF2B5EF4-FFF2-40B4-BE49-F238E27FC236}">
                <a16:creationId xmlns:a16="http://schemas.microsoft.com/office/drawing/2014/main" id="{4EF3503D-A299-4C32-A898-4D7A8CC260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2195099"/>
              </p:ext>
            </p:extLst>
          </p:nvPr>
        </p:nvGraphicFramePr>
        <p:xfrm>
          <a:off x="8753878" y="5067558"/>
          <a:ext cx="217668" cy="19770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7668">
                  <a:extLst>
                    <a:ext uri="{9D8B030D-6E8A-4147-A177-3AD203B41FA5}">
                      <a16:colId xmlns:a16="http://schemas.microsoft.com/office/drawing/2014/main" val="3948757030"/>
                    </a:ext>
                  </a:extLst>
                </a:gridCol>
              </a:tblGrid>
              <a:tr h="282442"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4*</a:t>
                      </a:r>
                      <a:endParaRPr lang="cs-CZ" sz="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8838123"/>
                  </a:ext>
                </a:extLst>
              </a:tr>
              <a:tr h="282442"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endParaRPr lang="cs-CZ" sz="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665201"/>
                  </a:ext>
                </a:extLst>
              </a:tr>
              <a:tr h="282442"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1</a:t>
                      </a:r>
                      <a:endParaRPr lang="cs-CZ" sz="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3171773"/>
                  </a:ext>
                </a:extLst>
              </a:tr>
              <a:tr h="282442">
                <a:tc>
                  <a:txBody>
                    <a:bodyPr/>
                    <a:lstStyle/>
                    <a:p>
                      <a:pPr algn="ctr" fontAlgn="b"/>
                      <a:endParaRPr lang="cs-CZ" sz="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0860853"/>
                  </a:ext>
                </a:extLst>
              </a:tr>
              <a:tr h="282442">
                <a:tc>
                  <a:txBody>
                    <a:bodyPr/>
                    <a:lstStyle/>
                    <a:p>
                      <a:pPr algn="ctr" fontAlgn="b"/>
                      <a:endParaRPr lang="cs-CZ" sz="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3552859"/>
                  </a:ext>
                </a:extLst>
              </a:tr>
              <a:tr h="282442">
                <a:tc>
                  <a:txBody>
                    <a:bodyPr/>
                    <a:lstStyle/>
                    <a:p>
                      <a:pPr algn="ctr" fontAlgn="b"/>
                      <a:endParaRPr lang="cs-CZ" sz="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557104"/>
                  </a:ext>
                </a:extLst>
              </a:tr>
              <a:tr h="282442">
                <a:tc>
                  <a:txBody>
                    <a:bodyPr/>
                    <a:lstStyle/>
                    <a:p>
                      <a:pPr algn="ctr" fontAlgn="b"/>
                      <a:endParaRPr lang="cs-CZ" sz="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3524735"/>
                  </a:ext>
                </a:extLst>
              </a:tr>
            </a:tbl>
          </a:graphicData>
        </a:graphic>
      </p:graphicFrame>
      <p:sp>
        <p:nvSpPr>
          <p:cNvPr id="20" name="TextovéPole 19">
            <a:extLst>
              <a:ext uri="{FF2B5EF4-FFF2-40B4-BE49-F238E27FC236}">
                <a16:creationId xmlns:a16="http://schemas.microsoft.com/office/drawing/2014/main" id="{60A9C02E-18A9-4C16-8167-9CE1FAF3FF93}"/>
              </a:ext>
            </a:extLst>
          </p:cNvPr>
          <p:cNvSpPr txBox="1"/>
          <p:nvPr/>
        </p:nvSpPr>
        <p:spPr>
          <a:xfrm>
            <a:off x="7804095" y="4476500"/>
            <a:ext cx="1024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*přepočet </a:t>
            </a:r>
            <a:b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</a:br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na celek (%)</a:t>
            </a:r>
          </a:p>
        </p:txBody>
      </p:sp>
      <p:graphicFrame>
        <p:nvGraphicFramePr>
          <p:cNvPr id="10" name="Tabulka 9">
            <a:extLst>
              <a:ext uri="{FF2B5EF4-FFF2-40B4-BE49-F238E27FC236}">
                <a16:creationId xmlns:a16="http://schemas.microsoft.com/office/drawing/2014/main" id="{765B3825-9E0B-4836-B42C-8D99B1116D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885008"/>
              </p:ext>
            </p:extLst>
          </p:nvPr>
        </p:nvGraphicFramePr>
        <p:xfrm>
          <a:off x="7386897" y="2841944"/>
          <a:ext cx="281447" cy="22176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1447">
                  <a:extLst>
                    <a:ext uri="{9D8B030D-6E8A-4147-A177-3AD203B41FA5}">
                      <a16:colId xmlns:a16="http://schemas.microsoft.com/office/drawing/2014/main" val="2317337597"/>
                    </a:ext>
                  </a:extLst>
                </a:gridCol>
              </a:tblGrid>
              <a:tr h="277206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10*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8967471"/>
                  </a:ext>
                </a:extLst>
              </a:tr>
              <a:tr h="277206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694958"/>
                  </a:ext>
                </a:extLst>
              </a:tr>
              <a:tr h="277206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6191842"/>
                  </a:ext>
                </a:extLst>
              </a:tr>
              <a:tr h="277206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u="none" strike="noStrike" kern="120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3735563"/>
                  </a:ext>
                </a:extLst>
              </a:tr>
              <a:tr h="277206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5563750"/>
                  </a:ext>
                </a:extLst>
              </a:tr>
              <a:tr h="277206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1662406"/>
                  </a:ext>
                </a:extLst>
              </a:tr>
              <a:tr h="277206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0061738"/>
                  </a:ext>
                </a:extLst>
              </a:tr>
              <a:tr h="277206">
                <a:tc>
                  <a:txBody>
                    <a:bodyPr/>
                    <a:lstStyle/>
                    <a:p>
                      <a:pPr algn="l" fontAlgn="b"/>
                      <a:r>
                        <a:rPr lang="cs-CZ" sz="80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9093106"/>
                  </a:ext>
                </a:extLst>
              </a:tr>
            </a:tbl>
          </a:graphicData>
        </a:graphic>
      </p:graphicFrame>
      <p:sp>
        <p:nvSpPr>
          <p:cNvPr id="29" name="TextovéPole 28">
            <a:extLst>
              <a:ext uri="{FF2B5EF4-FFF2-40B4-BE49-F238E27FC236}">
                <a16:creationId xmlns:a16="http://schemas.microsoft.com/office/drawing/2014/main" id="{404A2E73-4F4B-45B8-9812-EEB83BF4446C}"/>
              </a:ext>
            </a:extLst>
          </p:cNvPr>
          <p:cNvSpPr txBox="1"/>
          <p:nvPr/>
        </p:nvSpPr>
        <p:spPr>
          <a:xfrm>
            <a:off x="5622723" y="5172895"/>
            <a:ext cx="322157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8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**2 % zatím pouze studie, 2 % modernizace, vytvoření sběrného dvora, 2 % zavedení systému </a:t>
            </a:r>
            <a:r>
              <a:rPr lang="cs-CZ" sz="800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door</a:t>
            </a:r>
            <a:r>
              <a:rPr lang="cs-CZ" sz="8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to </a:t>
            </a:r>
            <a:r>
              <a:rPr lang="cs-CZ" sz="800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door</a:t>
            </a:r>
            <a:r>
              <a:rPr lang="cs-CZ" sz="8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, 2 % neví, jiné &lt; 1 %</a:t>
            </a:r>
          </a:p>
        </p:txBody>
      </p:sp>
      <p:graphicFrame>
        <p:nvGraphicFramePr>
          <p:cNvPr id="22" name="Tabulka 21">
            <a:extLst>
              <a:ext uri="{FF2B5EF4-FFF2-40B4-BE49-F238E27FC236}">
                <a16:creationId xmlns:a16="http://schemas.microsoft.com/office/drawing/2014/main" id="{C1B49E49-0DBC-46BA-AE59-FBEDAE3639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7519085"/>
              </p:ext>
            </p:extLst>
          </p:nvPr>
        </p:nvGraphicFramePr>
        <p:xfrm>
          <a:off x="458210" y="4534775"/>
          <a:ext cx="3758505" cy="1952055"/>
        </p:xfrm>
        <a:graphic>
          <a:graphicData uri="http://schemas.openxmlformats.org/drawingml/2006/table">
            <a:tbl>
              <a:tblPr/>
              <a:tblGrid>
                <a:gridCol w="673269">
                  <a:extLst>
                    <a:ext uri="{9D8B030D-6E8A-4147-A177-3AD203B41FA5}">
                      <a16:colId xmlns:a16="http://schemas.microsoft.com/office/drawing/2014/main" val="3082922086"/>
                    </a:ext>
                  </a:extLst>
                </a:gridCol>
                <a:gridCol w="252000">
                  <a:extLst>
                    <a:ext uri="{9D8B030D-6E8A-4147-A177-3AD203B41FA5}">
                      <a16:colId xmlns:a16="http://schemas.microsoft.com/office/drawing/2014/main" val="1326833761"/>
                    </a:ext>
                  </a:extLst>
                </a:gridCol>
                <a:gridCol w="236103">
                  <a:extLst>
                    <a:ext uri="{9D8B030D-6E8A-4147-A177-3AD203B41FA5}">
                      <a16:colId xmlns:a16="http://schemas.microsoft.com/office/drawing/2014/main" val="139064625"/>
                    </a:ext>
                  </a:extLst>
                </a:gridCol>
                <a:gridCol w="236103">
                  <a:extLst>
                    <a:ext uri="{9D8B030D-6E8A-4147-A177-3AD203B41FA5}">
                      <a16:colId xmlns:a16="http://schemas.microsoft.com/office/drawing/2014/main" val="910973805"/>
                    </a:ext>
                  </a:extLst>
                </a:gridCol>
                <a:gridCol w="236103">
                  <a:extLst>
                    <a:ext uri="{9D8B030D-6E8A-4147-A177-3AD203B41FA5}">
                      <a16:colId xmlns:a16="http://schemas.microsoft.com/office/drawing/2014/main" val="1822651253"/>
                    </a:ext>
                  </a:extLst>
                </a:gridCol>
                <a:gridCol w="236103">
                  <a:extLst>
                    <a:ext uri="{9D8B030D-6E8A-4147-A177-3AD203B41FA5}">
                      <a16:colId xmlns:a16="http://schemas.microsoft.com/office/drawing/2014/main" val="3663426825"/>
                    </a:ext>
                  </a:extLst>
                </a:gridCol>
                <a:gridCol w="236103">
                  <a:extLst>
                    <a:ext uri="{9D8B030D-6E8A-4147-A177-3AD203B41FA5}">
                      <a16:colId xmlns:a16="http://schemas.microsoft.com/office/drawing/2014/main" val="3067352393"/>
                    </a:ext>
                  </a:extLst>
                </a:gridCol>
                <a:gridCol w="236103">
                  <a:extLst>
                    <a:ext uri="{9D8B030D-6E8A-4147-A177-3AD203B41FA5}">
                      <a16:colId xmlns:a16="http://schemas.microsoft.com/office/drawing/2014/main" val="3483095344"/>
                    </a:ext>
                  </a:extLst>
                </a:gridCol>
                <a:gridCol w="236103">
                  <a:extLst>
                    <a:ext uri="{9D8B030D-6E8A-4147-A177-3AD203B41FA5}">
                      <a16:colId xmlns:a16="http://schemas.microsoft.com/office/drawing/2014/main" val="1304205513"/>
                    </a:ext>
                  </a:extLst>
                </a:gridCol>
                <a:gridCol w="236103">
                  <a:extLst>
                    <a:ext uri="{9D8B030D-6E8A-4147-A177-3AD203B41FA5}">
                      <a16:colId xmlns:a16="http://schemas.microsoft.com/office/drawing/2014/main" val="844499689"/>
                    </a:ext>
                  </a:extLst>
                </a:gridCol>
                <a:gridCol w="236103">
                  <a:extLst>
                    <a:ext uri="{9D8B030D-6E8A-4147-A177-3AD203B41FA5}">
                      <a16:colId xmlns:a16="http://schemas.microsoft.com/office/drawing/2014/main" val="2865171050"/>
                    </a:ext>
                  </a:extLst>
                </a:gridCol>
                <a:gridCol w="236103">
                  <a:extLst>
                    <a:ext uri="{9D8B030D-6E8A-4147-A177-3AD203B41FA5}">
                      <a16:colId xmlns:a16="http://schemas.microsoft.com/office/drawing/2014/main" val="3191017727"/>
                    </a:ext>
                  </a:extLst>
                </a:gridCol>
                <a:gridCol w="236103">
                  <a:extLst>
                    <a:ext uri="{9D8B030D-6E8A-4147-A177-3AD203B41FA5}">
                      <a16:colId xmlns:a16="http://schemas.microsoft.com/office/drawing/2014/main" val="166716250"/>
                    </a:ext>
                  </a:extLst>
                </a:gridCol>
                <a:gridCol w="236103">
                  <a:extLst>
                    <a:ext uri="{9D8B030D-6E8A-4147-A177-3AD203B41FA5}">
                      <a16:colId xmlns:a16="http://schemas.microsoft.com/office/drawing/2014/main" val="1918287851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ctr" fontAlgn="b"/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36000"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velikost obce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36000"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region (</a:t>
                      </a:r>
                      <a:r>
                        <a:rPr lang="cs-CZ" sz="10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Nuts</a:t>
                      </a:r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2)</a:t>
                      </a:r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7012493"/>
                  </a:ext>
                </a:extLst>
              </a:tr>
              <a:tr h="936000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sloupcová </a:t>
                      </a:r>
                      <a:b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% </a:t>
                      </a:r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0-499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500-999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1 000-4 999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5 000-19 999 ob.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defTabSz="914400" rtl="0" eaLnBrk="1" fontAlgn="b" latinLnBrk="0" hangingPunct="1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pt-BR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000 a více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Čechy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Jihozápad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Severozápad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Severovýchod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Jihovýchod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Morava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Moravskoslezsko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294061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871647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229913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neví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2181968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n</a:t>
                      </a: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1269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1863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r" fontAlgn="b"/>
                      <a:endParaRPr lang="cs-CZ" sz="800" b="0" i="1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3887439"/>
                  </a:ext>
                </a:extLst>
              </a:tr>
            </a:tbl>
          </a:graphicData>
        </a:graphic>
      </p:graphicFrame>
      <p:sp>
        <p:nvSpPr>
          <p:cNvPr id="25" name="TextovéPole 24">
            <a:extLst>
              <a:ext uri="{FF2B5EF4-FFF2-40B4-BE49-F238E27FC236}">
                <a16:creationId xmlns:a16="http://schemas.microsoft.com/office/drawing/2014/main" id="{2073E46E-03B8-422F-B3B0-C00A1A628C7D}"/>
              </a:ext>
            </a:extLst>
          </p:cNvPr>
          <p:cNvSpPr txBox="1"/>
          <p:nvPr/>
        </p:nvSpPr>
        <p:spPr>
          <a:xfrm>
            <a:off x="2557741" y="6256069"/>
            <a:ext cx="154766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b"/>
            <a:r>
              <a:rPr lang="cs-CZ" sz="800" b="0" i="1" u="none" strike="noStrike" kern="1200" dirty="0">
                <a:solidFill>
                  <a:schemeClr val="bg1">
                    <a:lumMod val="65000"/>
                  </a:schemeClr>
                </a:solidFill>
                <a:effectLst/>
                <a:latin typeface="+mn-lt"/>
                <a:ea typeface="+mn-ea"/>
                <a:cs typeface="+mn-cs"/>
              </a:rPr>
              <a:t>počet obyvatel ČR žijících </a:t>
            </a:r>
            <a:br>
              <a:rPr lang="cs-CZ" sz="800" b="0" i="1" u="none" strike="noStrike" kern="1200" dirty="0">
                <a:solidFill>
                  <a:schemeClr val="bg1">
                    <a:lumMod val="65000"/>
                  </a:schemeClr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800" b="0" i="1" u="none" strike="noStrike" kern="1200" dirty="0">
                <a:solidFill>
                  <a:schemeClr val="bg1">
                    <a:lumMod val="65000"/>
                  </a:schemeClr>
                </a:solidFill>
                <a:effectLst/>
                <a:latin typeface="+mn-lt"/>
                <a:ea typeface="+mn-ea"/>
                <a:cs typeface="+mn-cs"/>
              </a:rPr>
              <a:t>v dané velikosti obce (mil.)</a:t>
            </a:r>
          </a:p>
        </p:txBody>
      </p:sp>
      <p:cxnSp>
        <p:nvCxnSpPr>
          <p:cNvPr id="3" name="Přímá spojnice se šipkou 2">
            <a:extLst>
              <a:ext uri="{FF2B5EF4-FFF2-40B4-BE49-F238E27FC236}">
                <a16:creationId xmlns:a16="http://schemas.microsoft.com/office/drawing/2014/main" id="{F4685397-9ECD-40C0-8F56-0D7AA5845A56}"/>
              </a:ext>
            </a:extLst>
          </p:cNvPr>
          <p:cNvCxnSpPr/>
          <p:nvPr/>
        </p:nvCxnSpPr>
        <p:spPr>
          <a:xfrm flipH="1">
            <a:off x="2555776" y="6381328"/>
            <a:ext cx="184792" cy="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389592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nadpis 2">
            <a:extLst>
              <a:ext uri="{FF2B5EF4-FFF2-40B4-BE49-F238E27FC236}">
                <a16:creationId xmlns:a16="http://schemas.microsoft.com/office/drawing/2014/main" id="{922D644E-6EAA-48A0-868D-95321C01D059}"/>
              </a:ext>
            </a:extLst>
          </p:cNvPr>
          <p:cNvSpPr txBox="1">
            <a:spLocks/>
          </p:cNvSpPr>
          <p:nvPr/>
        </p:nvSpPr>
        <p:spPr bwMode="auto">
          <a:xfrm>
            <a:off x="2123728" y="4221088"/>
            <a:ext cx="6696744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buFont typeface="Wingdings 2" pitchFamily="18" charset="2"/>
              <a:buNone/>
              <a:tabLst/>
              <a:defRPr/>
            </a:pPr>
            <a:r>
              <a:rPr lang="cs-CZ" sz="2000" kern="0" dirty="0">
                <a:solidFill>
                  <a:srgbClr val="487105"/>
                </a:solidFill>
                <a:latin typeface="+mn-lt"/>
              </a:rPr>
              <a:t>4</a:t>
            </a:r>
            <a:r>
              <a:rPr kumimoji="0" lang="cs-CZ" sz="2000" b="0" i="0" u="none" strike="noStrike" kern="0" cap="none" spc="0" normalizeH="0" baseline="0" noProof="0" dirty="0">
                <a:ln>
                  <a:noFill/>
                </a:ln>
                <a:solidFill>
                  <a:srgbClr val="48710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Prevence</a:t>
            </a:r>
          </a:p>
        </p:txBody>
      </p:sp>
      <p:cxnSp>
        <p:nvCxnSpPr>
          <p:cNvPr id="5" name="Přímá spojnice 4">
            <a:extLst>
              <a:ext uri="{FF2B5EF4-FFF2-40B4-BE49-F238E27FC236}">
                <a16:creationId xmlns:a16="http://schemas.microsoft.com/office/drawing/2014/main" id="{FA2C0A12-948E-4234-84B8-BA5A1A87E5DB}"/>
              </a:ext>
            </a:extLst>
          </p:cNvPr>
          <p:cNvCxnSpPr/>
          <p:nvPr/>
        </p:nvCxnSpPr>
        <p:spPr>
          <a:xfrm>
            <a:off x="2123728" y="4941168"/>
            <a:ext cx="2196000" cy="0"/>
          </a:xfrm>
          <a:prstGeom prst="line">
            <a:avLst/>
          </a:prstGeom>
          <a:ln w="28575">
            <a:solidFill>
              <a:srgbClr val="D6E5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3F58A4B5-8DD4-413C-BB17-6F9E92D60342}"/>
              </a:ext>
            </a:extLst>
          </p:cNvPr>
          <p:cNvCxnSpPr/>
          <p:nvPr/>
        </p:nvCxnSpPr>
        <p:spPr>
          <a:xfrm>
            <a:off x="4355976" y="4941168"/>
            <a:ext cx="2196000" cy="0"/>
          </a:xfrm>
          <a:prstGeom prst="line">
            <a:avLst/>
          </a:prstGeom>
          <a:ln w="28575">
            <a:solidFill>
              <a:srgbClr val="7AB30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nice 8">
            <a:extLst>
              <a:ext uri="{FF2B5EF4-FFF2-40B4-BE49-F238E27FC236}">
                <a16:creationId xmlns:a16="http://schemas.microsoft.com/office/drawing/2014/main" id="{92C504DC-DEA0-4996-A1D5-E28493E52BDA}"/>
              </a:ext>
            </a:extLst>
          </p:cNvPr>
          <p:cNvCxnSpPr/>
          <p:nvPr/>
        </p:nvCxnSpPr>
        <p:spPr>
          <a:xfrm>
            <a:off x="6588224" y="4941168"/>
            <a:ext cx="2196000" cy="0"/>
          </a:xfrm>
          <a:prstGeom prst="line">
            <a:avLst/>
          </a:prstGeom>
          <a:ln w="28575">
            <a:solidFill>
              <a:srgbClr val="4871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642943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Object 16">
            <a:extLst>
              <a:ext uri="{FF2B5EF4-FFF2-40B4-BE49-F238E27FC236}">
                <a16:creationId xmlns:a16="http://schemas.microsoft.com/office/drawing/2014/main" id="{F9121E15-2B58-432A-AA13-7C7BED9C230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4401704"/>
              </p:ext>
            </p:extLst>
          </p:nvPr>
        </p:nvGraphicFramePr>
        <p:xfrm>
          <a:off x="-396552" y="3114703"/>
          <a:ext cx="7380312" cy="28706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Prevence vzniku odpadu, podpora oprav výrobků</a:t>
            </a:r>
          </a:p>
        </p:txBody>
      </p:sp>
      <p:sp>
        <p:nvSpPr>
          <p:cNvPr id="31" name="Text Box 47">
            <a:extLst>
              <a:ext uri="{FF2B5EF4-FFF2-40B4-BE49-F238E27FC236}">
                <a16:creationId xmlns:a16="http://schemas.microsoft.com/office/drawing/2014/main" id="{20D15EB2-7C5C-4A89-AD45-A99C1B2BCE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2135" y="2749331"/>
            <a:ext cx="410445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cs-CZ" sz="1100" b="1" dirty="0">
                <a:latin typeface="+mn-lt"/>
              </a:rPr>
              <a:t>Jakým způsobem by měla být podporována prevence vzniku a minimalizace odpadu?</a:t>
            </a:r>
            <a:r>
              <a:rPr lang="cs-CZ" sz="11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 </a:t>
            </a:r>
            <a:r>
              <a:rPr lang="cs-CZ" sz="800" dirty="0">
                <a:latin typeface="Arial Narrow CE"/>
              </a:rPr>
              <a:t>(q29)</a:t>
            </a:r>
          </a:p>
        </p:txBody>
      </p:sp>
      <p:sp>
        <p:nvSpPr>
          <p:cNvPr id="25" name="TextovéPole 24">
            <a:extLst>
              <a:ext uri="{FF2B5EF4-FFF2-40B4-BE49-F238E27FC236}">
                <a16:creationId xmlns:a16="http://schemas.microsoft.com/office/drawing/2014/main" id="{116216FF-1FD3-4A52-9C68-615B82C72BDF}"/>
              </a:ext>
            </a:extLst>
          </p:cNvPr>
          <p:cNvSpPr txBox="1"/>
          <p:nvPr/>
        </p:nvSpPr>
        <p:spPr>
          <a:xfrm>
            <a:off x="2183556" y="6006480"/>
            <a:ext cx="28707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1269; celek, možnost více odpovědí</a:t>
            </a:r>
          </a:p>
        </p:txBody>
      </p:sp>
      <p:cxnSp>
        <p:nvCxnSpPr>
          <p:cNvPr id="27" name="Přímá spojnice 26">
            <a:extLst>
              <a:ext uri="{FF2B5EF4-FFF2-40B4-BE49-F238E27FC236}">
                <a16:creationId xmlns:a16="http://schemas.microsoft.com/office/drawing/2014/main" id="{04EAEC3F-2D58-472C-94D9-3B02215A511E}"/>
              </a:ext>
            </a:extLst>
          </p:cNvPr>
          <p:cNvCxnSpPr>
            <a:cxnSpLocks/>
          </p:cNvCxnSpPr>
          <p:nvPr/>
        </p:nvCxnSpPr>
        <p:spPr>
          <a:xfrm>
            <a:off x="532790" y="2636912"/>
            <a:ext cx="82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ástupný symbol pro obsah 2">
            <a:extLst>
              <a:ext uri="{FF2B5EF4-FFF2-40B4-BE49-F238E27FC236}">
                <a16:creationId xmlns:a16="http://schemas.microsoft.com/office/drawing/2014/main" id="{7F91187D-2820-425B-876C-01CF2852F9CB}"/>
              </a:ext>
            </a:extLst>
          </p:cNvPr>
          <p:cNvSpPr>
            <a:spLocks noGrp="1"/>
          </p:cNvSpPr>
          <p:nvPr/>
        </p:nvSpPr>
        <p:spPr bwMode="auto">
          <a:xfrm>
            <a:off x="356309" y="1340768"/>
            <a:ext cx="8463841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just" rtl="0" eaLnBrk="1" fontAlgn="base" hangingPunct="1">
              <a:spcBef>
                <a:spcPct val="20000"/>
              </a:spcBef>
              <a:spcAft>
                <a:spcPct val="0"/>
              </a:spcAft>
              <a:buSzPct val="200000"/>
              <a:buFont typeface="Wingdings" panose="05000000000000000000" pitchFamily="2" charset="2"/>
              <a:buBlip>
                <a:blip r:embed="rId3"/>
              </a:buBlip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70000"/>
              <a:buBlip>
                <a:blip r:embed="rId4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5113" indent="-265113">
              <a:spcBef>
                <a:spcPts val="600"/>
              </a:spcBef>
              <a:buSzPct val="130000"/>
            </a:pPr>
            <a:r>
              <a:rPr lang="cs-CZ" sz="1200" dirty="0"/>
              <a:t>V rámci možných opatření v oblasti </a:t>
            </a:r>
            <a:r>
              <a:rPr lang="cs-CZ" sz="1200" b="1" dirty="0"/>
              <a:t>prevence</a:t>
            </a:r>
            <a:r>
              <a:rPr lang="cs-CZ" sz="1200" dirty="0"/>
              <a:t> vzniku či minimalizace tvorby odpadu se obce nejvíce kloní ke </a:t>
            </a:r>
            <a:r>
              <a:rPr lang="cs-CZ" sz="1200" b="1" dirty="0"/>
              <a:t>vzdělávání a osvětě </a:t>
            </a:r>
            <a:r>
              <a:rPr lang="cs-CZ" sz="1200" dirty="0"/>
              <a:t>(63 %), větší podpoře </a:t>
            </a:r>
            <a:r>
              <a:rPr lang="cs-CZ" sz="1200" b="1" dirty="0"/>
              <a:t>obalů na více použití </a:t>
            </a:r>
            <a:r>
              <a:rPr lang="cs-CZ" sz="1200" dirty="0"/>
              <a:t>(57 %) podpoře </a:t>
            </a:r>
            <a:r>
              <a:rPr lang="cs-CZ" sz="1200" b="1" dirty="0"/>
              <a:t>výzkumu</a:t>
            </a:r>
            <a:r>
              <a:rPr lang="cs-CZ" sz="1200" dirty="0"/>
              <a:t> a </a:t>
            </a:r>
            <a:r>
              <a:rPr lang="cs-CZ" sz="1200" b="1" dirty="0"/>
              <a:t>vývoje nových technologií</a:t>
            </a:r>
            <a:r>
              <a:rPr lang="cs-CZ" sz="1200" dirty="0"/>
              <a:t> (53 %) a </a:t>
            </a:r>
            <a:r>
              <a:rPr lang="cs-CZ" sz="1200" b="1" dirty="0"/>
              <a:t>zálohování</a:t>
            </a:r>
            <a:r>
              <a:rPr lang="cs-CZ" sz="1200" dirty="0"/>
              <a:t> výrobků nebo obalů (50 %). Další opatření podporuje méně než 50 % dotázaných. </a:t>
            </a:r>
          </a:p>
          <a:p>
            <a:pPr marL="265113" indent="-265113">
              <a:spcBef>
                <a:spcPts val="600"/>
              </a:spcBef>
              <a:buSzPct val="130000"/>
            </a:pPr>
            <a:r>
              <a:rPr lang="cs-CZ" sz="1200" b="1" dirty="0"/>
              <a:t>Velká většina </a:t>
            </a:r>
            <a:r>
              <a:rPr lang="cs-CZ" sz="1200" dirty="0"/>
              <a:t>představitelů obcí se pak domnívá, že Česká republika by měla </a:t>
            </a:r>
            <a:r>
              <a:rPr lang="cs-CZ" sz="1200" b="1" dirty="0">
                <a:latin typeface="+mn-lt"/>
              </a:rPr>
              <a:t>podporovat možnost a dostupnost oprav výrobků a tím předcházet vzniku odpadu (89 %)</a:t>
            </a:r>
            <a:r>
              <a:rPr lang="cs-CZ" sz="1200" dirty="0">
                <a:latin typeface="+mn-lt"/>
              </a:rPr>
              <a:t>, nesouhlas vyjadřují pouhá 2 % dotázaných.</a:t>
            </a:r>
            <a:r>
              <a:rPr lang="cs-CZ" sz="1200" b="1" dirty="0">
                <a:latin typeface="+mn-lt"/>
              </a:rPr>
              <a:t> </a:t>
            </a:r>
          </a:p>
          <a:p>
            <a:pPr marL="265113" indent="-265113">
              <a:spcBef>
                <a:spcPts val="600"/>
              </a:spcBef>
              <a:buSzPct val="130000"/>
            </a:pPr>
            <a:endParaRPr lang="cs-CZ" sz="1200" dirty="0"/>
          </a:p>
        </p:txBody>
      </p:sp>
      <p:graphicFrame>
        <p:nvGraphicFramePr>
          <p:cNvPr id="13" name="Object 8">
            <a:extLst>
              <a:ext uri="{FF2B5EF4-FFF2-40B4-BE49-F238E27FC236}">
                <a16:creationId xmlns:a16="http://schemas.microsoft.com/office/drawing/2014/main" id="{A4186CDA-9B25-4616-8DD7-B25AD291E6C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6966873"/>
              </p:ext>
            </p:extLst>
          </p:nvPr>
        </p:nvGraphicFramePr>
        <p:xfrm>
          <a:off x="4716016" y="3620015"/>
          <a:ext cx="6913288" cy="3353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5" name="Text Box 5">
            <a:extLst>
              <a:ext uri="{FF2B5EF4-FFF2-40B4-BE49-F238E27FC236}">
                <a16:creationId xmlns:a16="http://schemas.microsoft.com/office/drawing/2014/main" id="{9C175EDE-BAF2-41E0-B9F0-426D65F507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49091" y="2740501"/>
            <a:ext cx="3271059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100" b="1" dirty="0">
                <a:latin typeface="+mn-lt"/>
              </a:rPr>
              <a:t>Měla nebo neměla by Česká republika více podporovat možnost a dostupnost oprav výrobků a tím předcházet vzniku odpadu? </a:t>
            </a:r>
            <a:r>
              <a:rPr lang="cs-CZ" sz="800" dirty="0">
                <a:latin typeface="+mn-lt"/>
              </a:rPr>
              <a:t>(q30)</a:t>
            </a:r>
          </a:p>
        </p:txBody>
      </p:sp>
      <p:sp>
        <p:nvSpPr>
          <p:cNvPr id="16" name="Text Box 4">
            <a:extLst>
              <a:ext uri="{FF2B5EF4-FFF2-40B4-BE49-F238E27FC236}">
                <a16:creationId xmlns:a16="http://schemas.microsoft.com/office/drawing/2014/main" id="{6DB55ACA-B4B4-444D-A8A5-455EBC1A2A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891" y="4204575"/>
            <a:ext cx="98898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000" dirty="0">
                <a:solidFill>
                  <a:srgbClr val="4E770E"/>
                </a:solidFill>
                <a:latin typeface="+mn-lt"/>
                <a:cs typeface="Arial" charset="0"/>
              </a:rPr>
              <a:t>ano </a:t>
            </a:r>
          </a:p>
          <a:p>
            <a:pPr lvl="0" algn="ctr">
              <a:spcBef>
                <a:spcPts val="0"/>
              </a:spcBef>
            </a:pPr>
            <a:r>
              <a:rPr lang="cs-CZ" sz="2000" dirty="0">
                <a:solidFill>
                  <a:srgbClr val="4E770E"/>
                </a:solidFill>
                <a:latin typeface="+mn-lt"/>
                <a:cs typeface="Arial" charset="0"/>
              </a:rPr>
              <a:t>89 %</a:t>
            </a:r>
          </a:p>
        </p:txBody>
      </p:sp>
      <p:sp>
        <p:nvSpPr>
          <p:cNvPr id="19" name="Text Box 4">
            <a:extLst>
              <a:ext uri="{FF2B5EF4-FFF2-40B4-BE49-F238E27FC236}">
                <a16:creationId xmlns:a16="http://schemas.microsoft.com/office/drawing/2014/main" id="{A8570846-6CBB-42C9-806A-2B8DB9534E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83153" y="3411863"/>
            <a:ext cx="9889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000" dirty="0">
                <a:solidFill>
                  <a:srgbClr val="FF7575"/>
                </a:solidFill>
                <a:latin typeface="+mn-lt"/>
                <a:cs typeface="Arial" charset="0"/>
              </a:rPr>
              <a:t>ne </a:t>
            </a:r>
          </a:p>
          <a:p>
            <a:pPr lvl="0" algn="ctr">
              <a:spcBef>
                <a:spcPts val="0"/>
              </a:spcBef>
            </a:pPr>
            <a:r>
              <a:rPr lang="cs-CZ" sz="1400" dirty="0">
                <a:solidFill>
                  <a:srgbClr val="FF7575"/>
                </a:solidFill>
                <a:latin typeface="+mn-lt"/>
                <a:cs typeface="Arial" charset="0"/>
              </a:rPr>
              <a:t>2 %</a:t>
            </a:r>
          </a:p>
        </p:txBody>
      </p: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C00052CF-4B35-4BC5-A2B3-C3052EF9782C}"/>
              </a:ext>
            </a:extLst>
          </p:cNvPr>
          <p:cNvSpPr txBox="1"/>
          <p:nvPr/>
        </p:nvSpPr>
        <p:spPr>
          <a:xfrm>
            <a:off x="5157283" y="5320452"/>
            <a:ext cx="28707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1269; celek</a:t>
            </a:r>
          </a:p>
        </p:txBody>
      </p:sp>
    </p:spTree>
    <p:extLst>
      <p:ext uri="{BB962C8B-B14F-4D97-AF65-F5344CB8AC3E}">
        <p14:creationId xmlns:p14="http://schemas.microsoft.com/office/powerpoint/2010/main" val="178095392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8">
            <a:extLst>
              <a:ext uri="{FF2B5EF4-FFF2-40B4-BE49-F238E27FC236}">
                <a16:creationId xmlns:a16="http://schemas.microsoft.com/office/drawing/2014/main" id="{76948248-063D-42AA-A192-B9C5DD5EC9F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0058744"/>
              </p:ext>
            </p:extLst>
          </p:nvPr>
        </p:nvGraphicFramePr>
        <p:xfrm>
          <a:off x="4152" y="3973999"/>
          <a:ext cx="6913288" cy="34257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>
                <a:solidFill>
                  <a:srgbClr val="537B15"/>
                </a:solidFill>
              </a:rPr>
              <a:t>Dostatečnosti kapacit v ČR na recyklaci odpadu a názor na vytvoření kapacit pro 100% recyklaci odpadu na území ČR</a:t>
            </a:r>
          </a:p>
        </p:txBody>
      </p:sp>
      <p:cxnSp>
        <p:nvCxnSpPr>
          <p:cNvPr id="27" name="Přímá spojnice 26">
            <a:extLst>
              <a:ext uri="{FF2B5EF4-FFF2-40B4-BE49-F238E27FC236}">
                <a16:creationId xmlns:a16="http://schemas.microsoft.com/office/drawing/2014/main" id="{04EAEC3F-2D58-472C-94D9-3B02215A511E}"/>
              </a:ext>
            </a:extLst>
          </p:cNvPr>
          <p:cNvCxnSpPr>
            <a:cxnSpLocks/>
          </p:cNvCxnSpPr>
          <p:nvPr/>
        </p:nvCxnSpPr>
        <p:spPr>
          <a:xfrm>
            <a:off x="532790" y="3052633"/>
            <a:ext cx="82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ástupný symbol pro obsah 2">
            <a:extLst>
              <a:ext uri="{FF2B5EF4-FFF2-40B4-BE49-F238E27FC236}">
                <a16:creationId xmlns:a16="http://schemas.microsoft.com/office/drawing/2014/main" id="{7F91187D-2820-425B-876C-01CF2852F9CB}"/>
              </a:ext>
            </a:extLst>
          </p:cNvPr>
          <p:cNvSpPr>
            <a:spLocks noGrp="1"/>
          </p:cNvSpPr>
          <p:nvPr/>
        </p:nvSpPr>
        <p:spPr bwMode="auto">
          <a:xfrm>
            <a:off x="356309" y="1340768"/>
            <a:ext cx="8463841" cy="1415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just" rtl="0" eaLnBrk="1" fontAlgn="base" hangingPunct="1">
              <a:spcBef>
                <a:spcPct val="20000"/>
              </a:spcBef>
              <a:spcAft>
                <a:spcPct val="0"/>
              </a:spcAft>
              <a:buSzPct val="200000"/>
              <a:buFont typeface="Wingdings" panose="05000000000000000000" pitchFamily="2" charset="2"/>
              <a:buBlip>
                <a:blip r:embed="rId3"/>
              </a:buBlip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70000"/>
              <a:buBlip>
                <a:blip r:embed="rId4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5113" indent="-265113">
              <a:spcBef>
                <a:spcPts val="600"/>
              </a:spcBef>
              <a:buSzPct val="130000"/>
            </a:pPr>
            <a:r>
              <a:rPr lang="cs-CZ" sz="1200" b="1" dirty="0"/>
              <a:t>Polovina</a:t>
            </a:r>
            <a:r>
              <a:rPr lang="cs-CZ" sz="1200" dirty="0"/>
              <a:t> představitelů měst a obcí domnívá, že Česká republika (rozhodně, spíše) </a:t>
            </a:r>
            <a:r>
              <a:rPr lang="cs-CZ" sz="1200" b="1" dirty="0"/>
              <a:t>nemá dostatečné kapacity na recyklaci odpadů</a:t>
            </a:r>
            <a:r>
              <a:rPr lang="cs-CZ" sz="1200" dirty="0"/>
              <a:t> (51 %), jen pětina považuje současné kapacity za (rozhodně, spíše) dostatečné (19 %). </a:t>
            </a:r>
            <a:r>
              <a:rPr lang="cs-CZ" sz="1100" dirty="0"/>
              <a:t>Názor o nedostatečnosti kapacit roste společně s velikostí obce a u měst nad 20 tisíc obyvatel dosahuje 87 %. </a:t>
            </a:r>
          </a:p>
          <a:p>
            <a:pPr marL="265113" indent="-265113">
              <a:spcBef>
                <a:spcPts val="600"/>
              </a:spcBef>
              <a:buSzPct val="130000"/>
            </a:pPr>
            <a:endParaRPr lang="cs-CZ" sz="500" dirty="0"/>
          </a:p>
          <a:p>
            <a:pPr marL="265113" indent="-265113">
              <a:spcBef>
                <a:spcPts val="600"/>
              </a:spcBef>
              <a:buSzPct val="130000"/>
            </a:pPr>
            <a:r>
              <a:rPr lang="cs-CZ" sz="1200" dirty="0"/>
              <a:t>Současně se </a:t>
            </a:r>
            <a:r>
              <a:rPr lang="cs-CZ" sz="1200" b="1" dirty="0"/>
              <a:t>většina</a:t>
            </a:r>
            <a:r>
              <a:rPr lang="cs-CZ" sz="1200" dirty="0"/>
              <a:t> dotázaných </a:t>
            </a:r>
            <a:r>
              <a:rPr lang="cs-CZ" sz="1200" b="1" dirty="0"/>
              <a:t>domnívá</a:t>
            </a:r>
            <a:r>
              <a:rPr lang="cs-CZ" sz="1200" dirty="0"/>
              <a:t>, že Česká republika (rozhodně, spíše) </a:t>
            </a:r>
            <a:r>
              <a:rPr lang="cs-CZ" sz="1200" b="1" dirty="0"/>
              <a:t>má vytvořit dostatečné kapacity </a:t>
            </a:r>
            <a:r>
              <a:rPr lang="cs-CZ" sz="1200" dirty="0"/>
              <a:t>pro zařízení na recyklaci odpadu tak, aby se </a:t>
            </a:r>
            <a:r>
              <a:rPr lang="cs-CZ" sz="1200" b="1" dirty="0"/>
              <a:t>100 % odpadu </a:t>
            </a:r>
            <a:r>
              <a:rPr lang="cs-CZ" sz="1200" b="1" dirty="0" err="1"/>
              <a:t>zrecyklovalo</a:t>
            </a:r>
            <a:r>
              <a:rPr lang="cs-CZ" sz="1200" b="1" dirty="0"/>
              <a:t> na území ČR (81 %)</a:t>
            </a:r>
            <a:r>
              <a:rPr lang="cs-CZ" sz="1200" dirty="0"/>
              <a:t>, opačný názor má jen 7 % dotázaných. </a:t>
            </a:r>
          </a:p>
        </p:txBody>
      </p:sp>
      <p:graphicFrame>
        <p:nvGraphicFramePr>
          <p:cNvPr id="13" name="Object 8">
            <a:extLst>
              <a:ext uri="{FF2B5EF4-FFF2-40B4-BE49-F238E27FC236}">
                <a16:creationId xmlns:a16="http://schemas.microsoft.com/office/drawing/2014/main" id="{A4186CDA-9B25-4616-8DD7-B25AD291E6C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9077964"/>
              </p:ext>
            </p:extLst>
          </p:nvPr>
        </p:nvGraphicFramePr>
        <p:xfrm>
          <a:off x="4728215" y="3974000"/>
          <a:ext cx="6913288" cy="3425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5" name="Text Box 5">
            <a:extLst>
              <a:ext uri="{FF2B5EF4-FFF2-40B4-BE49-F238E27FC236}">
                <a16:creationId xmlns:a16="http://schemas.microsoft.com/office/drawing/2014/main" id="{9C175EDE-BAF2-41E0-B9F0-426D65F507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0688" y="3197861"/>
            <a:ext cx="3816102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100" b="1" dirty="0">
                <a:latin typeface="+mn-lt"/>
              </a:rPr>
              <a:t>Má či nemá Česká republika </a:t>
            </a:r>
            <a:r>
              <a:rPr lang="cs-CZ" sz="1100" b="1" u="sng" dirty="0">
                <a:latin typeface="+mn-lt"/>
              </a:rPr>
              <a:t>vytvořit</a:t>
            </a:r>
            <a:r>
              <a:rPr lang="cs-CZ" sz="1100" b="1" dirty="0">
                <a:latin typeface="+mn-lt"/>
              </a:rPr>
              <a:t> dostatečné kapacity pro zařízení na recyklaci odpadu tak, aby se 100 % odpadu </a:t>
            </a:r>
            <a:r>
              <a:rPr lang="cs-CZ" sz="1100" b="1" dirty="0" err="1">
                <a:latin typeface="+mn-lt"/>
              </a:rPr>
              <a:t>zrecyklovalo</a:t>
            </a:r>
            <a:r>
              <a:rPr lang="cs-CZ" sz="1100" b="1" dirty="0">
                <a:latin typeface="+mn-lt"/>
              </a:rPr>
              <a:t> na území ČR? </a:t>
            </a:r>
            <a:r>
              <a:rPr lang="cs-CZ" sz="800" dirty="0">
                <a:latin typeface="+mn-lt"/>
              </a:rPr>
              <a:t>(q31)</a:t>
            </a:r>
          </a:p>
        </p:txBody>
      </p:sp>
      <p:sp>
        <p:nvSpPr>
          <p:cNvPr id="16" name="Text Box 4">
            <a:extLst>
              <a:ext uri="{FF2B5EF4-FFF2-40B4-BE49-F238E27FC236}">
                <a16:creationId xmlns:a16="http://schemas.microsoft.com/office/drawing/2014/main" id="{6DB55ACA-B4B4-444D-A8A5-455EBC1A2A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09090" y="4558560"/>
            <a:ext cx="98898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000" dirty="0">
                <a:solidFill>
                  <a:srgbClr val="4E770E"/>
                </a:solidFill>
                <a:latin typeface="+mn-lt"/>
                <a:cs typeface="Arial" charset="0"/>
              </a:rPr>
              <a:t>má </a:t>
            </a:r>
          </a:p>
          <a:p>
            <a:pPr lvl="0" algn="ctr">
              <a:spcBef>
                <a:spcPts val="0"/>
              </a:spcBef>
            </a:pPr>
            <a:r>
              <a:rPr lang="cs-CZ" sz="2000" dirty="0">
                <a:solidFill>
                  <a:srgbClr val="4E770E"/>
                </a:solidFill>
                <a:latin typeface="+mn-lt"/>
                <a:cs typeface="Arial" charset="0"/>
              </a:rPr>
              <a:t>81 %</a:t>
            </a:r>
          </a:p>
        </p:txBody>
      </p:sp>
      <p:sp>
        <p:nvSpPr>
          <p:cNvPr id="19" name="Text Box 4">
            <a:extLst>
              <a:ext uri="{FF2B5EF4-FFF2-40B4-BE49-F238E27FC236}">
                <a16:creationId xmlns:a16="http://schemas.microsoft.com/office/drawing/2014/main" id="{A8570846-6CBB-42C9-806A-2B8DB9534E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4281" y="3882287"/>
            <a:ext cx="9889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000" dirty="0">
                <a:solidFill>
                  <a:srgbClr val="FF7575"/>
                </a:solidFill>
                <a:latin typeface="+mn-lt"/>
                <a:cs typeface="Arial" charset="0"/>
              </a:rPr>
              <a:t>nemá </a:t>
            </a:r>
          </a:p>
          <a:p>
            <a:pPr lvl="0" algn="ctr">
              <a:spcBef>
                <a:spcPts val="0"/>
              </a:spcBef>
            </a:pPr>
            <a:r>
              <a:rPr lang="cs-CZ" sz="1400" dirty="0">
                <a:solidFill>
                  <a:srgbClr val="FF7575"/>
                </a:solidFill>
                <a:latin typeface="+mn-lt"/>
                <a:cs typeface="Arial" charset="0"/>
              </a:rPr>
              <a:t>7 %</a:t>
            </a:r>
          </a:p>
        </p:txBody>
      </p: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C00052CF-4B35-4BC5-A2B3-C3052EF9782C}"/>
              </a:ext>
            </a:extLst>
          </p:cNvPr>
          <p:cNvSpPr txBox="1"/>
          <p:nvPr/>
        </p:nvSpPr>
        <p:spPr>
          <a:xfrm>
            <a:off x="5169482" y="5674437"/>
            <a:ext cx="28707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1269; celek</a:t>
            </a:r>
          </a:p>
        </p:txBody>
      </p:sp>
      <p:sp>
        <p:nvSpPr>
          <p:cNvPr id="18" name="Text Box 5">
            <a:extLst>
              <a:ext uri="{FF2B5EF4-FFF2-40B4-BE49-F238E27FC236}">
                <a16:creationId xmlns:a16="http://schemas.microsoft.com/office/drawing/2014/main" id="{0D36F046-4B72-4A3C-A70F-42E2B824E0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6282" y="3197861"/>
            <a:ext cx="327105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100" b="1" dirty="0">
                <a:latin typeface="+mn-lt"/>
              </a:rPr>
              <a:t>Má nebo nemá Česká republika (podle vás) dostatečné kapacity na recyklaci odpadů? </a:t>
            </a:r>
            <a:r>
              <a:rPr lang="cs-CZ" sz="800" dirty="0">
                <a:latin typeface="+mn-lt"/>
              </a:rPr>
              <a:t>(q34)</a:t>
            </a:r>
          </a:p>
        </p:txBody>
      </p:sp>
      <p:sp>
        <p:nvSpPr>
          <p:cNvPr id="22" name="Text Box 4">
            <a:extLst>
              <a:ext uri="{FF2B5EF4-FFF2-40B4-BE49-F238E27FC236}">
                <a16:creationId xmlns:a16="http://schemas.microsoft.com/office/drawing/2014/main" id="{31BF91EE-3DBA-4E19-BFBD-AF72C3975B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9519" y="3796227"/>
            <a:ext cx="9889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000" dirty="0">
                <a:solidFill>
                  <a:srgbClr val="4E770E"/>
                </a:solidFill>
                <a:latin typeface="+mn-lt"/>
                <a:cs typeface="Arial" charset="0"/>
              </a:rPr>
              <a:t>má </a:t>
            </a:r>
          </a:p>
          <a:p>
            <a:pPr lvl="0" algn="ctr">
              <a:spcBef>
                <a:spcPts val="0"/>
              </a:spcBef>
            </a:pPr>
            <a:r>
              <a:rPr lang="cs-CZ" sz="1400" dirty="0">
                <a:solidFill>
                  <a:srgbClr val="4E770E"/>
                </a:solidFill>
                <a:latin typeface="+mn-lt"/>
                <a:cs typeface="Arial" charset="0"/>
              </a:rPr>
              <a:t>19 %</a:t>
            </a:r>
          </a:p>
        </p:txBody>
      </p:sp>
      <p:sp>
        <p:nvSpPr>
          <p:cNvPr id="23" name="Text Box 4">
            <a:extLst>
              <a:ext uri="{FF2B5EF4-FFF2-40B4-BE49-F238E27FC236}">
                <a16:creationId xmlns:a16="http://schemas.microsoft.com/office/drawing/2014/main" id="{20F30491-B0A5-47EB-9E05-50D487A725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5027" y="4605101"/>
            <a:ext cx="98898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000" dirty="0">
                <a:solidFill>
                  <a:srgbClr val="FF7575"/>
                </a:solidFill>
                <a:latin typeface="+mn-lt"/>
                <a:cs typeface="Arial" charset="0"/>
              </a:rPr>
              <a:t>nemá </a:t>
            </a:r>
          </a:p>
          <a:p>
            <a:pPr lvl="0" algn="ctr">
              <a:spcBef>
                <a:spcPts val="0"/>
              </a:spcBef>
            </a:pPr>
            <a:r>
              <a:rPr lang="cs-CZ" sz="2000" dirty="0">
                <a:solidFill>
                  <a:srgbClr val="FF7575"/>
                </a:solidFill>
                <a:latin typeface="+mn-lt"/>
                <a:cs typeface="Arial" charset="0"/>
              </a:rPr>
              <a:t>51 %</a:t>
            </a:r>
          </a:p>
        </p:txBody>
      </p:sp>
      <p:sp>
        <p:nvSpPr>
          <p:cNvPr id="24" name="TextovéPole 23">
            <a:extLst>
              <a:ext uri="{FF2B5EF4-FFF2-40B4-BE49-F238E27FC236}">
                <a16:creationId xmlns:a16="http://schemas.microsoft.com/office/drawing/2014/main" id="{CBD258F0-7E1E-46E3-8515-2683CBC155E8}"/>
              </a:ext>
            </a:extLst>
          </p:cNvPr>
          <p:cNvSpPr txBox="1"/>
          <p:nvPr/>
        </p:nvSpPr>
        <p:spPr>
          <a:xfrm>
            <a:off x="445419" y="5674437"/>
            <a:ext cx="28707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1269; celek</a:t>
            </a:r>
          </a:p>
        </p:txBody>
      </p:sp>
    </p:spTree>
    <p:extLst>
      <p:ext uri="{BB962C8B-B14F-4D97-AF65-F5344CB8AC3E}">
        <p14:creationId xmlns:p14="http://schemas.microsoft.com/office/powerpoint/2010/main" val="41393698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537B15"/>
                </a:solidFill>
                <a:effectLst/>
                <a:uLnTx/>
                <a:uFillTx/>
                <a:latin typeface="Arial Narrow CE"/>
                <a:ea typeface="+mj-ea"/>
                <a:cs typeface="+mj-cs"/>
              </a:rPr>
              <a:t>Dostatečnosti kapacit v ČR na recyklaci odpadu a názor na vytvoření kapacit pro 100% recyklaci odpadu na území ČR</a:t>
            </a:r>
            <a:endParaRPr lang="cs-CZ" sz="2200" dirty="0">
              <a:solidFill>
                <a:srgbClr val="83B816"/>
              </a:solidFill>
            </a:endParaRPr>
          </a:p>
        </p:txBody>
      </p:sp>
      <p:graphicFrame>
        <p:nvGraphicFramePr>
          <p:cNvPr id="9" name="Tabulka 8">
            <a:extLst>
              <a:ext uri="{FF2B5EF4-FFF2-40B4-BE49-F238E27FC236}">
                <a16:creationId xmlns:a16="http://schemas.microsoft.com/office/drawing/2014/main" id="{536D476B-7CE4-4889-B11F-AD2D46C8C1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9839480"/>
              </p:ext>
            </p:extLst>
          </p:nvPr>
        </p:nvGraphicFramePr>
        <p:xfrm>
          <a:off x="683568" y="1484784"/>
          <a:ext cx="7812016" cy="1980000"/>
        </p:xfrm>
        <a:graphic>
          <a:graphicData uri="http://schemas.openxmlformats.org/drawingml/2006/table">
            <a:tbl>
              <a:tblPr/>
              <a:tblGrid>
                <a:gridCol w="4201136">
                  <a:extLst>
                    <a:ext uri="{9D8B030D-6E8A-4147-A177-3AD203B41FA5}">
                      <a16:colId xmlns:a16="http://schemas.microsoft.com/office/drawing/2014/main" val="3082922086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1326833761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139064625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910973805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1822651253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288786611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3067352393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3483095344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1304205513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844499689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2865171050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3191017727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166716250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1918287851"/>
                    </a:ext>
                  </a:extLst>
                </a:gridCol>
              </a:tblGrid>
              <a:tr h="180000">
                <a:tc rowSpan="2"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</a:pPr>
                      <a:r>
                        <a:rPr lang="cs-CZ" sz="1100" b="1" dirty="0">
                          <a:latin typeface="+mn-lt"/>
                        </a:rPr>
                        <a:t>Má nebo nemá Česká republika (podle vás) dostatečné </a:t>
                      </a:r>
                      <a:br>
                        <a:rPr lang="cs-CZ" sz="1100" b="1" dirty="0">
                          <a:latin typeface="+mn-lt"/>
                        </a:rPr>
                      </a:br>
                      <a:r>
                        <a:rPr lang="cs-CZ" sz="1100" b="1" dirty="0">
                          <a:latin typeface="+mn-lt"/>
                        </a:rPr>
                        <a:t>kapacity na recyklaci odpadů? </a:t>
                      </a:r>
                      <a:r>
                        <a:rPr lang="cs-CZ" sz="800" dirty="0">
                          <a:latin typeface="+mn-lt"/>
                        </a:rPr>
                        <a:t>(q34)</a:t>
                      </a:r>
                    </a:p>
                    <a:p>
                      <a:pPr algn="ctr" fontAlgn="b"/>
                      <a:endParaRPr kumimoji="0" lang="cs-CZ" sz="900" b="0" i="1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fontAlgn="b"/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sloupcová %</a:t>
                      </a:r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velikost obce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region (</a:t>
                      </a:r>
                      <a:r>
                        <a:rPr lang="cs-CZ" sz="9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Nuts</a:t>
                      </a:r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2)</a:t>
                      </a:r>
                      <a:endParaRPr lang="pt-BR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7012493"/>
                  </a:ext>
                </a:extLst>
              </a:tr>
              <a:tr h="93600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100" b="1" kern="0" dirty="0">
                          <a:solidFill>
                            <a:srgbClr val="33333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Uvítali byste kdyby ve </a:t>
                      </a:r>
                      <a:r>
                        <a:rPr lang="cs-CZ" sz="1100" b="1" u="sng" kern="0" dirty="0">
                          <a:solidFill>
                            <a:srgbClr val="33333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Vašem kraji</a:t>
                      </a:r>
                      <a:r>
                        <a:rPr lang="cs-CZ" sz="1100" b="1" kern="0" dirty="0">
                          <a:solidFill>
                            <a:srgbClr val="33333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vzniklo zařízení na.. </a:t>
                      </a:r>
                      <a:endParaRPr lang="cs-CZ" sz="1100" kern="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 fontAlgn="b"/>
                      <a:endParaRPr kumimoji="0" lang="cs-CZ" sz="900" b="0" i="1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fontAlgn="b"/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tabulka vynáší % podíly těch, kdo by dané opaření uvítali, v sloupcových % </a:t>
                      </a:r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0-499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500-999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1 000-4 999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pt-BR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5 000</a:t>
                      </a:r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-19 999 ob.</a:t>
                      </a:r>
                      <a:endParaRPr lang="pt-BR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20 000 a více ob.</a:t>
                      </a:r>
                      <a:endParaRPr lang="pt-BR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Čechy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Jihozápad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Severozápad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Severovýchod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Jihovýchod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Morava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Moravskoslezsko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2940610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(rozhodně + spíše) má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871647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ani má, ani nemá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950939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(rozhodně + spíše) nemá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5754239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neví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126300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n</a:t>
                      </a: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1269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18637"/>
                  </a:ext>
                </a:extLst>
              </a:tr>
            </a:tbl>
          </a:graphicData>
        </a:graphic>
      </p:graphicFrame>
      <p:sp>
        <p:nvSpPr>
          <p:cNvPr id="12" name="TextovéPole 11">
            <a:extLst>
              <a:ext uri="{FF2B5EF4-FFF2-40B4-BE49-F238E27FC236}">
                <a16:creationId xmlns:a16="http://schemas.microsoft.com/office/drawing/2014/main" id="{D25E40EA-BE54-4136-8C97-26C8D464BCFA}"/>
              </a:ext>
            </a:extLst>
          </p:cNvPr>
          <p:cNvSpPr txBox="1"/>
          <p:nvPr/>
        </p:nvSpPr>
        <p:spPr>
          <a:xfrm>
            <a:off x="4572000" y="6140043"/>
            <a:ext cx="388843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statisticky významné </a:t>
            </a:r>
            <a:r>
              <a:rPr lang="cs-CZ" sz="800" i="1" dirty="0">
                <a:solidFill>
                  <a:srgbClr val="0000FF"/>
                </a:solidFill>
                <a:latin typeface="+mn-lt"/>
              </a:rPr>
              <a:t>více </a:t>
            </a:r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/ </a:t>
            </a:r>
            <a:r>
              <a:rPr lang="cs-CZ" sz="800" i="1" dirty="0">
                <a:solidFill>
                  <a:srgbClr val="FF0000"/>
                </a:solidFill>
                <a:latin typeface="+mn-lt"/>
              </a:rPr>
              <a:t>méně </a:t>
            </a:r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ve srovnání s celkem</a:t>
            </a:r>
            <a:endParaRPr lang="cs-CZ" sz="800" i="1" dirty="0"/>
          </a:p>
        </p:txBody>
      </p:sp>
      <p:graphicFrame>
        <p:nvGraphicFramePr>
          <p:cNvPr id="13" name="Tabulka 12">
            <a:extLst>
              <a:ext uri="{FF2B5EF4-FFF2-40B4-BE49-F238E27FC236}">
                <a16:creationId xmlns:a16="http://schemas.microsoft.com/office/drawing/2014/main" id="{6314817B-B553-4BD2-BEFE-D67BD57AE8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1457616"/>
              </p:ext>
            </p:extLst>
          </p:nvPr>
        </p:nvGraphicFramePr>
        <p:xfrm>
          <a:off x="683568" y="3753096"/>
          <a:ext cx="7812016" cy="2268000"/>
        </p:xfrm>
        <a:graphic>
          <a:graphicData uri="http://schemas.openxmlformats.org/drawingml/2006/table">
            <a:tbl>
              <a:tblPr/>
              <a:tblGrid>
                <a:gridCol w="4201136">
                  <a:extLst>
                    <a:ext uri="{9D8B030D-6E8A-4147-A177-3AD203B41FA5}">
                      <a16:colId xmlns:a16="http://schemas.microsoft.com/office/drawing/2014/main" val="3082922086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1326833761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139064625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910973805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1822651253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1020933447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3067352393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3483095344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1304205513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844499689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2865171050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3191017727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166716250"/>
                    </a:ext>
                  </a:extLst>
                </a:gridCol>
                <a:gridCol w="277760">
                  <a:extLst>
                    <a:ext uri="{9D8B030D-6E8A-4147-A177-3AD203B41FA5}">
                      <a16:colId xmlns:a16="http://schemas.microsoft.com/office/drawing/2014/main" val="1918287851"/>
                    </a:ext>
                  </a:extLst>
                </a:gridCol>
              </a:tblGrid>
              <a:tr h="180000">
                <a:tc rowSpan="2">
                  <a:txBody>
                    <a:bodyPr/>
                    <a:lstStyle/>
                    <a:p>
                      <a:pPr lvl="0" algn="ctr">
                        <a:spcBef>
                          <a:spcPts val="0"/>
                        </a:spcBef>
                      </a:pPr>
                      <a:r>
                        <a:rPr lang="cs-CZ" sz="1100" b="1" dirty="0">
                          <a:latin typeface="+mn-lt"/>
                        </a:rPr>
                        <a:t>Má či nemá Česká republika </a:t>
                      </a:r>
                      <a:r>
                        <a:rPr lang="cs-CZ" sz="1100" b="1" u="sng" dirty="0">
                          <a:latin typeface="+mn-lt"/>
                        </a:rPr>
                        <a:t>vytvořit</a:t>
                      </a:r>
                      <a:r>
                        <a:rPr lang="cs-CZ" sz="1100" b="1" dirty="0">
                          <a:latin typeface="+mn-lt"/>
                        </a:rPr>
                        <a:t> dostatečné kapacity pro zařízení na recyklaci odpadu tak, aby se 100 % odpadu </a:t>
                      </a:r>
                      <a:r>
                        <a:rPr lang="cs-CZ" sz="1100" b="1" dirty="0" err="1">
                          <a:latin typeface="+mn-lt"/>
                        </a:rPr>
                        <a:t>zrecyklovalo</a:t>
                      </a:r>
                      <a:r>
                        <a:rPr lang="cs-CZ" sz="1100" b="1" dirty="0">
                          <a:latin typeface="+mn-lt"/>
                        </a:rPr>
                        <a:t> na území ČR? </a:t>
                      </a:r>
                      <a:r>
                        <a:rPr lang="cs-CZ" sz="800" dirty="0">
                          <a:latin typeface="+mn-lt"/>
                        </a:rPr>
                        <a:t>(q31)</a:t>
                      </a:r>
                    </a:p>
                    <a:p>
                      <a:pPr algn="ctr" fontAlgn="b"/>
                      <a:endParaRPr kumimoji="0" lang="cs-CZ" sz="900" b="0" i="1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fontAlgn="b"/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sloupcová %</a:t>
                      </a:r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velikost obce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region (</a:t>
                      </a:r>
                      <a:r>
                        <a:rPr lang="cs-CZ" sz="9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Nuts</a:t>
                      </a:r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2)</a:t>
                      </a:r>
                      <a:endParaRPr lang="pt-BR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7012493"/>
                  </a:ext>
                </a:extLst>
              </a:tr>
              <a:tr h="93600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100" b="1" kern="0" dirty="0">
                          <a:solidFill>
                            <a:srgbClr val="33333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Uvítali byste kdyby ve </a:t>
                      </a:r>
                      <a:r>
                        <a:rPr lang="cs-CZ" sz="1100" b="1" u="sng" kern="0" dirty="0">
                          <a:solidFill>
                            <a:srgbClr val="33333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Vašem kraji</a:t>
                      </a:r>
                      <a:r>
                        <a:rPr lang="cs-CZ" sz="1100" b="1" kern="0" dirty="0">
                          <a:solidFill>
                            <a:srgbClr val="33333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vzniklo zařízení na.. </a:t>
                      </a:r>
                      <a:endParaRPr lang="cs-CZ" sz="1100" kern="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 fontAlgn="b"/>
                      <a:endParaRPr kumimoji="0" lang="cs-CZ" sz="900" b="0" i="1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 fontAlgn="b"/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tabulka vynáší % podíly těch, kdo by dané opaření uvítali, v sloupcových % </a:t>
                      </a:r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0-499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500-999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1 000-4 999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defTabSz="914400" rtl="0" eaLnBrk="1" fontAlgn="b" latinLnBrk="0" hangingPunct="1"/>
                      <a:r>
                        <a:rPr lang="pt-BR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5 000</a:t>
                      </a:r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-19 999 ob.</a:t>
                      </a:r>
                      <a:endParaRPr lang="pt-BR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defTabSz="914400" rtl="0" eaLnBrk="1" fontAlgn="b" latinLnBrk="0" hangingPunct="1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20 000 a více ob.</a:t>
                      </a:r>
                      <a:endParaRPr lang="pt-BR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Čechy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Jihozápad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Severozápad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Severovýchod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Jihovýchod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Morava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Moravskoslezsko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2940610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(rozhodně + spíše) má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871647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ani má, ani nemá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950939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(rozhodně + spíše) nemá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5754239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neví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126300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n</a:t>
                      </a: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1269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1863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počet obyvatel ČR žijících v dané velikosti obce (mil.)</a:t>
                      </a: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863225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026754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Object 16">
            <a:extLst>
              <a:ext uri="{FF2B5EF4-FFF2-40B4-BE49-F238E27FC236}">
                <a16:creationId xmlns:a16="http://schemas.microsoft.com/office/drawing/2014/main" id="{F9121E15-2B58-432A-AA13-7C7BED9C230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3593189"/>
              </p:ext>
            </p:extLst>
          </p:nvPr>
        </p:nvGraphicFramePr>
        <p:xfrm>
          <a:off x="-108520" y="3193689"/>
          <a:ext cx="8640960" cy="3187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2" name="Tabulka 21">
            <a:extLst>
              <a:ext uri="{FF2B5EF4-FFF2-40B4-BE49-F238E27FC236}">
                <a16:creationId xmlns:a16="http://schemas.microsoft.com/office/drawing/2014/main" id="{85567FE4-965B-4A21-92F3-94EF924392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8719555"/>
              </p:ext>
            </p:extLst>
          </p:nvPr>
        </p:nvGraphicFramePr>
        <p:xfrm>
          <a:off x="497049" y="2941948"/>
          <a:ext cx="8488645" cy="3286051"/>
        </p:xfrm>
        <a:graphic>
          <a:graphicData uri="http://schemas.openxmlformats.org/drawingml/2006/table">
            <a:tbl>
              <a:tblPr/>
              <a:tblGrid>
                <a:gridCol w="5950130">
                  <a:extLst>
                    <a:ext uri="{9D8B030D-6E8A-4147-A177-3AD203B41FA5}">
                      <a16:colId xmlns:a16="http://schemas.microsoft.com/office/drawing/2014/main" val="3082922086"/>
                    </a:ext>
                  </a:extLst>
                </a:gridCol>
                <a:gridCol w="507703">
                  <a:extLst>
                    <a:ext uri="{9D8B030D-6E8A-4147-A177-3AD203B41FA5}">
                      <a16:colId xmlns:a16="http://schemas.microsoft.com/office/drawing/2014/main" val="139064625"/>
                    </a:ext>
                  </a:extLst>
                </a:gridCol>
                <a:gridCol w="507703">
                  <a:extLst>
                    <a:ext uri="{9D8B030D-6E8A-4147-A177-3AD203B41FA5}">
                      <a16:colId xmlns:a16="http://schemas.microsoft.com/office/drawing/2014/main" val="910973805"/>
                    </a:ext>
                  </a:extLst>
                </a:gridCol>
                <a:gridCol w="507703">
                  <a:extLst>
                    <a:ext uri="{9D8B030D-6E8A-4147-A177-3AD203B41FA5}">
                      <a16:colId xmlns:a16="http://schemas.microsoft.com/office/drawing/2014/main" val="1822651253"/>
                    </a:ext>
                  </a:extLst>
                </a:gridCol>
                <a:gridCol w="507703">
                  <a:extLst>
                    <a:ext uri="{9D8B030D-6E8A-4147-A177-3AD203B41FA5}">
                      <a16:colId xmlns:a16="http://schemas.microsoft.com/office/drawing/2014/main" val="3256373831"/>
                    </a:ext>
                  </a:extLst>
                </a:gridCol>
                <a:gridCol w="507703">
                  <a:extLst>
                    <a:ext uri="{9D8B030D-6E8A-4147-A177-3AD203B41FA5}">
                      <a16:colId xmlns:a16="http://schemas.microsoft.com/office/drawing/2014/main" val="3067352393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 fontAlgn="b"/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0-499 ob. 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500-999 ob. 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1 000-</a:t>
                      </a:r>
                      <a:br>
                        <a:rPr lang="cs-CZ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cs-CZ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4 999 ob. 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5 000- 19 999 ob.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pt-B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000 a více ob. 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32940610"/>
                  </a:ext>
                </a:extLst>
              </a:tr>
              <a:tr h="326458">
                <a:tc>
                  <a:txBody>
                    <a:bodyPr/>
                    <a:lstStyle/>
                    <a:p>
                      <a:pPr marL="36000" algn="l" fontAlgn="b"/>
                      <a:endParaRPr lang="cs-CZ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77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85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42299134"/>
                  </a:ext>
                </a:extLst>
              </a:tr>
              <a:tr h="326458">
                <a:tc>
                  <a:txBody>
                    <a:bodyPr/>
                    <a:lstStyle/>
                    <a:p>
                      <a:pPr marL="36000" algn="l" fontAlgn="b"/>
                      <a:endParaRPr lang="cs-CZ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52106203"/>
                  </a:ext>
                </a:extLst>
              </a:tr>
              <a:tr h="326458">
                <a:tc>
                  <a:txBody>
                    <a:bodyPr/>
                    <a:lstStyle/>
                    <a:p>
                      <a:pPr marL="36000" algn="l" fontAlgn="b"/>
                      <a:endParaRPr lang="cs-CZ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00405025"/>
                  </a:ext>
                </a:extLst>
              </a:tr>
              <a:tr h="326458">
                <a:tc>
                  <a:txBody>
                    <a:bodyPr/>
                    <a:lstStyle/>
                    <a:p>
                      <a:pPr marL="36000" algn="l" fontAlgn="b"/>
                      <a:endParaRPr lang="cs-CZ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64883918"/>
                  </a:ext>
                </a:extLst>
              </a:tr>
              <a:tr h="326458">
                <a:tc>
                  <a:txBody>
                    <a:bodyPr/>
                    <a:lstStyle/>
                    <a:p>
                      <a:pPr marL="36000" algn="l" fontAlgn="b"/>
                      <a:endParaRPr lang="cs-CZ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65695138"/>
                  </a:ext>
                </a:extLst>
              </a:tr>
              <a:tr h="326458">
                <a:tc>
                  <a:txBody>
                    <a:bodyPr/>
                    <a:lstStyle/>
                    <a:p>
                      <a:pPr marL="36000" algn="l" fontAlgn="b"/>
                      <a:endParaRPr lang="cs-CZ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467637"/>
                  </a:ext>
                </a:extLst>
              </a:tr>
              <a:tr h="326458">
                <a:tc>
                  <a:txBody>
                    <a:bodyPr/>
                    <a:lstStyle/>
                    <a:p>
                      <a:pPr marL="36000" algn="l" fontAlgn="b"/>
                      <a:endParaRPr lang="cs-CZ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61237155"/>
                  </a:ext>
                </a:extLst>
              </a:tr>
              <a:tr h="244845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n</a:t>
                      </a: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31863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počet obyvatel ČR žijících v dané velikosti obce (mil.)</a:t>
                      </a:r>
                      <a:endParaRPr lang="cs-CZ" sz="800" b="0" i="1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7782531"/>
                  </a:ext>
                </a:extLst>
              </a:tr>
            </a:tbl>
          </a:graphicData>
        </a:graphic>
      </p:graphicFrame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Jak by měla být podporována výroba a používání recyklovaných materiálů a obalů? </a:t>
            </a:r>
          </a:p>
        </p:txBody>
      </p:sp>
      <p:sp>
        <p:nvSpPr>
          <p:cNvPr id="18" name="Text Box 9">
            <a:extLst>
              <a:ext uri="{FF2B5EF4-FFF2-40B4-BE49-F238E27FC236}">
                <a16:creationId xmlns:a16="http://schemas.microsoft.com/office/drawing/2014/main" id="{0912EED3-1028-44E6-9142-7336C0A234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5896" y="3039389"/>
            <a:ext cx="207869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cs-CZ" sz="1200" b="1" dirty="0">
                <a:latin typeface="Arial Narrow CE"/>
              </a:rPr>
              <a:t>celek</a:t>
            </a:r>
          </a:p>
        </p:txBody>
      </p:sp>
      <p:sp>
        <p:nvSpPr>
          <p:cNvPr id="25" name="TextovéPole 24">
            <a:extLst>
              <a:ext uri="{FF2B5EF4-FFF2-40B4-BE49-F238E27FC236}">
                <a16:creationId xmlns:a16="http://schemas.microsoft.com/office/drawing/2014/main" id="{116216FF-1FD3-4A52-9C68-615B82C72BDF}"/>
              </a:ext>
            </a:extLst>
          </p:cNvPr>
          <p:cNvSpPr txBox="1"/>
          <p:nvPr/>
        </p:nvSpPr>
        <p:spPr>
          <a:xfrm>
            <a:off x="3377982" y="5647502"/>
            <a:ext cx="28707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1269; celek, možnost více odpovědí</a:t>
            </a:r>
          </a:p>
        </p:txBody>
      </p:sp>
      <p:cxnSp>
        <p:nvCxnSpPr>
          <p:cNvPr id="27" name="Přímá spojnice 26">
            <a:extLst>
              <a:ext uri="{FF2B5EF4-FFF2-40B4-BE49-F238E27FC236}">
                <a16:creationId xmlns:a16="http://schemas.microsoft.com/office/drawing/2014/main" id="{04EAEC3F-2D58-472C-94D9-3B02215A511E}"/>
              </a:ext>
            </a:extLst>
          </p:cNvPr>
          <p:cNvCxnSpPr>
            <a:cxnSpLocks/>
          </p:cNvCxnSpPr>
          <p:nvPr/>
        </p:nvCxnSpPr>
        <p:spPr>
          <a:xfrm>
            <a:off x="532790" y="2414941"/>
            <a:ext cx="82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ástupný symbol pro obsah 2">
            <a:extLst>
              <a:ext uri="{FF2B5EF4-FFF2-40B4-BE49-F238E27FC236}">
                <a16:creationId xmlns:a16="http://schemas.microsoft.com/office/drawing/2014/main" id="{7F91187D-2820-425B-876C-01CF2852F9CB}"/>
              </a:ext>
            </a:extLst>
          </p:cNvPr>
          <p:cNvSpPr>
            <a:spLocks noGrp="1"/>
          </p:cNvSpPr>
          <p:nvPr/>
        </p:nvSpPr>
        <p:spPr bwMode="auto">
          <a:xfrm>
            <a:off x="356309" y="1373867"/>
            <a:ext cx="846384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just" rtl="0" eaLnBrk="1" fontAlgn="base" hangingPunct="1">
              <a:spcBef>
                <a:spcPct val="20000"/>
              </a:spcBef>
              <a:spcAft>
                <a:spcPct val="0"/>
              </a:spcAft>
              <a:buSzPct val="200000"/>
              <a:buFont typeface="Wingdings" panose="05000000000000000000" pitchFamily="2" charset="2"/>
              <a:buBlip>
                <a:blip r:embed="rId3"/>
              </a:buBlip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70000"/>
              <a:buBlip>
                <a:blip r:embed="rId4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5113" indent="-265113">
              <a:spcBef>
                <a:spcPts val="600"/>
              </a:spcBef>
              <a:buSzPct val="130000"/>
            </a:pPr>
            <a:r>
              <a:rPr lang="cs-CZ" sz="1200" dirty="0"/>
              <a:t>Jasně </a:t>
            </a:r>
            <a:r>
              <a:rPr lang="cs-CZ" sz="1200" b="1" dirty="0"/>
              <a:t>nejvíce podporovaným </a:t>
            </a:r>
            <a:r>
              <a:rPr lang="cs-CZ" sz="1200" dirty="0"/>
              <a:t>nástrojem podpory výroby a používání recyklovaných materiálů a obalů by dle obcí mělo být </a:t>
            </a:r>
            <a:r>
              <a:rPr lang="cs-CZ" sz="1200" b="1" dirty="0"/>
              <a:t>daňové zvýhodnění produktů z recyklovaných materiálů </a:t>
            </a:r>
            <a:r>
              <a:rPr lang="cs-CZ" sz="1200" dirty="0"/>
              <a:t>(74 %). Třetina dotázaných podporuje </a:t>
            </a:r>
            <a:r>
              <a:rPr lang="cs-CZ" sz="1200" u="sng" dirty="0"/>
              <a:t>dotace firmám provádějících recyklaci</a:t>
            </a:r>
            <a:r>
              <a:rPr lang="cs-CZ" sz="1200" dirty="0"/>
              <a:t> (33 %), necelá čtvrtina je pro </a:t>
            </a:r>
            <a:r>
              <a:rPr lang="cs-CZ" sz="1200" u="sng" dirty="0"/>
              <a:t>zvýhodnění</a:t>
            </a:r>
            <a:r>
              <a:rPr lang="cs-CZ" sz="1200" dirty="0"/>
              <a:t> recyklovaných materiálů ve </a:t>
            </a:r>
            <a:r>
              <a:rPr lang="cs-CZ" sz="1200" u="sng" dirty="0"/>
              <a:t>veřejných zakázkách</a:t>
            </a:r>
            <a:r>
              <a:rPr lang="cs-CZ" sz="1200" dirty="0"/>
              <a:t> (23 %) či pro stanovení </a:t>
            </a:r>
            <a:r>
              <a:rPr lang="cs-CZ" sz="1200" u="sng" dirty="0"/>
              <a:t>legislativně povinného recyklovaného obsahu ve výrobcích</a:t>
            </a:r>
            <a:r>
              <a:rPr lang="cs-CZ" sz="1200" dirty="0"/>
              <a:t> (22 %). </a:t>
            </a:r>
          </a:p>
        </p:txBody>
      </p:sp>
      <p:sp>
        <p:nvSpPr>
          <p:cNvPr id="13" name="Text Box 47">
            <a:extLst>
              <a:ext uri="{FF2B5EF4-FFF2-40B4-BE49-F238E27FC236}">
                <a16:creationId xmlns:a16="http://schemas.microsoft.com/office/drawing/2014/main" id="{ABA93666-8D8B-498C-B734-F814FBB053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2528097"/>
            <a:ext cx="726591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cs-CZ" sz="1100" b="1" dirty="0">
                <a:latin typeface="+mn-lt"/>
              </a:rPr>
              <a:t>Jakým způsobem by měla být podporována výroba a používání recyklovaných materiálů a obalů? </a:t>
            </a:r>
            <a:r>
              <a:rPr lang="cs-CZ" sz="800" dirty="0">
                <a:latin typeface="Arial Narrow CE"/>
              </a:rPr>
              <a:t>(q32)</a:t>
            </a:r>
          </a:p>
        </p:txBody>
      </p:sp>
    </p:spTree>
    <p:extLst>
      <p:ext uri="{BB962C8B-B14F-4D97-AF65-F5344CB8AC3E}">
        <p14:creationId xmlns:p14="http://schemas.microsoft.com/office/powerpoint/2010/main" val="96571894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Object 16">
            <a:extLst>
              <a:ext uri="{FF2B5EF4-FFF2-40B4-BE49-F238E27FC236}">
                <a16:creationId xmlns:a16="http://schemas.microsoft.com/office/drawing/2014/main" id="{F9121E15-2B58-432A-AA13-7C7BED9C230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0019669"/>
              </p:ext>
            </p:extLst>
          </p:nvPr>
        </p:nvGraphicFramePr>
        <p:xfrm>
          <a:off x="-1836712" y="3327904"/>
          <a:ext cx="8640960" cy="3187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2" name="Tabulka 21">
            <a:extLst>
              <a:ext uri="{FF2B5EF4-FFF2-40B4-BE49-F238E27FC236}">
                <a16:creationId xmlns:a16="http://schemas.microsoft.com/office/drawing/2014/main" id="{85567FE4-965B-4A21-92F3-94EF924392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44153"/>
              </p:ext>
            </p:extLst>
          </p:nvPr>
        </p:nvGraphicFramePr>
        <p:xfrm>
          <a:off x="1259632" y="3038671"/>
          <a:ext cx="7134284" cy="2995593"/>
        </p:xfrm>
        <a:graphic>
          <a:graphicData uri="http://schemas.openxmlformats.org/drawingml/2006/table">
            <a:tbl>
              <a:tblPr/>
              <a:tblGrid>
                <a:gridCol w="4254284">
                  <a:extLst>
                    <a:ext uri="{9D8B030D-6E8A-4147-A177-3AD203B41FA5}">
                      <a16:colId xmlns:a16="http://schemas.microsoft.com/office/drawing/2014/main" val="3082922086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39064625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910973805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82265125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3595384810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3067352393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 fontAlgn="b"/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0-499 ob. 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500-999 ob. 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1 000-</a:t>
                      </a:r>
                      <a:b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4 999 ob. 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5 000- 19 999 ob.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pt-BR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000 a více ob. 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32940610"/>
                  </a:ext>
                </a:extLst>
              </a:tr>
              <a:tr h="326458">
                <a:tc>
                  <a:txBody>
                    <a:bodyPr/>
                    <a:lstStyle/>
                    <a:p>
                      <a:pPr marL="36000" algn="l" fontAlgn="b"/>
                      <a:endParaRPr lang="cs-CZ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85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42299134"/>
                  </a:ext>
                </a:extLst>
              </a:tr>
              <a:tr h="326458">
                <a:tc>
                  <a:txBody>
                    <a:bodyPr/>
                    <a:lstStyle/>
                    <a:p>
                      <a:pPr marL="36000" algn="l" fontAlgn="b"/>
                      <a:endParaRPr lang="cs-CZ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52106203"/>
                  </a:ext>
                </a:extLst>
              </a:tr>
              <a:tr h="326458">
                <a:tc>
                  <a:txBody>
                    <a:bodyPr/>
                    <a:lstStyle/>
                    <a:p>
                      <a:pPr marL="36000" algn="l" fontAlgn="b"/>
                      <a:endParaRPr lang="cs-CZ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00405025"/>
                  </a:ext>
                </a:extLst>
              </a:tr>
              <a:tr h="326458">
                <a:tc>
                  <a:txBody>
                    <a:bodyPr/>
                    <a:lstStyle/>
                    <a:p>
                      <a:pPr marL="36000" algn="l" fontAlgn="b"/>
                      <a:endParaRPr lang="cs-CZ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64883918"/>
                  </a:ext>
                </a:extLst>
              </a:tr>
              <a:tr h="326458">
                <a:tc>
                  <a:txBody>
                    <a:bodyPr/>
                    <a:lstStyle/>
                    <a:p>
                      <a:pPr marL="36000" algn="l" fontAlgn="b"/>
                      <a:endParaRPr lang="cs-CZ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65695138"/>
                  </a:ext>
                </a:extLst>
              </a:tr>
              <a:tr h="326458">
                <a:tc>
                  <a:txBody>
                    <a:bodyPr/>
                    <a:lstStyle/>
                    <a:p>
                      <a:pPr marL="36000" algn="l" fontAlgn="b"/>
                      <a:endParaRPr lang="cs-CZ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92467637"/>
                  </a:ext>
                </a:extLst>
              </a:tr>
              <a:tr h="244845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n</a:t>
                      </a: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318637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počet obyvatel ČR žijících v dané velikosti obce (mil.)</a:t>
                      </a:r>
                      <a:endParaRPr lang="cs-CZ" sz="800" b="0" i="1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84430840"/>
                  </a:ext>
                </a:extLst>
              </a:tr>
            </a:tbl>
          </a:graphicData>
        </a:graphic>
      </p:graphicFrame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Kdo má nést největší zodpovědnost za recyklaci materiálů nebo obalů? </a:t>
            </a:r>
          </a:p>
        </p:txBody>
      </p:sp>
      <p:sp>
        <p:nvSpPr>
          <p:cNvPr id="18" name="Text Box 9">
            <a:extLst>
              <a:ext uri="{FF2B5EF4-FFF2-40B4-BE49-F238E27FC236}">
                <a16:creationId xmlns:a16="http://schemas.microsoft.com/office/drawing/2014/main" id="{0912EED3-1028-44E6-9142-7336C0A234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9888" y="3067993"/>
            <a:ext cx="259887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cs-CZ" sz="1200" b="1" dirty="0">
                <a:latin typeface="Arial Narrow CE"/>
              </a:rPr>
              <a:t>celek</a:t>
            </a:r>
          </a:p>
        </p:txBody>
      </p:sp>
      <p:sp>
        <p:nvSpPr>
          <p:cNvPr id="25" name="TextovéPole 24">
            <a:extLst>
              <a:ext uri="{FF2B5EF4-FFF2-40B4-BE49-F238E27FC236}">
                <a16:creationId xmlns:a16="http://schemas.microsoft.com/office/drawing/2014/main" id="{116216FF-1FD3-4A52-9C68-615B82C72BDF}"/>
              </a:ext>
            </a:extLst>
          </p:cNvPr>
          <p:cNvSpPr txBox="1"/>
          <p:nvPr/>
        </p:nvSpPr>
        <p:spPr>
          <a:xfrm>
            <a:off x="1567987" y="5457078"/>
            <a:ext cx="28707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1269; celek, jedna odpověď</a:t>
            </a:r>
          </a:p>
        </p:txBody>
      </p:sp>
      <p:cxnSp>
        <p:nvCxnSpPr>
          <p:cNvPr id="27" name="Přímá spojnice 26">
            <a:extLst>
              <a:ext uri="{FF2B5EF4-FFF2-40B4-BE49-F238E27FC236}">
                <a16:creationId xmlns:a16="http://schemas.microsoft.com/office/drawing/2014/main" id="{04EAEC3F-2D58-472C-94D9-3B02215A511E}"/>
              </a:ext>
            </a:extLst>
          </p:cNvPr>
          <p:cNvCxnSpPr>
            <a:cxnSpLocks/>
          </p:cNvCxnSpPr>
          <p:nvPr/>
        </p:nvCxnSpPr>
        <p:spPr>
          <a:xfrm>
            <a:off x="532790" y="2447441"/>
            <a:ext cx="82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ástupný symbol pro obsah 2">
            <a:extLst>
              <a:ext uri="{FF2B5EF4-FFF2-40B4-BE49-F238E27FC236}">
                <a16:creationId xmlns:a16="http://schemas.microsoft.com/office/drawing/2014/main" id="{7F91187D-2820-425B-876C-01CF2852F9CB}"/>
              </a:ext>
            </a:extLst>
          </p:cNvPr>
          <p:cNvSpPr>
            <a:spLocks noGrp="1"/>
          </p:cNvSpPr>
          <p:nvPr/>
        </p:nvSpPr>
        <p:spPr bwMode="auto">
          <a:xfrm>
            <a:off x="356309" y="1304305"/>
            <a:ext cx="8463841" cy="907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just" rtl="0" eaLnBrk="1" fontAlgn="base" hangingPunct="1">
              <a:spcBef>
                <a:spcPct val="20000"/>
              </a:spcBef>
              <a:spcAft>
                <a:spcPct val="0"/>
              </a:spcAft>
              <a:buSzPct val="200000"/>
              <a:buFont typeface="Wingdings" panose="05000000000000000000" pitchFamily="2" charset="2"/>
              <a:buBlip>
                <a:blip r:embed="rId3"/>
              </a:buBlip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70000"/>
              <a:buBlip>
                <a:blip r:embed="rId4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5113" indent="-265113">
              <a:spcBef>
                <a:spcPts val="600"/>
              </a:spcBef>
              <a:buSzPct val="130000"/>
            </a:pPr>
            <a:r>
              <a:rPr lang="cs-CZ" sz="1200" dirty="0"/>
              <a:t>Největší zodpovědnost za recyklaci materiálů či obalů by </a:t>
            </a:r>
            <a:r>
              <a:rPr lang="cs-CZ" sz="1200" b="1" dirty="0"/>
              <a:t>dle většiny </a:t>
            </a:r>
            <a:r>
              <a:rPr lang="cs-CZ" sz="1200" dirty="0"/>
              <a:t>dotázaných představitelů měst a obcí měl nést </a:t>
            </a:r>
            <a:r>
              <a:rPr lang="cs-CZ" sz="1200" b="1" dirty="0"/>
              <a:t>výrobce</a:t>
            </a:r>
            <a:r>
              <a:rPr lang="cs-CZ" sz="1200" dirty="0"/>
              <a:t> (61 %). Další aktéry v pořadí, jako stát (16 %), kolektivní systém (11 %) či odpadové společnosti (10 %) zmiňuje výrazně méně dotázaných. </a:t>
            </a:r>
          </a:p>
          <a:p>
            <a:pPr marL="265113" indent="-265113">
              <a:spcBef>
                <a:spcPts val="600"/>
              </a:spcBef>
              <a:buSzPct val="130000"/>
            </a:pPr>
            <a:r>
              <a:rPr lang="cs-CZ" sz="1200" dirty="0"/>
              <a:t>Jen méně než procento dotázaných se domnívá, že by hlavní zodpovědnost měly nést města či obce. </a:t>
            </a:r>
          </a:p>
        </p:txBody>
      </p:sp>
      <p:sp>
        <p:nvSpPr>
          <p:cNvPr id="13" name="Text Box 47">
            <a:extLst>
              <a:ext uri="{FF2B5EF4-FFF2-40B4-BE49-F238E27FC236}">
                <a16:creationId xmlns:a16="http://schemas.microsoft.com/office/drawing/2014/main" id="{ABA93666-8D8B-498C-B734-F814FBB053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576" y="2540223"/>
            <a:ext cx="6689848" cy="38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 CE"/>
                <a:ea typeface="+mn-ea"/>
                <a:cs typeface="+mn-cs"/>
              </a:rPr>
              <a:t>Kdo má nést největší zodpovědnost za recyklaci materiálů nebo obalů? </a:t>
            </a:r>
            <a:r>
              <a:rPr kumimoji="0" lang="cs-CZ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 CE"/>
                <a:ea typeface="+mn-ea"/>
                <a:cs typeface="+mn-cs"/>
              </a:rPr>
              <a:t>(q33)</a:t>
            </a:r>
          </a:p>
          <a:p>
            <a:pPr algn="ctr"/>
            <a:endParaRPr lang="cs-CZ" sz="800" dirty="0">
              <a:latin typeface="Arial Narrow CE"/>
            </a:endParaRPr>
          </a:p>
        </p:txBody>
      </p:sp>
    </p:spTree>
    <p:extLst>
      <p:ext uri="{BB962C8B-B14F-4D97-AF65-F5344CB8AC3E}">
        <p14:creationId xmlns:p14="http://schemas.microsoft.com/office/powerpoint/2010/main" val="236580023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Object 8">
            <a:extLst>
              <a:ext uri="{FF2B5EF4-FFF2-40B4-BE49-F238E27FC236}">
                <a16:creationId xmlns:a16="http://schemas.microsoft.com/office/drawing/2014/main" id="{6562176B-138F-41F2-8702-C9E0C0EC3B3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4996260"/>
              </p:ext>
            </p:extLst>
          </p:nvPr>
        </p:nvGraphicFramePr>
        <p:xfrm>
          <a:off x="323528" y="3284984"/>
          <a:ext cx="4722425" cy="3279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395536" y="116632"/>
            <a:ext cx="6624736" cy="904300"/>
          </a:xfrm>
        </p:spPr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Zaznamenání připravované novely zákona </a:t>
            </a:r>
            <a:br>
              <a:rPr lang="cs-CZ" sz="2200" dirty="0">
                <a:solidFill>
                  <a:srgbClr val="537B15"/>
                </a:solidFill>
              </a:rPr>
            </a:br>
            <a:r>
              <a:rPr lang="cs-CZ" sz="2200" dirty="0">
                <a:solidFill>
                  <a:srgbClr val="537B15"/>
                </a:solidFill>
              </a:rPr>
              <a:t>o odpadech zavádějící povinnost zálohování</a:t>
            </a:r>
          </a:p>
        </p:txBody>
      </p:sp>
      <p:sp>
        <p:nvSpPr>
          <p:cNvPr id="23" name="Text Box 4">
            <a:extLst>
              <a:ext uri="{FF2B5EF4-FFF2-40B4-BE49-F238E27FC236}">
                <a16:creationId xmlns:a16="http://schemas.microsoft.com/office/drawing/2014/main" id="{18D46DC9-48D6-44B0-BA97-E850391B25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7752" y="3889836"/>
            <a:ext cx="9889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000" dirty="0">
                <a:solidFill>
                  <a:srgbClr val="446212"/>
                </a:solidFill>
                <a:latin typeface="+mn-lt"/>
                <a:cs typeface="Arial" charset="0"/>
              </a:rPr>
              <a:t>ano</a:t>
            </a:r>
          </a:p>
          <a:p>
            <a:pPr lvl="0" algn="ctr">
              <a:spcBef>
                <a:spcPts val="0"/>
              </a:spcBef>
            </a:pPr>
            <a:r>
              <a:rPr lang="cs-CZ" dirty="0">
                <a:solidFill>
                  <a:srgbClr val="446212"/>
                </a:solidFill>
                <a:latin typeface="+mn-lt"/>
                <a:cs typeface="Arial" charset="0"/>
              </a:rPr>
              <a:t>87 %</a:t>
            </a:r>
          </a:p>
        </p:txBody>
      </p:sp>
      <p:cxnSp>
        <p:nvCxnSpPr>
          <p:cNvPr id="24" name="Přímá spojnice 23">
            <a:extLst>
              <a:ext uri="{FF2B5EF4-FFF2-40B4-BE49-F238E27FC236}">
                <a16:creationId xmlns:a16="http://schemas.microsoft.com/office/drawing/2014/main" id="{7DCA4537-054D-4C09-9C61-7C7BD4D63C37}"/>
              </a:ext>
            </a:extLst>
          </p:cNvPr>
          <p:cNvCxnSpPr>
            <a:cxnSpLocks/>
          </p:cNvCxnSpPr>
          <p:nvPr/>
        </p:nvCxnSpPr>
        <p:spPr>
          <a:xfrm>
            <a:off x="467544" y="2420888"/>
            <a:ext cx="8316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Box 5">
            <a:extLst>
              <a:ext uri="{FF2B5EF4-FFF2-40B4-BE49-F238E27FC236}">
                <a16:creationId xmlns:a16="http://schemas.microsoft.com/office/drawing/2014/main" id="{E22F42C7-C0C1-4119-A121-B59B664BD1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066" y="2751311"/>
            <a:ext cx="82384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just">
              <a:spcBef>
                <a:spcPts val="0"/>
              </a:spcBef>
            </a:pPr>
            <a:r>
              <a:rPr lang="cs-CZ" sz="1100" dirty="0">
                <a:latin typeface="+mn-lt"/>
              </a:rPr>
              <a:t>Ministerstvo životní prostředí připravuje </a:t>
            </a:r>
            <a:r>
              <a:rPr lang="cs-CZ" sz="1100" b="1" dirty="0">
                <a:latin typeface="+mn-lt"/>
              </a:rPr>
              <a:t>novelu zákona o obalech</a:t>
            </a:r>
            <a:r>
              <a:rPr lang="cs-CZ" sz="1100" dirty="0">
                <a:latin typeface="+mn-lt"/>
              </a:rPr>
              <a:t>, která by</a:t>
            </a:r>
            <a:r>
              <a:rPr lang="cs-CZ" sz="1100" b="1" dirty="0">
                <a:latin typeface="+mn-lt"/>
              </a:rPr>
              <a:t> zavedla pro výrobce povinnost zálohovat vybrané obaly</a:t>
            </a:r>
            <a:r>
              <a:rPr lang="cs-CZ" sz="1100" dirty="0">
                <a:latin typeface="+mn-lt"/>
              </a:rPr>
              <a:t>. Zaznamenali jste tuto aktivitu MŽP?</a:t>
            </a:r>
            <a:r>
              <a:rPr lang="cs-CZ" sz="1200" dirty="0">
                <a:latin typeface="+mn-lt"/>
              </a:rPr>
              <a:t> </a:t>
            </a:r>
            <a:r>
              <a:rPr lang="cs-CZ" sz="800" dirty="0">
                <a:latin typeface="+mn-lt"/>
              </a:rPr>
              <a:t>(q35)</a:t>
            </a:r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082A3335-0CB2-49C3-AA84-A263A5BC2BA1}"/>
              </a:ext>
            </a:extLst>
          </p:cNvPr>
          <p:cNvSpPr txBox="1"/>
          <p:nvPr/>
        </p:nvSpPr>
        <p:spPr>
          <a:xfrm>
            <a:off x="1907704" y="4524624"/>
            <a:ext cx="1944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1269; celek</a:t>
            </a:r>
          </a:p>
        </p:txBody>
      </p:sp>
      <p:graphicFrame>
        <p:nvGraphicFramePr>
          <p:cNvPr id="17" name="Tabulka 16">
            <a:extLst>
              <a:ext uri="{FF2B5EF4-FFF2-40B4-BE49-F238E27FC236}">
                <a16:creationId xmlns:a16="http://schemas.microsoft.com/office/drawing/2014/main" id="{02D144C3-B118-440A-BD20-6252F64005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1296458"/>
              </p:ext>
            </p:extLst>
          </p:nvPr>
        </p:nvGraphicFramePr>
        <p:xfrm>
          <a:off x="4350969" y="3388834"/>
          <a:ext cx="4174602" cy="1872000"/>
        </p:xfrm>
        <a:graphic>
          <a:graphicData uri="http://schemas.openxmlformats.org/drawingml/2006/table">
            <a:tbl>
              <a:tblPr/>
              <a:tblGrid>
                <a:gridCol w="718602">
                  <a:extLst>
                    <a:ext uri="{9D8B030D-6E8A-4147-A177-3AD203B41FA5}">
                      <a16:colId xmlns:a16="http://schemas.microsoft.com/office/drawing/2014/main" val="3082922086"/>
                    </a:ext>
                  </a:extLst>
                </a:gridCol>
                <a:gridCol w="288000">
                  <a:extLst>
                    <a:ext uri="{9D8B030D-6E8A-4147-A177-3AD203B41FA5}">
                      <a16:colId xmlns:a16="http://schemas.microsoft.com/office/drawing/2014/main" val="1326833761"/>
                    </a:ext>
                  </a:extLst>
                </a:gridCol>
                <a:gridCol w="288000">
                  <a:extLst>
                    <a:ext uri="{9D8B030D-6E8A-4147-A177-3AD203B41FA5}">
                      <a16:colId xmlns:a16="http://schemas.microsoft.com/office/drawing/2014/main" val="139064625"/>
                    </a:ext>
                  </a:extLst>
                </a:gridCol>
                <a:gridCol w="288000">
                  <a:extLst>
                    <a:ext uri="{9D8B030D-6E8A-4147-A177-3AD203B41FA5}">
                      <a16:colId xmlns:a16="http://schemas.microsoft.com/office/drawing/2014/main" val="910973805"/>
                    </a:ext>
                  </a:extLst>
                </a:gridCol>
                <a:gridCol w="288000">
                  <a:extLst>
                    <a:ext uri="{9D8B030D-6E8A-4147-A177-3AD203B41FA5}">
                      <a16:colId xmlns:a16="http://schemas.microsoft.com/office/drawing/2014/main" val="1822651253"/>
                    </a:ext>
                  </a:extLst>
                </a:gridCol>
                <a:gridCol w="288000">
                  <a:extLst>
                    <a:ext uri="{9D8B030D-6E8A-4147-A177-3AD203B41FA5}">
                      <a16:colId xmlns:a16="http://schemas.microsoft.com/office/drawing/2014/main" val="3067352393"/>
                    </a:ext>
                  </a:extLst>
                </a:gridCol>
                <a:gridCol w="288000">
                  <a:extLst>
                    <a:ext uri="{9D8B030D-6E8A-4147-A177-3AD203B41FA5}">
                      <a16:colId xmlns:a16="http://schemas.microsoft.com/office/drawing/2014/main" val="3483095344"/>
                    </a:ext>
                  </a:extLst>
                </a:gridCol>
                <a:gridCol w="288000">
                  <a:extLst>
                    <a:ext uri="{9D8B030D-6E8A-4147-A177-3AD203B41FA5}">
                      <a16:colId xmlns:a16="http://schemas.microsoft.com/office/drawing/2014/main" val="1304205513"/>
                    </a:ext>
                  </a:extLst>
                </a:gridCol>
                <a:gridCol w="288000">
                  <a:extLst>
                    <a:ext uri="{9D8B030D-6E8A-4147-A177-3AD203B41FA5}">
                      <a16:colId xmlns:a16="http://schemas.microsoft.com/office/drawing/2014/main" val="844499689"/>
                    </a:ext>
                  </a:extLst>
                </a:gridCol>
                <a:gridCol w="288000">
                  <a:extLst>
                    <a:ext uri="{9D8B030D-6E8A-4147-A177-3AD203B41FA5}">
                      <a16:colId xmlns:a16="http://schemas.microsoft.com/office/drawing/2014/main" val="2865171050"/>
                    </a:ext>
                  </a:extLst>
                </a:gridCol>
                <a:gridCol w="288000">
                  <a:extLst>
                    <a:ext uri="{9D8B030D-6E8A-4147-A177-3AD203B41FA5}">
                      <a16:colId xmlns:a16="http://schemas.microsoft.com/office/drawing/2014/main" val="3191017727"/>
                    </a:ext>
                  </a:extLst>
                </a:gridCol>
                <a:gridCol w="288000">
                  <a:extLst>
                    <a:ext uri="{9D8B030D-6E8A-4147-A177-3AD203B41FA5}">
                      <a16:colId xmlns:a16="http://schemas.microsoft.com/office/drawing/2014/main" val="166716250"/>
                    </a:ext>
                  </a:extLst>
                </a:gridCol>
                <a:gridCol w="288000">
                  <a:extLst>
                    <a:ext uri="{9D8B030D-6E8A-4147-A177-3AD203B41FA5}">
                      <a16:colId xmlns:a16="http://schemas.microsoft.com/office/drawing/2014/main" val="1918287851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b"/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36000"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velikost obce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36000"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region (</a:t>
                      </a:r>
                      <a:r>
                        <a:rPr lang="cs-CZ" sz="10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Nuts</a:t>
                      </a:r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2)</a:t>
                      </a:r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7012493"/>
                  </a:ext>
                </a:extLst>
              </a:tr>
              <a:tr h="972000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sloupcová </a:t>
                      </a:r>
                      <a:b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% </a:t>
                      </a:r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0-499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500-999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1 000-4 999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pt-BR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5 000 a více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Čechy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Jihozápad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Severozápad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Severovýchod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Jihovýchod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Morava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Moravskoslezsko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294061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871647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229913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n</a:t>
                      </a: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1269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18637"/>
                  </a:ext>
                </a:extLst>
              </a:tr>
            </a:tbl>
          </a:graphicData>
        </a:graphic>
      </p:graphicFrame>
      <p:sp>
        <p:nvSpPr>
          <p:cNvPr id="18" name="Obdélníkový bublinový popisek 43">
            <a:extLst>
              <a:ext uri="{FF2B5EF4-FFF2-40B4-BE49-F238E27FC236}">
                <a16:creationId xmlns:a16="http://schemas.microsoft.com/office/drawing/2014/main" id="{6ED7D7D6-3109-4251-9019-0A002963CEB0}"/>
              </a:ext>
            </a:extLst>
          </p:cNvPr>
          <p:cNvSpPr/>
          <p:nvPr/>
        </p:nvSpPr>
        <p:spPr>
          <a:xfrm>
            <a:off x="467544" y="1506519"/>
            <a:ext cx="8244000" cy="984885"/>
          </a:xfrm>
          <a:prstGeom prst="wedgeRectCallout">
            <a:avLst>
              <a:gd name="adj1" fmla="val -19694"/>
              <a:gd name="adj2" fmla="val -49227"/>
            </a:avLst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wrap="square" rtlCol="0" anchor="t" anchorCtr="0">
            <a:spAutoFit/>
          </a:bodyPr>
          <a:lstStyle/>
          <a:p>
            <a:pPr marL="265113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3"/>
              </a:buBlip>
            </a:pPr>
            <a:r>
              <a:rPr lang="cs-CZ" sz="1200" b="1" kern="0" dirty="0"/>
              <a:t>Velká většina </a:t>
            </a:r>
            <a:r>
              <a:rPr lang="cs-CZ" sz="1200" kern="0" dirty="0"/>
              <a:t>dotázaných (</a:t>
            </a:r>
            <a:r>
              <a:rPr lang="cs-CZ" sz="1200" b="1" kern="0" dirty="0"/>
              <a:t>87 %</a:t>
            </a:r>
            <a:r>
              <a:rPr lang="cs-CZ" sz="1200" kern="0" dirty="0"/>
              <a:t>) </a:t>
            </a:r>
            <a:r>
              <a:rPr lang="cs-CZ" sz="1200" b="1" kern="0" dirty="0"/>
              <a:t>zaznamenala</a:t>
            </a:r>
            <a:r>
              <a:rPr lang="cs-CZ" sz="1200" kern="0" dirty="0"/>
              <a:t>, že MŽP připravuje novelu zákona o obalech, která by pro výrobce zavedla povinnost zálohovat vybrané obaly. Zaznamenání není diferencováno regionem či velikostí obce. </a:t>
            </a:r>
          </a:p>
          <a:p>
            <a:pPr marL="265113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3"/>
              </a:buBlip>
            </a:pPr>
            <a:endParaRPr lang="cs-CZ" sz="1200" kern="0" dirty="0"/>
          </a:p>
          <a:p>
            <a:pPr marL="265113" lvl="0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3"/>
              </a:buBlip>
            </a:pPr>
            <a:endParaRPr lang="cs-CZ" sz="120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21641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nadpis 2">
            <a:extLst>
              <a:ext uri="{FF2B5EF4-FFF2-40B4-BE49-F238E27FC236}">
                <a16:creationId xmlns:a16="http://schemas.microsoft.com/office/drawing/2014/main" id="{922D644E-6EAA-48A0-868D-95321C01D059}"/>
              </a:ext>
            </a:extLst>
          </p:cNvPr>
          <p:cNvSpPr txBox="1">
            <a:spLocks/>
          </p:cNvSpPr>
          <p:nvPr/>
        </p:nvSpPr>
        <p:spPr bwMode="auto">
          <a:xfrm>
            <a:off x="2195736" y="4221088"/>
            <a:ext cx="6696744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buFont typeface="Wingdings 2" pitchFamily="18" charset="2"/>
              <a:buNone/>
              <a:tabLst/>
              <a:defRPr/>
            </a:pPr>
            <a:r>
              <a:rPr lang="cs-CZ" sz="2000" kern="0" dirty="0">
                <a:solidFill>
                  <a:srgbClr val="487105"/>
                </a:solidFill>
                <a:ea typeface="+mn-ea"/>
                <a:cs typeface="+mn-cs"/>
              </a:rPr>
              <a:t>Shrnutí</a:t>
            </a:r>
            <a:r>
              <a:rPr kumimoji="0" lang="cs-CZ" sz="2000" b="0" i="0" u="none" strike="noStrike" kern="0" cap="none" spc="0" normalizeH="0" baseline="0" noProof="0" dirty="0">
                <a:ln>
                  <a:noFill/>
                </a:ln>
                <a:solidFill>
                  <a:srgbClr val="48710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hlavních zjištění</a:t>
            </a:r>
          </a:p>
        </p:txBody>
      </p:sp>
      <p:cxnSp>
        <p:nvCxnSpPr>
          <p:cNvPr id="5" name="Přímá spojnice 4">
            <a:extLst>
              <a:ext uri="{FF2B5EF4-FFF2-40B4-BE49-F238E27FC236}">
                <a16:creationId xmlns:a16="http://schemas.microsoft.com/office/drawing/2014/main" id="{FA2C0A12-948E-4234-84B8-BA5A1A87E5DB}"/>
              </a:ext>
            </a:extLst>
          </p:cNvPr>
          <p:cNvCxnSpPr/>
          <p:nvPr/>
        </p:nvCxnSpPr>
        <p:spPr>
          <a:xfrm>
            <a:off x="2123728" y="4941168"/>
            <a:ext cx="2196000" cy="0"/>
          </a:xfrm>
          <a:prstGeom prst="line">
            <a:avLst/>
          </a:prstGeom>
          <a:ln w="28575">
            <a:solidFill>
              <a:srgbClr val="D6E5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3F58A4B5-8DD4-413C-BB17-6F9E92D60342}"/>
              </a:ext>
            </a:extLst>
          </p:cNvPr>
          <p:cNvCxnSpPr/>
          <p:nvPr/>
        </p:nvCxnSpPr>
        <p:spPr>
          <a:xfrm>
            <a:off x="4355976" y="4941168"/>
            <a:ext cx="2196000" cy="0"/>
          </a:xfrm>
          <a:prstGeom prst="line">
            <a:avLst/>
          </a:prstGeom>
          <a:ln w="28575">
            <a:solidFill>
              <a:srgbClr val="7AB30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nice 8">
            <a:extLst>
              <a:ext uri="{FF2B5EF4-FFF2-40B4-BE49-F238E27FC236}">
                <a16:creationId xmlns:a16="http://schemas.microsoft.com/office/drawing/2014/main" id="{92C504DC-DEA0-4996-A1D5-E28493E52BDA}"/>
              </a:ext>
            </a:extLst>
          </p:cNvPr>
          <p:cNvCxnSpPr/>
          <p:nvPr/>
        </p:nvCxnSpPr>
        <p:spPr>
          <a:xfrm>
            <a:off x="6588224" y="4941168"/>
            <a:ext cx="2196000" cy="0"/>
          </a:xfrm>
          <a:prstGeom prst="line">
            <a:avLst/>
          </a:prstGeom>
          <a:ln w="28575">
            <a:solidFill>
              <a:srgbClr val="4871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064537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Object 2">
            <a:extLst>
              <a:ext uri="{FF2B5EF4-FFF2-40B4-BE49-F238E27FC236}">
                <a16:creationId xmlns:a16="http://schemas.microsoft.com/office/drawing/2014/main" id="{F7E4F9C3-B237-4C93-9228-3B22ADF93A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4173357"/>
              </p:ext>
            </p:extLst>
          </p:nvPr>
        </p:nvGraphicFramePr>
        <p:xfrm>
          <a:off x="3143165" y="1772468"/>
          <a:ext cx="5252418" cy="23316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395536" y="116632"/>
            <a:ext cx="6624736" cy="904300"/>
          </a:xfrm>
        </p:spPr>
        <p:txBody>
          <a:bodyPr/>
          <a:lstStyle/>
          <a:p>
            <a:r>
              <a:rPr kumimoji="0" lang="cs-CZ" sz="1600" b="0" i="0" u="none" strike="noStrike" kern="0" cap="none" spc="0" normalizeH="0" baseline="0" noProof="0" dirty="0">
                <a:ln>
                  <a:noFill/>
                </a:ln>
                <a:solidFill>
                  <a:srgbClr val="48710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Návrh, aby 15 % nevybraných záloh bylo přesunuto obcím jako kompenzace výpadků příjmů v souvislosti se zavedením zálohování</a:t>
            </a:r>
            <a:endParaRPr lang="cs-CZ" sz="1600" dirty="0">
              <a:solidFill>
                <a:srgbClr val="83B816"/>
              </a:solidFill>
            </a:endParaRPr>
          </a:p>
        </p:txBody>
      </p:sp>
      <p:graphicFrame>
        <p:nvGraphicFramePr>
          <p:cNvPr id="3" name="Tabulka 2">
            <a:extLst>
              <a:ext uri="{FF2B5EF4-FFF2-40B4-BE49-F238E27FC236}">
                <a16:creationId xmlns:a16="http://schemas.microsoft.com/office/drawing/2014/main" id="{C1329A3F-AD48-496E-A56B-83886F78B6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3568020"/>
              </p:ext>
            </p:extLst>
          </p:nvPr>
        </p:nvGraphicFramePr>
        <p:xfrm>
          <a:off x="7874467" y="2123668"/>
          <a:ext cx="1024881" cy="165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2000">
                  <a:extLst>
                    <a:ext uri="{9D8B030D-6E8A-4147-A177-3AD203B41FA5}">
                      <a16:colId xmlns:a16="http://schemas.microsoft.com/office/drawing/2014/main" val="3498109786"/>
                    </a:ext>
                  </a:extLst>
                </a:gridCol>
                <a:gridCol w="592881">
                  <a:extLst>
                    <a:ext uri="{9D8B030D-6E8A-4147-A177-3AD203B41FA5}">
                      <a16:colId xmlns:a16="http://schemas.microsoft.com/office/drawing/2014/main" val="4024633245"/>
                    </a:ext>
                  </a:extLst>
                </a:gridCol>
              </a:tblGrid>
              <a:tr h="20700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800" b="0" i="1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9254805"/>
                  </a:ext>
                </a:extLst>
              </a:tr>
              <a:tr h="20700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680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6573289"/>
                  </a:ext>
                </a:extLst>
              </a:tr>
              <a:tr h="20700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1,0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7241283"/>
                  </a:ext>
                </a:extLst>
              </a:tr>
              <a:tr h="20700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252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2,4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1444344"/>
                  </a:ext>
                </a:extLst>
              </a:tr>
              <a:tr h="20700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1,9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3872469"/>
                  </a:ext>
                </a:extLst>
              </a:tr>
              <a:tr h="20700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13 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4,5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7780432"/>
                  </a:ext>
                </a:extLst>
              </a:tr>
              <a:tr h="20700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57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6,4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6263831"/>
                  </a:ext>
                </a:extLst>
              </a:tr>
              <a:tr h="207000">
                <a:tc>
                  <a:txBody>
                    <a:bodyPr/>
                    <a:lstStyle/>
                    <a:p>
                      <a:pPr algn="ctr" fontAlgn="ctr"/>
                      <a:endParaRPr lang="cs-CZ" sz="800" b="0" i="1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800" b="0" i="1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2927012"/>
                  </a:ext>
                </a:extLst>
              </a:tr>
            </a:tbl>
          </a:graphicData>
        </a:graphic>
      </p:graphicFrame>
      <p:sp>
        <p:nvSpPr>
          <p:cNvPr id="10" name="TextovéPole 9">
            <a:extLst>
              <a:ext uri="{FF2B5EF4-FFF2-40B4-BE49-F238E27FC236}">
                <a16:creationId xmlns:a16="http://schemas.microsoft.com/office/drawing/2014/main" id="{8C7DF48A-715F-4599-BC23-5BBDC1F03FB5}"/>
              </a:ext>
            </a:extLst>
          </p:cNvPr>
          <p:cNvSpPr txBox="1"/>
          <p:nvPr/>
        </p:nvSpPr>
        <p:spPr>
          <a:xfrm>
            <a:off x="395536" y="1264439"/>
            <a:ext cx="8424614" cy="9321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5000"/>
              </a:lnSpc>
              <a:buSzPts val="1100"/>
            </a:pPr>
            <a:r>
              <a:rPr lang="cs-CZ" sz="1000" i="1" dirty="0">
                <a:solidFill>
                  <a:schemeClr val="bg2">
                    <a:lumMod val="75000"/>
                  </a:schemeClr>
                </a:solidFill>
                <a:latin typeface="+mn-lt"/>
                <a:ea typeface="+mj-ea"/>
                <a:cs typeface="+mj-cs"/>
              </a:rPr>
              <a:t>MŽP si je vědomo, že v případě zavedení záloh, se ovlivní financování obcí ze strany EKO-KOMU. EKO-KOM spočítal dopady obcí na částku </a:t>
            </a:r>
            <a:br>
              <a:rPr lang="cs-CZ" sz="1000" i="1" dirty="0">
                <a:solidFill>
                  <a:schemeClr val="bg2">
                    <a:lumMod val="75000"/>
                  </a:schemeClr>
                </a:solidFill>
                <a:latin typeface="+mn-lt"/>
                <a:ea typeface="+mj-ea"/>
                <a:cs typeface="+mj-cs"/>
              </a:rPr>
            </a:br>
            <a:r>
              <a:rPr lang="cs-CZ" sz="1000" b="1" i="1" dirty="0">
                <a:latin typeface="+mn-lt"/>
                <a:ea typeface="+mj-ea"/>
                <a:cs typeface="+mj-cs"/>
              </a:rPr>
              <a:t>17 Kč </a:t>
            </a:r>
            <a:r>
              <a:rPr lang="cs-CZ" sz="1000" i="1" dirty="0">
                <a:solidFill>
                  <a:schemeClr val="bg2">
                    <a:lumMod val="75000"/>
                  </a:schemeClr>
                </a:solidFill>
                <a:latin typeface="+mn-lt"/>
                <a:ea typeface="+mj-ea"/>
                <a:cs typeface="+mj-cs"/>
              </a:rPr>
              <a:t>na občana. Proto MŽP jako jedno z opatření proti výpadkům obcí chce, aby budoucí operátor hradil obcím nadále náklady spojené se svozem a sběrem zálohovaných obalů. Obce by takto získaly 15 % z nevybraných záloh. Což pro obec bude znamenat příjem na občana </a:t>
            </a:r>
            <a:r>
              <a:rPr lang="cs-CZ" sz="1050" i="1" u="sng" dirty="0">
                <a:latin typeface="+mn-lt"/>
                <a:ea typeface="+mj-ea"/>
                <a:cs typeface="+mj-cs"/>
              </a:rPr>
              <a:t>v prvních letech 30 Kč na občana a v následujících bude částka klesat až na 17 Kč</a:t>
            </a:r>
            <a:r>
              <a:rPr lang="cs-CZ" sz="1050" i="1" dirty="0">
                <a:solidFill>
                  <a:schemeClr val="bg2">
                    <a:lumMod val="75000"/>
                  </a:schemeClr>
                </a:solidFill>
                <a:latin typeface="+mn-lt"/>
                <a:ea typeface="+mj-ea"/>
                <a:cs typeface="+mj-cs"/>
              </a:rPr>
              <a:t>. </a:t>
            </a:r>
            <a:r>
              <a:rPr lang="cs-CZ" sz="1100" b="1" dirty="0">
                <a:latin typeface="+mn-lt"/>
                <a:ea typeface="+mj-ea"/>
                <a:cs typeface="+mj-cs"/>
              </a:rPr>
              <a:t>Je toto opatření proti výpadkům dostatečné? </a:t>
            </a:r>
            <a:r>
              <a:rPr lang="cs-CZ" sz="900" i="1" dirty="0">
                <a:solidFill>
                  <a:schemeClr val="bg2">
                    <a:lumMod val="75000"/>
                  </a:schemeClr>
                </a:solidFill>
                <a:latin typeface="+mn-lt"/>
                <a:ea typeface="+mj-ea"/>
                <a:cs typeface="+mj-cs"/>
              </a:rPr>
              <a:t>(q36)</a:t>
            </a:r>
          </a:p>
          <a:p>
            <a:pPr algn="just"/>
            <a:endParaRPr lang="cs-CZ" sz="1000" dirty="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38" name="TextovéPole 37">
            <a:extLst>
              <a:ext uri="{FF2B5EF4-FFF2-40B4-BE49-F238E27FC236}">
                <a16:creationId xmlns:a16="http://schemas.microsoft.com/office/drawing/2014/main" id="{7D3A8B87-ACF7-43C0-8D1D-422D1135C928}"/>
              </a:ext>
            </a:extLst>
          </p:cNvPr>
          <p:cNvSpPr txBox="1"/>
          <p:nvPr/>
        </p:nvSpPr>
        <p:spPr>
          <a:xfrm>
            <a:off x="761535" y="2047649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b="1" dirty="0">
                <a:latin typeface="+mn-lt"/>
              </a:rPr>
              <a:t>celek</a:t>
            </a:r>
          </a:p>
        </p:txBody>
      </p:sp>
      <p:cxnSp>
        <p:nvCxnSpPr>
          <p:cNvPr id="27" name="Přímá spojnice 26">
            <a:extLst>
              <a:ext uri="{FF2B5EF4-FFF2-40B4-BE49-F238E27FC236}">
                <a16:creationId xmlns:a16="http://schemas.microsoft.com/office/drawing/2014/main" id="{73C38906-9DCA-40D3-A0AB-7FEDAD5CEF9E}"/>
              </a:ext>
            </a:extLst>
          </p:cNvPr>
          <p:cNvCxnSpPr>
            <a:cxnSpLocks/>
          </p:cNvCxnSpPr>
          <p:nvPr/>
        </p:nvCxnSpPr>
        <p:spPr>
          <a:xfrm>
            <a:off x="4526527" y="3950140"/>
            <a:ext cx="0" cy="23760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Object 8">
            <a:extLst>
              <a:ext uri="{FF2B5EF4-FFF2-40B4-BE49-F238E27FC236}">
                <a16:creationId xmlns:a16="http://schemas.microsoft.com/office/drawing/2014/main" id="{7DEEA63A-1C17-472F-B222-39EDBBB4245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0035784"/>
              </p:ext>
            </p:extLst>
          </p:nvPr>
        </p:nvGraphicFramePr>
        <p:xfrm>
          <a:off x="521456" y="2208307"/>
          <a:ext cx="4722425" cy="29421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Text Box 4">
            <a:extLst>
              <a:ext uri="{FF2B5EF4-FFF2-40B4-BE49-F238E27FC236}">
                <a16:creationId xmlns:a16="http://schemas.microsoft.com/office/drawing/2014/main" id="{012B5EEB-826C-45C7-B417-48166B60F4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5145" y="2752740"/>
            <a:ext cx="9889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000" dirty="0">
                <a:solidFill>
                  <a:srgbClr val="446212"/>
                </a:solidFill>
                <a:latin typeface="+mn-lt"/>
                <a:cs typeface="Arial" charset="0"/>
              </a:rPr>
              <a:t>ano</a:t>
            </a:r>
          </a:p>
          <a:p>
            <a:pPr lvl="0" algn="ctr">
              <a:spcBef>
                <a:spcPts val="0"/>
              </a:spcBef>
            </a:pPr>
            <a:r>
              <a:rPr lang="cs-CZ" dirty="0">
                <a:solidFill>
                  <a:srgbClr val="446212"/>
                </a:solidFill>
                <a:latin typeface="+mn-lt"/>
                <a:cs typeface="Arial" charset="0"/>
              </a:rPr>
              <a:t>63 %</a:t>
            </a:r>
          </a:p>
        </p:txBody>
      </p:sp>
      <p:sp>
        <p:nvSpPr>
          <p:cNvPr id="23" name="TextovéPole 22">
            <a:extLst>
              <a:ext uri="{FF2B5EF4-FFF2-40B4-BE49-F238E27FC236}">
                <a16:creationId xmlns:a16="http://schemas.microsoft.com/office/drawing/2014/main" id="{C32F3704-1E26-4A03-87A3-DB8989A2FFF1}"/>
              </a:ext>
            </a:extLst>
          </p:cNvPr>
          <p:cNvSpPr txBox="1"/>
          <p:nvPr/>
        </p:nvSpPr>
        <p:spPr>
          <a:xfrm>
            <a:off x="2089294" y="3212209"/>
            <a:ext cx="1944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1269; celek</a:t>
            </a:r>
          </a:p>
        </p:txBody>
      </p:sp>
      <p:cxnSp>
        <p:nvCxnSpPr>
          <p:cNvPr id="6" name="Přímá spojnice 5">
            <a:extLst>
              <a:ext uri="{FF2B5EF4-FFF2-40B4-BE49-F238E27FC236}">
                <a16:creationId xmlns:a16="http://schemas.microsoft.com/office/drawing/2014/main" id="{6A402D1B-DE37-4C26-9BBE-E94E564B10C4}"/>
              </a:ext>
            </a:extLst>
          </p:cNvPr>
          <p:cNvCxnSpPr/>
          <p:nvPr/>
        </p:nvCxnSpPr>
        <p:spPr>
          <a:xfrm>
            <a:off x="4404038" y="3368347"/>
            <a:ext cx="446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Přímá spojnice se šipkou 29">
            <a:extLst>
              <a:ext uri="{FF2B5EF4-FFF2-40B4-BE49-F238E27FC236}">
                <a16:creationId xmlns:a16="http://schemas.microsoft.com/office/drawing/2014/main" id="{9B3EE6BA-150C-4D60-B23A-4ED243F90723}"/>
              </a:ext>
            </a:extLst>
          </p:cNvPr>
          <p:cNvCxnSpPr>
            <a:cxnSpLocks/>
          </p:cNvCxnSpPr>
          <p:nvPr/>
        </p:nvCxnSpPr>
        <p:spPr>
          <a:xfrm flipH="1">
            <a:off x="6478031" y="2440124"/>
            <a:ext cx="624119" cy="815681"/>
          </a:xfrm>
          <a:prstGeom prst="straightConnector1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2" name="Object 16">
            <a:extLst>
              <a:ext uri="{FF2B5EF4-FFF2-40B4-BE49-F238E27FC236}">
                <a16:creationId xmlns:a16="http://schemas.microsoft.com/office/drawing/2014/main" id="{821A261F-E17E-452D-A640-183E4986E2D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5057464"/>
              </p:ext>
            </p:extLst>
          </p:nvPr>
        </p:nvGraphicFramePr>
        <p:xfrm>
          <a:off x="-756592" y="4281804"/>
          <a:ext cx="5882181" cy="20835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3" name="Text Box 47">
            <a:extLst>
              <a:ext uri="{FF2B5EF4-FFF2-40B4-BE49-F238E27FC236}">
                <a16:creationId xmlns:a16="http://schemas.microsoft.com/office/drawing/2014/main" id="{2A6D32A8-B2D0-431D-878A-8C93870851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560" y="4077072"/>
            <a:ext cx="357013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cs-CZ" sz="1100" b="1" dirty="0">
                <a:latin typeface="+mn-lt"/>
              </a:rPr>
              <a:t>Pokud ne, proč? </a:t>
            </a:r>
            <a:r>
              <a:rPr lang="cs-CZ" sz="800" dirty="0">
                <a:latin typeface="+mn-lt"/>
              </a:rPr>
              <a:t>(q37)</a:t>
            </a:r>
            <a:endParaRPr lang="cs-CZ" sz="800" i="1" dirty="0">
              <a:solidFill>
                <a:schemeClr val="bg1">
                  <a:lumMod val="50000"/>
                </a:schemeClr>
              </a:solidFill>
              <a:latin typeface="Arial Narrow CE"/>
            </a:endParaRPr>
          </a:p>
        </p:txBody>
      </p:sp>
      <p:sp>
        <p:nvSpPr>
          <p:cNvPr id="34" name="TextovéPole 33">
            <a:extLst>
              <a:ext uri="{FF2B5EF4-FFF2-40B4-BE49-F238E27FC236}">
                <a16:creationId xmlns:a16="http://schemas.microsoft.com/office/drawing/2014/main" id="{9BE24EE2-68C0-479E-B38C-3533305BD632}"/>
              </a:ext>
            </a:extLst>
          </p:cNvPr>
          <p:cNvSpPr txBox="1"/>
          <p:nvPr/>
        </p:nvSpPr>
        <p:spPr>
          <a:xfrm>
            <a:off x="804230" y="5800103"/>
            <a:ext cx="3120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8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</a:t>
            </a:r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473</a:t>
            </a:r>
            <a:r>
              <a:rPr lang="cs-CZ" sz="8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; pouze ti, kdo </a:t>
            </a:r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opaření považují za nedostatečné, kategorizace </a:t>
            </a:r>
            <a:r>
              <a:rPr lang="cs-CZ" sz="800" i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spont</a:t>
            </a:r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. odpovědí, možnost více odpovědí, zobrazeny odpovědi s četností </a:t>
            </a:r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  <a:ea typeface="Cambria" panose="02040503050406030204" pitchFamily="18" charset="0"/>
              </a:rPr>
              <a:t>&gt; 2 %</a:t>
            </a:r>
            <a:endParaRPr lang="cs-CZ" sz="800" b="0" i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7" name="Obdélníkový bublinový popisek 43">
            <a:extLst>
              <a:ext uri="{FF2B5EF4-FFF2-40B4-BE49-F238E27FC236}">
                <a16:creationId xmlns:a16="http://schemas.microsoft.com/office/drawing/2014/main" id="{0DCD6B89-E0CF-4C7A-8943-A058160F0A83}"/>
              </a:ext>
            </a:extLst>
          </p:cNvPr>
          <p:cNvSpPr/>
          <p:nvPr/>
        </p:nvSpPr>
        <p:spPr>
          <a:xfrm>
            <a:off x="4601227" y="4011665"/>
            <a:ext cx="4183500" cy="2277547"/>
          </a:xfrm>
          <a:prstGeom prst="wedgeRectCallout">
            <a:avLst>
              <a:gd name="adj1" fmla="val -19694"/>
              <a:gd name="adj2" fmla="val -49227"/>
            </a:avLst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wrap="square" rtlCol="0" anchor="t" anchorCtr="0">
            <a:spAutoFit/>
          </a:bodyPr>
          <a:lstStyle/>
          <a:p>
            <a:pPr algn="just" fontAlgn="auto">
              <a:spcBef>
                <a:spcPts val="600"/>
              </a:spcBef>
              <a:spcAft>
                <a:spcPts val="0"/>
              </a:spcAft>
              <a:buSzPct val="130000"/>
            </a:pPr>
            <a:r>
              <a:rPr lang="cs-CZ" sz="1100" dirty="0">
                <a:latin typeface="+mn-lt"/>
                <a:ea typeface="Calibri" panose="020F0502020204030204" pitchFamily="34" charset="0"/>
              </a:rPr>
              <a:t>Přesun 15 % nevybraných záloh obcím (v prvních letech 30 Kč na občana s následným poklesem na 17 Kč) považuje za </a:t>
            </a:r>
            <a:r>
              <a:rPr lang="cs-CZ" sz="1100" b="1" dirty="0">
                <a:latin typeface="+mn-lt"/>
                <a:ea typeface="Calibri" panose="020F0502020204030204" pitchFamily="34" charset="0"/>
              </a:rPr>
              <a:t>dostatečné</a:t>
            </a:r>
            <a:r>
              <a:rPr lang="cs-CZ" sz="1100" dirty="0">
                <a:latin typeface="+mn-lt"/>
                <a:ea typeface="Calibri" panose="020F0502020204030204" pitchFamily="34" charset="0"/>
              </a:rPr>
              <a:t> </a:t>
            </a:r>
            <a:r>
              <a:rPr lang="cs-CZ" sz="1100" b="1" dirty="0">
                <a:latin typeface="+mn-lt"/>
                <a:ea typeface="Calibri" panose="020F0502020204030204" pitchFamily="34" charset="0"/>
              </a:rPr>
              <a:t>opatření</a:t>
            </a:r>
            <a:r>
              <a:rPr lang="cs-CZ" sz="1100" dirty="0">
                <a:latin typeface="+mn-lt"/>
                <a:ea typeface="Calibri" panose="020F0502020204030204" pitchFamily="34" charset="0"/>
              </a:rPr>
              <a:t> proti výpadkům příjmů v souvislosti se zavedením zálohování </a:t>
            </a:r>
            <a:r>
              <a:rPr lang="cs-CZ" sz="1100" b="1" dirty="0">
                <a:latin typeface="+mn-lt"/>
                <a:ea typeface="Calibri" panose="020F0502020204030204" pitchFamily="34" charset="0"/>
              </a:rPr>
              <a:t>většina obcí (63 %)</a:t>
            </a:r>
            <a:r>
              <a:rPr lang="cs-CZ" sz="1100" dirty="0">
                <a:latin typeface="+mn-lt"/>
                <a:ea typeface="Calibri" panose="020F0502020204030204" pitchFamily="34" charset="0"/>
              </a:rPr>
              <a:t>, </a:t>
            </a:r>
            <a:r>
              <a:rPr lang="cs-CZ" sz="1100" b="1" dirty="0">
                <a:latin typeface="+mn-lt"/>
                <a:ea typeface="Calibri" panose="020F0502020204030204" pitchFamily="34" charset="0"/>
              </a:rPr>
              <a:t>více než třetina</a:t>
            </a:r>
            <a:r>
              <a:rPr lang="cs-CZ" sz="1100" dirty="0">
                <a:latin typeface="+mn-lt"/>
                <a:ea typeface="Calibri" panose="020F0502020204030204" pitchFamily="34" charset="0"/>
              </a:rPr>
              <a:t> toto opatření za dostatečné </a:t>
            </a:r>
            <a:r>
              <a:rPr lang="cs-CZ" sz="1100" b="1" dirty="0">
                <a:latin typeface="+mn-lt"/>
                <a:ea typeface="Calibri" panose="020F0502020204030204" pitchFamily="34" charset="0"/>
              </a:rPr>
              <a:t>nepovažuje</a:t>
            </a:r>
            <a:r>
              <a:rPr lang="cs-CZ" sz="1100" dirty="0">
                <a:latin typeface="+mn-lt"/>
                <a:ea typeface="Calibri" panose="020F0502020204030204" pitchFamily="34" charset="0"/>
              </a:rPr>
              <a:t> (37 %). </a:t>
            </a:r>
          </a:p>
          <a:p>
            <a:pPr algn="just" fontAlgn="auto">
              <a:spcBef>
                <a:spcPts val="600"/>
              </a:spcBef>
              <a:spcAft>
                <a:spcPts val="0"/>
              </a:spcAft>
              <a:buSzPct val="130000"/>
            </a:pPr>
            <a:r>
              <a:rPr lang="cs-CZ" sz="1100" dirty="0">
                <a:latin typeface="+mn-lt"/>
                <a:ea typeface="Calibri" panose="020F0502020204030204" pitchFamily="34" charset="0"/>
              </a:rPr>
              <a:t>Vnímání dostatečnosti tohoto opatření </a:t>
            </a:r>
            <a:r>
              <a:rPr lang="cs-CZ" sz="1100" u="sng" dirty="0">
                <a:latin typeface="+mn-lt"/>
                <a:ea typeface="Calibri" panose="020F0502020204030204" pitchFamily="34" charset="0"/>
              </a:rPr>
              <a:t>klesá s rostoucí velikostí obce</a:t>
            </a:r>
            <a:r>
              <a:rPr lang="cs-CZ" sz="1100" dirty="0">
                <a:latin typeface="+mn-lt"/>
                <a:ea typeface="Calibri" panose="020F0502020204030204" pitchFamily="34" charset="0"/>
              </a:rPr>
              <a:t>. Zatímco malé a menší obce (do 5 tis. obyvatel) toto opatření většinově považují za dostatečné, </a:t>
            </a:r>
            <a:r>
              <a:rPr lang="cs-CZ" sz="1100" u="sng" dirty="0">
                <a:latin typeface="+mn-lt"/>
                <a:ea typeface="Calibri" panose="020F0502020204030204" pitchFamily="34" charset="0"/>
              </a:rPr>
              <a:t>u obcí a měst nad 5 tis. obyvatel</a:t>
            </a:r>
            <a:r>
              <a:rPr lang="cs-CZ" sz="1100" dirty="0">
                <a:latin typeface="+mn-lt"/>
                <a:ea typeface="Calibri" panose="020F0502020204030204" pitchFamily="34" charset="0"/>
              </a:rPr>
              <a:t> převažuje názor, že toto </a:t>
            </a:r>
            <a:r>
              <a:rPr lang="cs-CZ" sz="1100" u="sng" dirty="0">
                <a:latin typeface="+mn-lt"/>
                <a:ea typeface="Calibri" panose="020F0502020204030204" pitchFamily="34" charset="0"/>
              </a:rPr>
              <a:t>opatření dostatečné není</a:t>
            </a:r>
            <a:r>
              <a:rPr lang="cs-CZ" sz="1100" dirty="0">
                <a:latin typeface="+mn-lt"/>
                <a:ea typeface="Calibri" panose="020F0502020204030204" pitchFamily="34" charset="0"/>
              </a:rPr>
              <a:t>. </a:t>
            </a:r>
          </a:p>
          <a:p>
            <a:pPr algn="just" fontAlgn="auto">
              <a:spcBef>
                <a:spcPts val="600"/>
              </a:spcBef>
              <a:spcAft>
                <a:spcPts val="0"/>
              </a:spcAft>
              <a:buSzPct val="130000"/>
            </a:pPr>
            <a:r>
              <a:rPr lang="cs-CZ" sz="1100" kern="0" dirty="0">
                <a:latin typeface="+mn-lt"/>
              </a:rPr>
              <a:t>Ti, kdo navrhované opatření za dostatečné nepovažují, svůj postoj nejčastěji odůvodní tím, že daná částka </a:t>
            </a:r>
            <a:r>
              <a:rPr lang="cs-CZ" sz="1100" b="1" kern="0" dirty="0">
                <a:latin typeface="+mn-lt"/>
              </a:rPr>
              <a:t>nepokryje náklady obce, které jsou či budou vyšší</a:t>
            </a:r>
            <a:r>
              <a:rPr lang="cs-CZ" sz="1100" kern="0" dirty="0">
                <a:latin typeface="+mn-lt"/>
              </a:rPr>
              <a:t> (46 %). </a:t>
            </a:r>
          </a:p>
        </p:txBody>
      </p:sp>
      <p:cxnSp>
        <p:nvCxnSpPr>
          <p:cNvPr id="9" name="Spojnice: pravoúhlá 8">
            <a:extLst>
              <a:ext uri="{FF2B5EF4-FFF2-40B4-BE49-F238E27FC236}">
                <a16:creationId xmlns:a16="http://schemas.microsoft.com/office/drawing/2014/main" id="{5A7F8543-E293-4EC4-B356-32F2EED4AF9B}"/>
              </a:ext>
            </a:extLst>
          </p:cNvPr>
          <p:cNvCxnSpPr>
            <a:cxnSpLocks/>
          </p:cNvCxnSpPr>
          <p:nvPr/>
        </p:nvCxnSpPr>
        <p:spPr>
          <a:xfrm rot="16200000" flipH="1">
            <a:off x="932099" y="3486771"/>
            <a:ext cx="918901" cy="520660"/>
          </a:xfrm>
          <a:prstGeom prst="bentConnector3">
            <a:avLst>
              <a:gd name="adj1" fmla="val 95490"/>
            </a:avLst>
          </a:prstGeom>
          <a:ln>
            <a:solidFill>
              <a:schemeClr val="accent4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ovéPole 35">
            <a:extLst>
              <a:ext uri="{FF2B5EF4-FFF2-40B4-BE49-F238E27FC236}">
                <a16:creationId xmlns:a16="http://schemas.microsoft.com/office/drawing/2014/main" id="{D7086FAA-5A13-4DC7-8BF2-F6855B93B83C}"/>
              </a:ext>
            </a:extLst>
          </p:cNvPr>
          <p:cNvSpPr txBox="1"/>
          <p:nvPr/>
        </p:nvSpPr>
        <p:spPr>
          <a:xfrm>
            <a:off x="5969157" y="3563957"/>
            <a:ext cx="1944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</a:t>
            </a:r>
          </a:p>
        </p:txBody>
      </p:sp>
      <p:sp>
        <p:nvSpPr>
          <p:cNvPr id="21" name="TextovéPole 20">
            <a:extLst>
              <a:ext uri="{FF2B5EF4-FFF2-40B4-BE49-F238E27FC236}">
                <a16:creationId xmlns:a16="http://schemas.microsoft.com/office/drawing/2014/main" id="{EA0C0BB0-3CB4-456D-B7B9-12472CC3ECDB}"/>
              </a:ext>
            </a:extLst>
          </p:cNvPr>
          <p:cNvSpPr txBox="1"/>
          <p:nvPr/>
        </p:nvSpPr>
        <p:spPr>
          <a:xfrm>
            <a:off x="8193263" y="1945993"/>
            <a:ext cx="915035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cs-CZ" sz="700" b="0" i="1" u="none" strike="noStrike" kern="1200" dirty="0">
                <a:solidFill>
                  <a:schemeClr val="bg1">
                    <a:lumMod val="65000"/>
                  </a:schemeClr>
                </a:solidFill>
                <a:effectLst/>
                <a:latin typeface="+mn-lt"/>
                <a:ea typeface="+mn-ea"/>
                <a:cs typeface="+mn-cs"/>
              </a:rPr>
              <a:t>počet ob. ČR žijících v dané vel. obce (mil.)</a:t>
            </a:r>
            <a:endParaRPr lang="cs-CZ" sz="700" b="0" i="1" u="none" strike="noStrike" dirty="0">
              <a:solidFill>
                <a:schemeClr val="bg1">
                  <a:lumMod val="65000"/>
                </a:schemeClr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8167595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Object 16">
            <a:extLst>
              <a:ext uri="{FF2B5EF4-FFF2-40B4-BE49-F238E27FC236}">
                <a16:creationId xmlns:a16="http://schemas.microsoft.com/office/drawing/2014/main" id="{F9121E15-2B58-432A-AA13-7C7BED9C230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5263651"/>
              </p:ext>
            </p:extLst>
          </p:nvPr>
        </p:nvGraphicFramePr>
        <p:xfrm>
          <a:off x="-1349259" y="3663430"/>
          <a:ext cx="8640960" cy="28567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Tabulka 11">
            <a:extLst>
              <a:ext uri="{FF2B5EF4-FFF2-40B4-BE49-F238E27FC236}">
                <a16:creationId xmlns:a16="http://schemas.microsoft.com/office/drawing/2014/main" id="{ABFB60AC-6D14-48F3-BE46-C61CC57CDE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0381267"/>
              </p:ext>
            </p:extLst>
          </p:nvPr>
        </p:nvGraphicFramePr>
        <p:xfrm>
          <a:off x="397366" y="1700808"/>
          <a:ext cx="8495109" cy="4679998"/>
        </p:xfrm>
        <a:graphic>
          <a:graphicData uri="http://schemas.openxmlformats.org/drawingml/2006/table">
            <a:tbl>
              <a:tblPr/>
              <a:tblGrid>
                <a:gridCol w="5152437">
                  <a:extLst>
                    <a:ext uri="{9D8B030D-6E8A-4147-A177-3AD203B41FA5}">
                      <a16:colId xmlns:a16="http://schemas.microsoft.com/office/drawing/2014/main" val="3082922086"/>
                    </a:ext>
                  </a:extLst>
                </a:gridCol>
                <a:gridCol w="278556">
                  <a:extLst>
                    <a:ext uri="{9D8B030D-6E8A-4147-A177-3AD203B41FA5}">
                      <a16:colId xmlns:a16="http://schemas.microsoft.com/office/drawing/2014/main" val="139064625"/>
                    </a:ext>
                  </a:extLst>
                </a:gridCol>
                <a:gridCol w="278556">
                  <a:extLst>
                    <a:ext uri="{9D8B030D-6E8A-4147-A177-3AD203B41FA5}">
                      <a16:colId xmlns:a16="http://schemas.microsoft.com/office/drawing/2014/main" val="910973805"/>
                    </a:ext>
                  </a:extLst>
                </a:gridCol>
                <a:gridCol w="278556">
                  <a:extLst>
                    <a:ext uri="{9D8B030D-6E8A-4147-A177-3AD203B41FA5}">
                      <a16:colId xmlns:a16="http://schemas.microsoft.com/office/drawing/2014/main" val="1822651253"/>
                    </a:ext>
                  </a:extLst>
                </a:gridCol>
                <a:gridCol w="278556">
                  <a:extLst>
                    <a:ext uri="{9D8B030D-6E8A-4147-A177-3AD203B41FA5}">
                      <a16:colId xmlns:a16="http://schemas.microsoft.com/office/drawing/2014/main" val="205771051"/>
                    </a:ext>
                  </a:extLst>
                </a:gridCol>
                <a:gridCol w="278556">
                  <a:extLst>
                    <a:ext uri="{9D8B030D-6E8A-4147-A177-3AD203B41FA5}">
                      <a16:colId xmlns:a16="http://schemas.microsoft.com/office/drawing/2014/main" val="3067352393"/>
                    </a:ext>
                  </a:extLst>
                </a:gridCol>
                <a:gridCol w="278556">
                  <a:extLst>
                    <a:ext uri="{9D8B030D-6E8A-4147-A177-3AD203B41FA5}">
                      <a16:colId xmlns:a16="http://schemas.microsoft.com/office/drawing/2014/main" val="3483095344"/>
                    </a:ext>
                  </a:extLst>
                </a:gridCol>
                <a:gridCol w="278556">
                  <a:extLst>
                    <a:ext uri="{9D8B030D-6E8A-4147-A177-3AD203B41FA5}">
                      <a16:colId xmlns:a16="http://schemas.microsoft.com/office/drawing/2014/main" val="1304205513"/>
                    </a:ext>
                  </a:extLst>
                </a:gridCol>
                <a:gridCol w="278556">
                  <a:extLst>
                    <a:ext uri="{9D8B030D-6E8A-4147-A177-3AD203B41FA5}">
                      <a16:colId xmlns:a16="http://schemas.microsoft.com/office/drawing/2014/main" val="844499689"/>
                    </a:ext>
                  </a:extLst>
                </a:gridCol>
                <a:gridCol w="278556">
                  <a:extLst>
                    <a:ext uri="{9D8B030D-6E8A-4147-A177-3AD203B41FA5}">
                      <a16:colId xmlns:a16="http://schemas.microsoft.com/office/drawing/2014/main" val="2865171050"/>
                    </a:ext>
                  </a:extLst>
                </a:gridCol>
                <a:gridCol w="278556">
                  <a:extLst>
                    <a:ext uri="{9D8B030D-6E8A-4147-A177-3AD203B41FA5}">
                      <a16:colId xmlns:a16="http://schemas.microsoft.com/office/drawing/2014/main" val="3191017727"/>
                    </a:ext>
                  </a:extLst>
                </a:gridCol>
                <a:gridCol w="278556">
                  <a:extLst>
                    <a:ext uri="{9D8B030D-6E8A-4147-A177-3AD203B41FA5}">
                      <a16:colId xmlns:a16="http://schemas.microsoft.com/office/drawing/2014/main" val="166716250"/>
                    </a:ext>
                  </a:extLst>
                </a:gridCol>
                <a:gridCol w="278556">
                  <a:extLst>
                    <a:ext uri="{9D8B030D-6E8A-4147-A177-3AD203B41FA5}">
                      <a16:colId xmlns:a16="http://schemas.microsoft.com/office/drawing/2014/main" val="1918287851"/>
                    </a:ext>
                  </a:extLst>
                </a:gridCol>
              </a:tblGrid>
              <a:tr h="435601">
                <a:tc>
                  <a:txBody>
                    <a:bodyPr/>
                    <a:lstStyle/>
                    <a:p>
                      <a:pPr algn="ctr" fontAlgn="b"/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5">
                  <a:txBody>
                    <a:bodyPr/>
                    <a:lstStyle/>
                    <a:p>
                      <a:pPr marL="36000" algn="ctr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36000" algn="ctr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7012493"/>
                  </a:ext>
                </a:extLst>
              </a:tr>
              <a:tr h="1680171">
                <a:tc>
                  <a:txBody>
                    <a:bodyPr/>
                    <a:lstStyle/>
                    <a:p>
                      <a:pPr algn="ctr" fontAlgn="b"/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0-499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500-999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1 000-4 999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pt-BR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5 000</a:t>
                      </a:r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-19 999 ob.</a:t>
                      </a:r>
                      <a:endParaRPr lang="pt-BR" sz="95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20 000 a více ob.</a:t>
                      </a:r>
                      <a:endParaRPr lang="pt-BR" sz="95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Čechy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Jihozápad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Severozápad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Severovýchod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Jihovýchod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Morava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Moravskoslezsko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32940610"/>
                  </a:ext>
                </a:extLst>
              </a:tr>
              <a:tr h="373371">
                <a:tc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37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8716474"/>
                  </a:ext>
                </a:extLst>
              </a:tr>
              <a:tr h="373371">
                <a:tc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5549052"/>
                  </a:ext>
                </a:extLst>
              </a:tr>
              <a:tr h="373371">
                <a:tc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0150322"/>
                  </a:ext>
                </a:extLst>
              </a:tr>
              <a:tr h="373371">
                <a:tc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6689492"/>
                  </a:ext>
                </a:extLst>
              </a:tr>
              <a:tr h="373371">
                <a:tc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39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7945755"/>
                  </a:ext>
                </a:extLst>
              </a:tr>
              <a:tr h="373371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n</a:t>
                      </a: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31863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počet obyvatel ČR žijících v dané velikosti obce (mil.)</a:t>
                      </a:r>
                      <a:endParaRPr lang="cs-CZ" sz="800" b="0" i="1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800" b="0" i="1" u="none" strike="noStrike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79010068"/>
                  </a:ext>
                </a:extLst>
              </a:tr>
            </a:tbl>
          </a:graphicData>
        </a:graphic>
      </p:graphicFrame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Obavy v souvislosti se zavedením zálohování</a:t>
            </a:r>
          </a:p>
        </p:txBody>
      </p:sp>
      <p:sp>
        <p:nvSpPr>
          <p:cNvPr id="25" name="TextovéPole 24">
            <a:extLst>
              <a:ext uri="{FF2B5EF4-FFF2-40B4-BE49-F238E27FC236}">
                <a16:creationId xmlns:a16="http://schemas.microsoft.com/office/drawing/2014/main" id="{116216FF-1FD3-4A52-9C68-615B82C72BDF}"/>
              </a:ext>
            </a:extLst>
          </p:cNvPr>
          <p:cNvSpPr txBox="1"/>
          <p:nvPr/>
        </p:nvSpPr>
        <p:spPr>
          <a:xfrm>
            <a:off x="1677178" y="5728159"/>
            <a:ext cx="28707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1269; celek, jedna odpověď</a:t>
            </a:r>
          </a:p>
        </p:txBody>
      </p:sp>
      <p:cxnSp>
        <p:nvCxnSpPr>
          <p:cNvPr id="27" name="Přímá spojnice 26">
            <a:extLst>
              <a:ext uri="{FF2B5EF4-FFF2-40B4-BE49-F238E27FC236}">
                <a16:creationId xmlns:a16="http://schemas.microsoft.com/office/drawing/2014/main" id="{04EAEC3F-2D58-472C-94D9-3B02215A511E}"/>
              </a:ext>
            </a:extLst>
          </p:cNvPr>
          <p:cNvCxnSpPr>
            <a:cxnSpLocks/>
          </p:cNvCxnSpPr>
          <p:nvPr/>
        </p:nvCxnSpPr>
        <p:spPr>
          <a:xfrm>
            <a:off x="450000" y="2543459"/>
            <a:ext cx="8352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ástupný symbol pro obsah 2">
            <a:extLst>
              <a:ext uri="{FF2B5EF4-FFF2-40B4-BE49-F238E27FC236}">
                <a16:creationId xmlns:a16="http://schemas.microsoft.com/office/drawing/2014/main" id="{7F91187D-2820-425B-876C-01CF2852F9CB}"/>
              </a:ext>
            </a:extLst>
          </p:cNvPr>
          <p:cNvSpPr>
            <a:spLocks noGrp="1"/>
          </p:cNvSpPr>
          <p:nvPr/>
        </p:nvSpPr>
        <p:spPr bwMode="auto">
          <a:xfrm>
            <a:off x="386435" y="1340768"/>
            <a:ext cx="8463841" cy="1092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just" rtl="0" eaLnBrk="1" fontAlgn="base" hangingPunct="1">
              <a:spcBef>
                <a:spcPct val="20000"/>
              </a:spcBef>
              <a:spcAft>
                <a:spcPct val="0"/>
              </a:spcAft>
              <a:buSzPct val="200000"/>
              <a:buFont typeface="Wingdings" panose="05000000000000000000" pitchFamily="2" charset="2"/>
              <a:buBlip>
                <a:blip r:embed="rId3"/>
              </a:buBlip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70000"/>
              <a:buBlip>
                <a:blip r:embed="rId4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5113" indent="-265113">
              <a:spcBef>
                <a:spcPts val="600"/>
              </a:spcBef>
              <a:buSzPct val="130000"/>
            </a:pPr>
            <a:r>
              <a:rPr lang="cs-CZ" sz="1200" b="1" dirty="0"/>
              <a:t>Většina</a:t>
            </a:r>
            <a:r>
              <a:rPr lang="cs-CZ" sz="1200" dirty="0"/>
              <a:t> obcí v souvislosti se zálohováním </a:t>
            </a:r>
            <a:r>
              <a:rPr lang="cs-CZ" sz="1200" b="1" dirty="0"/>
              <a:t>má obavy</a:t>
            </a:r>
            <a:r>
              <a:rPr lang="cs-CZ" sz="1200" dirty="0"/>
              <a:t>, nejčastěji ekonomického charakteru. Téměř polovina dotázaných se obává, že </a:t>
            </a:r>
            <a:r>
              <a:rPr lang="cs-CZ" sz="1200" b="1" dirty="0"/>
              <a:t>systém bude příliš drahý </a:t>
            </a:r>
            <a:r>
              <a:rPr lang="cs-CZ" sz="1200" dirty="0"/>
              <a:t>(47 %), necelá pětina se obává, že </a:t>
            </a:r>
            <a:r>
              <a:rPr lang="cs-CZ" sz="1200" b="1" dirty="0"/>
              <a:t>lidé přestanou třídit odpad </a:t>
            </a:r>
            <a:br>
              <a:rPr lang="cs-CZ" sz="1200" dirty="0"/>
            </a:br>
            <a:r>
              <a:rPr lang="cs-CZ" sz="1200" dirty="0"/>
              <a:t>(18 %), necelá desetina se obává </a:t>
            </a:r>
            <a:r>
              <a:rPr lang="cs-CZ" sz="1200" b="1" dirty="0"/>
              <a:t>výpadků finančních prostředků obce </a:t>
            </a:r>
            <a:r>
              <a:rPr lang="cs-CZ" sz="1200" dirty="0"/>
              <a:t>(9 %, častěji než celek města). </a:t>
            </a:r>
          </a:p>
          <a:p>
            <a:pPr marL="265113" indent="-265113">
              <a:spcBef>
                <a:spcPts val="600"/>
              </a:spcBef>
              <a:buSzPct val="130000"/>
            </a:pPr>
            <a:r>
              <a:rPr lang="cs-CZ" sz="1200" b="1" dirty="0"/>
              <a:t>Jen necelá čtvrtina </a:t>
            </a:r>
            <a:r>
              <a:rPr lang="cs-CZ" sz="1200" dirty="0"/>
              <a:t>obcí v souvislosti se zavedením zálohování </a:t>
            </a:r>
            <a:r>
              <a:rPr lang="cs-CZ" sz="1200" b="1" dirty="0"/>
              <a:t>žádné obavy nemá </a:t>
            </a:r>
            <a:r>
              <a:rPr lang="cs-CZ" sz="1200" dirty="0"/>
              <a:t>(23 %) – častěji nejmenší obce a obce z regionu Jihozápad. </a:t>
            </a:r>
          </a:p>
        </p:txBody>
      </p:sp>
      <p:sp>
        <p:nvSpPr>
          <p:cNvPr id="13" name="Text Box 47">
            <a:extLst>
              <a:ext uri="{FF2B5EF4-FFF2-40B4-BE49-F238E27FC236}">
                <a16:creationId xmlns:a16="http://schemas.microsoft.com/office/drawing/2014/main" id="{ABA93666-8D8B-498C-B734-F814FBB053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853" y="2926431"/>
            <a:ext cx="66898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 CE"/>
                <a:ea typeface="+mn-ea"/>
                <a:cs typeface="+mn-cs"/>
              </a:rPr>
              <a:t>Obáváte se se něčeho v souvislosti se zavedením záloh? </a:t>
            </a:r>
            <a:r>
              <a:rPr kumimoji="0" lang="cs-CZ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 CE"/>
                <a:ea typeface="+mn-ea"/>
                <a:cs typeface="+mn-cs"/>
              </a:rPr>
              <a:t>(q38)</a:t>
            </a:r>
          </a:p>
          <a:p>
            <a:pPr algn="ctr"/>
            <a:endParaRPr lang="cs-CZ" sz="800" dirty="0">
              <a:latin typeface="Arial Narrow CE"/>
            </a:endParaRPr>
          </a:p>
        </p:txBody>
      </p:sp>
      <p:sp>
        <p:nvSpPr>
          <p:cNvPr id="15" name="Text Box 47">
            <a:extLst>
              <a:ext uri="{FF2B5EF4-FFF2-40B4-BE49-F238E27FC236}">
                <a16:creationId xmlns:a16="http://schemas.microsoft.com/office/drawing/2014/main" id="{1DD9BA82-BDB1-42E9-8491-42BEBE83D7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9792" y="3487791"/>
            <a:ext cx="144016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Narrow CE"/>
                <a:ea typeface="+mn-ea"/>
                <a:cs typeface="+mn-cs"/>
              </a:rPr>
              <a:t>celek</a:t>
            </a:r>
            <a:endParaRPr lang="cs-CZ" sz="800" dirty="0">
              <a:latin typeface="Arial Narrow CE"/>
            </a:endParaRPr>
          </a:p>
        </p:txBody>
      </p:sp>
      <p:graphicFrame>
        <p:nvGraphicFramePr>
          <p:cNvPr id="2" name="Tabulka 1">
            <a:extLst>
              <a:ext uri="{FF2B5EF4-FFF2-40B4-BE49-F238E27FC236}">
                <a16:creationId xmlns:a16="http://schemas.microsoft.com/office/drawing/2014/main" id="{5BE61E3C-0556-4378-8D48-8D609B3945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534188"/>
              </p:ext>
            </p:extLst>
          </p:nvPr>
        </p:nvGraphicFramePr>
        <p:xfrm>
          <a:off x="5724480" y="2539988"/>
          <a:ext cx="3168000" cy="435601"/>
        </p:xfrm>
        <a:graphic>
          <a:graphicData uri="http://schemas.openxmlformats.org/drawingml/2006/table">
            <a:tbl>
              <a:tblPr/>
              <a:tblGrid>
                <a:gridCol w="1152000">
                  <a:extLst>
                    <a:ext uri="{9D8B030D-6E8A-4147-A177-3AD203B41FA5}">
                      <a16:colId xmlns:a16="http://schemas.microsoft.com/office/drawing/2014/main" val="3371545192"/>
                    </a:ext>
                  </a:extLst>
                </a:gridCol>
                <a:gridCol w="2016000">
                  <a:extLst>
                    <a:ext uri="{9D8B030D-6E8A-4147-A177-3AD203B41FA5}">
                      <a16:colId xmlns:a16="http://schemas.microsoft.com/office/drawing/2014/main" val="1189251673"/>
                    </a:ext>
                  </a:extLst>
                </a:gridCol>
              </a:tblGrid>
              <a:tr h="435601"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velikost obce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region (</a:t>
                      </a:r>
                      <a:r>
                        <a:rPr lang="cs-CZ" sz="10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Nuts</a:t>
                      </a:r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2)</a:t>
                      </a:r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0495763"/>
                  </a:ext>
                </a:extLst>
              </a:tr>
            </a:tbl>
          </a:graphicData>
        </a:graphic>
      </p:graphicFrame>
      <p:sp>
        <p:nvSpPr>
          <p:cNvPr id="16" name="TextovéPole 15">
            <a:extLst>
              <a:ext uri="{FF2B5EF4-FFF2-40B4-BE49-F238E27FC236}">
                <a16:creationId xmlns:a16="http://schemas.microsoft.com/office/drawing/2014/main" id="{B2D4518D-D318-45F4-8FD7-60696169A76E}"/>
              </a:ext>
            </a:extLst>
          </p:cNvPr>
          <p:cNvSpPr txBox="1"/>
          <p:nvPr/>
        </p:nvSpPr>
        <p:spPr>
          <a:xfrm>
            <a:off x="6950094" y="6112584"/>
            <a:ext cx="20882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statisticky významné </a:t>
            </a:r>
            <a:r>
              <a:rPr lang="cs-CZ" sz="800" i="1" dirty="0">
                <a:solidFill>
                  <a:srgbClr val="0000FF"/>
                </a:solidFill>
                <a:latin typeface="+mn-lt"/>
              </a:rPr>
              <a:t>více </a:t>
            </a:r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/ </a:t>
            </a:r>
            <a:r>
              <a:rPr lang="cs-CZ" sz="800" i="1" dirty="0">
                <a:solidFill>
                  <a:srgbClr val="FF0000"/>
                </a:solidFill>
                <a:latin typeface="+mn-lt"/>
              </a:rPr>
              <a:t>méně </a:t>
            </a:r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ve srovnání s celkem</a:t>
            </a:r>
            <a:endParaRPr lang="cs-CZ" sz="800" i="1" dirty="0"/>
          </a:p>
        </p:txBody>
      </p:sp>
    </p:spTree>
    <p:extLst>
      <p:ext uri="{BB962C8B-B14F-4D97-AF65-F5344CB8AC3E}">
        <p14:creationId xmlns:p14="http://schemas.microsoft.com/office/powerpoint/2010/main" val="88953226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nadpis 2">
            <a:extLst>
              <a:ext uri="{FF2B5EF4-FFF2-40B4-BE49-F238E27FC236}">
                <a16:creationId xmlns:a16="http://schemas.microsoft.com/office/drawing/2014/main" id="{922D644E-6EAA-48A0-868D-95321C01D059}"/>
              </a:ext>
            </a:extLst>
          </p:cNvPr>
          <p:cNvSpPr txBox="1">
            <a:spLocks/>
          </p:cNvSpPr>
          <p:nvPr/>
        </p:nvSpPr>
        <p:spPr bwMode="auto">
          <a:xfrm>
            <a:off x="2267744" y="4221088"/>
            <a:ext cx="6696744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buFont typeface="Wingdings 2" pitchFamily="18" charset="2"/>
              <a:buNone/>
              <a:tabLst/>
              <a:defRPr/>
            </a:pPr>
            <a:r>
              <a:rPr kumimoji="0" lang="cs-CZ" sz="2000" b="0" i="0" u="none" strike="noStrike" kern="0" cap="none" spc="0" normalizeH="0" baseline="0" noProof="0" dirty="0">
                <a:ln>
                  <a:noFill/>
                </a:ln>
                <a:solidFill>
                  <a:srgbClr val="48710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5. Poplatky</a:t>
            </a:r>
          </a:p>
        </p:txBody>
      </p:sp>
      <p:cxnSp>
        <p:nvCxnSpPr>
          <p:cNvPr id="5" name="Přímá spojnice 4">
            <a:extLst>
              <a:ext uri="{FF2B5EF4-FFF2-40B4-BE49-F238E27FC236}">
                <a16:creationId xmlns:a16="http://schemas.microsoft.com/office/drawing/2014/main" id="{FA2C0A12-948E-4234-84B8-BA5A1A87E5DB}"/>
              </a:ext>
            </a:extLst>
          </p:cNvPr>
          <p:cNvCxnSpPr/>
          <p:nvPr/>
        </p:nvCxnSpPr>
        <p:spPr>
          <a:xfrm>
            <a:off x="2195736" y="4941168"/>
            <a:ext cx="2196000" cy="0"/>
          </a:xfrm>
          <a:prstGeom prst="line">
            <a:avLst/>
          </a:prstGeom>
          <a:ln w="28575">
            <a:solidFill>
              <a:srgbClr val="D6E5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3F58A4B5-8DD4-413C-BB17-6F9E92D60342}"/>
              </a:ext>
            </a:extLst>
          </p:cNvPr>
          <p:cNvCxnSpPr/>
          <p:nvPr/>
        </p:nvCxnSpPr>
        <p:spPr>
          <a:xfrm>
            <a:off x="4427984" y="4941168"/>
            <a:ext cx="2196000" cy="0"/>
          </a:xfrm>
          <a:prstGeom prst="line">
            <a:avLst/>
          </a:prstGeom>
          <a:ln w="28575">
            <a:solidFill>
              <a:srgbClr val="7AB30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nice 8">
            <a:extLst>
              <a:ext uri="{FF2B5EF4-FFF2-40B4-BE49-F238E27FC236}">
                <a16:creationId xmlns:a16="http://schemas.microsoft.com/office/drawing/2014/main" id="{92C504DC-DEA0-4996-A1D5-E28493E52BDA}"/>
              </a:ext>
            </a:extLst>
          </p:cNvPr>
          <p:cNvCxnSpPr/>
          <p:nvPr/>
        </p:nvCxnSpPr>
        <p:spPr>
          <a:xfrm>
            <a:off x="6660232" y="4941168"/>
            <a:ext cx="2196000" cy="0"/>
          </a:xfrm>
          <a:prstGeom prst="line">
            <a:avLst/>
          </a:prstGeom>
          <a:ln w="28575">
            <a:solidFill>
              <a:srgbClr val="4871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302531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5524AC-B798-7313-F0DE-23775985AF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Object 8">
            <a:extLst>
              <a:ext uri="{FF2B5EF4-FFF2-40B4-BE49-F238E27FC236}">
                <a16:creationId xmlns:a16="http://schemas.microsoft.com/office/drawing/2014/main" id="{27820312-6CE9-B86D-997D-DF64B9EC2B4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7460334"/>
              </p:ext>
            </p:extLst>
          </p:nvPr>
        </p:nvGraphicFramePr>
        <p:xfrm>
          <a:off x="-253056" y="2451560"/>
          <a:ext cx="6913288" cy="3353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Nadpis 4">
            <a:extLst>
              <a:ext uri="{FF2B5EF4-FFF2-40B4-BE49-F238E27FC236}">
                <a16:creationId xmlns:a16="http://schemas.microsoft.com/office/drawing/2014/main" id="{F25881CD-42DA-7075-5D1C-F60607EA2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Systém konstrukce poplatku za likvidaci odpadů</a:t>
            </a:r>
            <a:endParaRPr lang="cs-CZ" sz="1800" dirty="0">
              <a:solidFill>
                <a:srgbClr val="83B816"/>
              </a:solidFill>
            </a:endParaRPr>
          </a:p>
        </p:txBody>
      </p:sp>
      <p:sp>
        <p:nvSpPr>
          <p:cNvPr id="10" name="Text Box 5">
            <a:extLst>
              <a:ext uri="{FF2B5EF4-FFF2-40B4-BE49-F238E27FC236}">
                <a16:creationId xmlns:a16="http://schemas.microsoft.com/office/drawing/2014/main" id="{1F735508-B317-BFC6-6E91-00FC3F4D01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561" y="1356207"/>
            <a:ext cx="393101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200" b="1" dirty="0">
                <a:latin typeface="+mn-lt"/>
              </a:rPr>
              <a:t>Jak máte konstruovaný poplatek za likvidaci odpadů pro občany ve vaší obci / městě? </a:t>
            </a:r>
            <a:r>
              <a:rPr lang="cs-CZ" sz="900" dirty="0">
                <a:latin typeface="+mn-lt"/>
              </a:rPr>
              <a:t>(q39)</a:t>
            </a:r>
          </a:p>
        </p:txBody>
      </p:sp>
      <p:sp>
        <p:nvSpPr>
          <p:cNvPr id="23" name="Text Box 4">
            <a:extLst>
              <a:ext uri="{FF2B5EF4-FFF2-40B4-BE49-F238E27FC236}">
                <a16:creationId xmlns:a16="http://schemas.microsoft.com/office/drawing/2014/main" id="{66E85EB2-4918-02F7-69EE-844427F9CD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713" y="3063165"/>
            <a:ext cx="98898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000" dirty="0">
                <a:solidFill>
                  <a:srgbClr val="4E770E"/>
                </a:solidFill>
                <a:latin typeface="+mn-lt"/>
                <a:cs typeface="Arial" charset="0"/>
              </a:rPr>
              <a:t>na občana</a:t>
            </a:r>
          </a:p>
          <a:p>
            <a:pPr lvl="0" algn="ctr">
              <a:spcBef>
                <a:spcPts val="0"/>
              </a:spcBef>
            </a:pPr>
            <a:r>
              <a:rPr lang="cs-CZ" sz="2000" dirty="0">
                <a:solidFill>
                  <a:srgbClr val="4E770E"/>
                </a:solidFill>
                <a:latin typeface="+mn-lt"/>
                <a:cs typeface="Arial" charset="0"/>
              </a:rPr>
              <a:t>81 %</a:t>
            </a:r>
          </a:p>
        </p:txBody>
      </p:sp>
      <p:cxnSp>
        <p:nvCxnSpPr>
          <p:cNvPr id="24" name="Přímá spojnice 23">
            <a:extLst>
              <a:ext uri="{FF2B5EF4-FFF2-40B4-BE49-F238E27FC236}">
                <a16:creationId xmlns:a16="http://schemas.microsoft.com/office/drawing/2014/main" id="{44DA0D4A-3D42-A4B5-F439-BB3F676054BC}"/>
              </a:ext>
            </a:extLst>
          </p:cNvPr>
          <p:cNvCxnSpPr>
            <a:cxnSpLocks/>
          </p:cNvCxnSpPr>
          <p:nvPr/>
        </p:nvCxnSpPr>
        <p:spPr>
          <a:xfrm>
            <a:off x="540352" y="4814479"/>
            <a:ext cx="82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Box 5">
            <a:extLst>
              <a:ext uri="{FF2B5EF4-FFF2-40B4-BE49-F238E27FC236}">
                <a16:creationId xmlns:a16="http://schemas.microsoft.com/office/drawing/2014/main" id="{87FD684B-F720-DF8E-B370-38EEF2B1EC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247" y="2246837"/>
            <a:ext cx="23954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200" b="1" dirty="0">
                <a:latin typeface="+mn-lt"/>
              </a:rPr>
              <a:t>celek</a:t>
            </a:r>
          </a:p>
        </p:txBody>
      </p:sp>
      <p:sp>
        <p:nvSpPr>
          <p:cNvPr id="22" name="Obdélníkový bublinový popisek 43">
            <a:extLst>
              <a:ext uri="{FF2B5EF4-FFF2-40B4-BE49-F238E27FC236}">
                <a16:creationId xmlns:a16="http://schemas.microsoft.com/office/drawing/2014/main" id="{81FBE729-9C9C-1A4D-B352-B364BE627ABD}"/>
              </a:ext>
            </a:extLst>
          </p:cNvPr>
          <p:cNvSpPr/>
          <p:nvPr/>
        </p:nvSpPr>
        <p:spPr>
          <a:xfrm>
            <a:off x="518559" y="4997194"/>
            <a:ext cx="8244000" cy="646331"/>
          </a:xfrm>
          <a:prstGeom prst="wedgeRectCallout">
            <a:avLst>
              <a:gd name="adj1" fmla="val -19694"/>
              <a:gd name="adj2" fmla="val -49227"/>
            </a:avLst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wrap="square" rtlCol="0" anchor="t" anchorCtr="0">
            <a:spAutoFit/>
          </a:bodyPr>
          <a:lstStyle/>
          <a:p>
            <a:pPr marL="265113" lvl="0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3"/>
              </a:buBlip>
            </a:pPr>
            <a:r>
              <a:rPr lang="cs-CZ" sz="1200" b="1" kern="0" dirty="0">
                <a:latin typeface="+mn-lt"/>
              </a:rPr>
              <a:t>Poplatek za likvidaci odpadů vybírá většina obcí na občana / na hlavu </a:t>
            </a:r>
            <a:r>
              <a:rPr lang="cs-CZ" sz="1200" kern="0" dirty="0">
                <a:latin typeface="+mn-lt"/>
              </a:rPr>
              <a:t>(81 %). Systém na litry využívá 17 %, na váhu 2 %. Výběr poplatků na občana / na hlavu je převládající ve všech obcích z hlediska velikosti i regionu. </a:t>
            </a:r>
            <a:br>
              <a:rPr lang="cs-CZ" sz="1200" kern="0" dirty="0">
                <a:latin typeface="+mn-lt"/>
              </a:rPr>
            </a:br>
            <a:r>
              <a:rPr lang="cs-CZ" sz="1200" kern="0" dirty="0">
                <a:latin typeface="+mn-lt"/>
              </a:rPr>
              <a:t>Ve Středních Čechách je častěji než u celku obcí poplatek vybírán na litry.</a:t>
            </a:r>
          </a:p>
        </p:txBody>
      </p:sp>
      <p:sp>
        <p:nvSpPr>
          <p:cNvPr id="45" name="TextovéPole 44">
            <a:extLst>
              <a:ext uri="{FF2B5EF4-FFF2-40B4-BE49-F238E27FC236}">
                <a16:creationId xmlns:a16="http://schemas.microsoft.com/office/drawing/2014/main" id="{BD898413-DD06-9B74-266F-40F29FB0BFC0}"/>
              </a:ext>
            </a:extLst>
          </p:cNvPr>
          <p:cNvSpPr txBox="1"/>
          <p:nvPr/>
        </p:nvSpPr>
        <p:spPr>
          <a:xfrm>
            <a:off x="597421" y="4136114"/>
            <a:ext cx="1944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1269; celek</a:t>
            </a:r>
          </a:p>
        </p:txBody>
      </p:sp>
      <p:graphicFrame>
        <p:nvGraphicFramePr>
          <p:cNvPr id="17" name="Object 2">
            <a:extLst>
              <a:ext uri="{FF2B5EF4-FFF2-40B4-BE49-F238E27FC236}">
                <a16:creationId xmlns:a16="http://schemas.microsoft.com/office/drawing/2014/main" id="{4C5B9322-CC99-4DA5-A25E-67A60E5B9BE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1284228"/>
              </p:ext>
            </p:extLst>
          </p:nvPr>
        </p:nvGraphicFramePr>
        <p:xfrm>
          <a:off x="4556910" y="1526982"/>
          <a:ext cx="5746926" cy="33667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0" name="Line 14">
            <a:extLst>
              <a:ext uri="{FF2B5EF4-FFF2-40B4-BE49-F238E27FC236}">
                <a16:creationId xmlns:a16="http://schemas.microsoft.com/office/drawing/2014/main" id="{C6182E22-A948-408A-BDA0-74567CEEA283}"/>
              </a:ext>
            </a:extLst>
          </p:cNvPr>
          <p:cNvSpPr>
            <a:spLocks noChangeShapeType="1"/>
          </p:cNvSpPr>
          <p:nvPr/>
        </p:nvSpPr>
        <p:spPr bwMode="auto">
          <a:xfrm>
            <a:off x="4676244" y="2878007"/>
            <a:ext cx="3996000" cy="0"/>
          </a:xfrm>
          <a:prstGeom prst="line">
            <a:avLst/>
          </a:prstGeom>
          <a:noFill/>
          <a:ln w="317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cs-CZ" dirty="0"/>
          </a:p>
        </p:txBody>
      </p:sp>
      <p:sp>
        <p:nvSpPr>
          <p:cNvPr id="31" name="Text Box 75">
            <a:extLst>
              <a:ext uri="{FF2B5EF4-FFF2-40B4-BE49-F238E27FC236}">
                <a16:creationId xmlns:a16="http://schemas.microsoft.com/office/drawing/2014/main" id="{6F9B8CCC-152A-4D7D-91A2-7FED45490F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7788" y="3046874"/>
            <a:ext cx="8794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000" b="1" dirty="0">
                <a:solidFill>
                  <a:srgbClr val="808080"/>
                </a:solidFill>
              </a:rPr>
              <a:t>region NUTS II</a:t>
            </a:r>
          </a:p>
        </p:txBody>
      </p:sp>
      <p:sp>
        <p:nvSpPr>
          <p:cNvPr id="32" name="Text Box 75">
            <a:extLst>
              <a:ext uri="{FF2B5EF4-FFF2-40B4-BE49-F238E27FC236}">
                <a16:creationId xmlns:a16="http://schemas.microsoft.com/office/drawing/2014/main" id="{066895B8-84A1-49D5-ADEA-F69A8BBDDB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7788" y="1888967"/>
            <a:ext cx="9109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000" b="1" dirty="0">
                <a:solidFill>
                  <a:srgbClr val="808080"/>
                </a:solidFill>
              </a:rPr>
              <a:t>velikost obce</a:t>
            </a:r>
          </a:p>
        </p:txBody>
      </p:sp>
      <p:sp>
        <p:nvSpPr>
          <p:cNvPr id="33" name="Line 16">
            <a:extLst>
              <a:ext uri="{FF2B5EF4-FFF2-40B4-BE49-F238E27FC236}">
                <a16:creationId xmlns:a16="http://schemas.microsoft.com/office/drawing/2014/main" id="{91314B85-B643-4FB4-899D-0125EB42B75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64644" y="1797404"/>
            <a:ext cx="3996000" cy="0"/>
          </a:xfrm>
          <a:prstGeom prst="line">
            <a:avLst/>
          </a:prstGeom>
          <a:noFill/>
          <a:ln w="317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cs-CZ" dirty="0"/>
          </a:p>
        </p:txBody>
      </p:sp>
      <p:graphicFrame>
        <p:nvGraphicFramePr>
          <p:cNvPr id="34" name="Tabulka 33">
            <a:extLst>
              <a:ext uri="{FF2B5EF4-FFF2-40B4-BE49-F238E27FC236}">
                <a16:creationId xmlns:a16="http://schemas.microsoft.com/office/drawing/2014/main" id="{15D42DE1-F67D-4D69-9BA6-872103ED6A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3826462"/>
              </p:ext>
            </p:extLst>
          </p:nvPr>
        </p:nvGraphicFramePr>
        <p:xfrm>
          <a:off x="8376535" y="1346624"/>
          <a:ext cx="300917" cy="30627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0917">
                  <a:extLst>
                    <a:ext uri="{9D8B030D-6E8A-4147-A177-3AD203B41FA5}">
                      <a16:colId xmlns:a16="http://schemas.microsoft.com/office/drawing/2014/main" val="3913964404"/>
                    </a:ext>
                  </a:extLst>
                </a:gridCol>
              </a:tblGrid>
              <a:tr h="21876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endParaRPr lang="cs-CZ" sz="7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159963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1269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8730474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3759322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9007296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252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8018625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3124391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2526271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4996873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8992151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0432585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226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2404367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3281085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336098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5547686"/>
                  </a:ext>
                </a:extLst>
              </a:tr>
            </a:tbl>
          </a:graphicData>
        </a:graphic>
      </p:graphicFrame>
      <p:sp>
        <p:nvSpPr>
          <p:cNvPr id="35" name="TextovéPole 34">
            <a:extLst>
              <a:ext uri="{FF2B5EF4-FFF2-40B4-BE49-F238E27FC236}">
                <a16:creationId xmlns:a16="http://schemas.microsoft.com/office/drawing/2014/main" id="{9D3F0C62-E667-4309-849A-09CCEAF10E2E}"/>
              </a:ext>
            </a:extLst>
          </p:cNvPr>
          <p:cNvSpPr txBox="1"/>
          <p:nvPr/>
        </p:nvSpPr>
        <p:spPr>
          <a:xfrm>
            <a:off x="6304202" y="4429593"/>
            <a:ext cx="1944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1269, celek</a:t>
            </a:r>
          </a:p>
        </p:txBody>
      </p:sp>
    </p:spTree>
    <p:extLst>
      <p:ext uri="{BB962C8B-B14F-4D97-AF65-F5344CB8AC3E}">
        <p14:creationId xmlns:p14="http://schemas.microsoft.com/office/powerpoint/2010/main" val="128534961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633217-644E-35F7-4B8E-9824FAF0E4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:a16="http://schemas.microsoft.com/office/drawing/2014/main" id="{FB51AC14-B708-F7FA-316A-72EF70419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Výše ročních poplatků za likvidaci odpadů </a:t>
            </a:r>
            <a:endParaRPr lang="cs-CZ" sz="1800" dirty="0">
              <a:solidFill>
                <a:srgbClr val="83B816"/>
              </a:solidFill>
            </a:endParaRPr>
          </a:p>
        </p:txBody>
      </p:sp>
      <p:sp>
        <p:nvSpPr>
          <p:cNvPr id="22" name="Obdélníkový bublinový popisek 43">
            <a:extLst>
              <a:ext uri="{FF2B5EF4-FFF2-40B4-BE49-F238E27FC236}">
                <a16:creationId xmlns:a16="http://schemas.microsoft.com/office/drawing/2014/main" id="{B65042CA-16E1-B03F-E914-22EE6D9218D4}"/>
              </a:ext>
            </a:extLst>
          </p:cNvPr>
          <p:cNvSpPr/>
          <p:nvPr/>
        </p:nvSpPr>
        <p:spPr>
          <a:xfrm>
            <a:off x="348551" y="1487614"/>
            <a:ext cx="8446897" cy="3139321"/>
          </a:xfrm>
          <a:prstGeom prst="wedgeRectCallout">
            <a:avLst>
              <a:gd name="adj1" fmla="val -19694"/>
              <a:gd name="adj2" fmla="val -49227"/>
            </a:avLst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wrap="square" rtlCol="0" anchor="t" anchorCtr="0">
            <a:spAutoFit/>
          </a:bodyPr>
          <a:lstStyle/>
          <a:p>
            <a:pPr marL="265113" lvl="0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2"/>
              </a:buBlip>
            </a:pPr>
            <a:r>
              <a:rPr lang="cs-CZ" sz="1200" b="1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Průměrná výše poplatku </a:t>
            </a:r>
            <a:r>
              <a:rPr lang="cs-CZ" sz="1200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za likvidaci odpadu je </a:t>
            </a:r>
            <a:r>
              <a:rPr lang="cs-CZ" sz="1200" b="1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660 Kč </a:t>
            </a:r>
            <a:r>
              <a:rPr lang="cs-CZ" sz="1200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v obcích, kde se platí poplatky </a:t>
            </a:r>
            <a:r>
              <a:rPr lang="cs-CZ" sz="1200" b="1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na občana / na hlavu</a:t>
            </a:r>
            <a:r>
              <a:rPr lang="cs-CZ" sz="1200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. Medián má podobnou hodnotu 650 Kč. Polovina obcí se pohybuje ve středním rozmezí 550–780 Kč (25. až 75. percentil). </a:t>
            </a:r>
          </a:p>
          <a:p>
            <a:pPr marL="265113" lvl="0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2"/>
              </a:buBlip>
            </a:pPr>
            <a:endParaRPr lang="cs-CZ" sz="1200" kern="0" dirty="0">
              <a:latin typeface="+mn-lt"/>
              <a:cs typeface="Calibri" panose="020F0502020204030204" pitchFamily="34" charset="0"/>
            </a:endParaRPr>
          </a:p>
          <a:p>
            <a:pPr marL="265113" lvl="0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2"/>
              </a:buBlip>
            </a:pPr>
            <a:r>
              <a:rPr lang="cs-CZ" sz="1200" kern="0" dirty="0">
                <a:latin typeface="+mn-lt"/>
                <a:cs typeface="Calibri" panose="020F0502020204030204" pitchFamily="34" charset="0"/>
              </a:rPr>
              <a:t>Nižší průměrný poplatek uvádí obce do 500 obyvatel (640 Kč), obce s 500–1000 obyvateli uvádí podobný průměr jako celek (666 Kč), obce nad 1000 obyvatel pak uvádí průměrně vyšší poplatek (702 Kč v obcích o 1–5 tis. obyvatelích, 705 Kč v menších městech,  683 Kč v městech nad 20 tis. obyvatel). </a:t>
            </a:r>
          </a:p>
          <a:p>
            <a:pPr marL="265113" lvl="0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2"/>
              </a:buBlip>
            </a:pPr>
            <a:endParaRPr lang="cs-CZ" sz="1200" kern="0" dirty="0">
              <a:latin typeface="+mn-lt"/>
              <a:cs typeface="Calibri" panose="020F0502020204030204" pitchFamily="34" charset="0"/>
            </a:endParaRPr>
          </a:p>
          <a:p>
            <a:pPr marL="265113" lvl="0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2"/>
              </a:buBlip>
            </a:pPr>
            <a:r>
              <a:rPr lang="cs-CZ" sz="1200" kern="0" dirty="0">
                <a:latin typeface="+mn-lt"/>
                <a:cs typeface="Calibri" panose="020F0502020204030204" pitchFamily="34" charset="0"/>
              </a:rPr>
              <a:t>Nejnižší průměrný poplatek je v obcích z regionů Severozápad (608 Kč) a Jihovýchod (625 Kč). Nejvyšší poplatek uvádí obce ze Středních Čech (787 Kč). </a:t>
            </a:r>
          </a:p>
          <a:p>
            <a:pPr marL="265113" lvl="0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2"/>
              </a:buBlip>
            </a:pPr>
            <a:endParaRPr lang="cs-CZ" sz="1200" kern="0" dirty="0">
              <a:latin typeface="+mn-lt"/>
            </a:endParaRPr>
          </a:p>
          <a:p>
            <a:pPr marL="265113" lvl="0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2"/>
              </a:buBlip>
            </a:pPr>
            <a:r>
              <a:rPr lang="cs-CZ" sz="1200" kern="0" dirty="0">
                <a:latin typeface="+mn-lt"/>
              </a:rPr>
              <a:t>Respondenti, kteří uvedli konstrukci poplatku „na litry“ nebo „na váhu“, uváděli částky v širokém rozmezí od 0,30 Kč do 3800 Kč, bez specifikace objemu/váhy (může jít o poplatky v přepočtu na litr, na popelnici nespecifikované velikosti či přepočet na průměrné roční náklady). Průměrné uvedené hodnoty jsou 385 Kč při konstrukci poplatku „na litry“ a 680 Kč při poplatku „na váhu“. </a:t>
            </a:r>
          </a:p>
        </p:txBody>
      </p:sp>
    </p:spTree>
    <p:extLst>
      <p:ext uri="{BB962C8B-B14F-4D97-AF65-F5344CB8AC3E}">
        <p14:creationId xmlns:p14="http://schemas.microsoft.com/office/powerpoint/2010/main" val="399116535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1C01B6-2C93-5E9C-3F7C-173CEC101E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Object 81">
            <a:extLst>
              <a:ext uri="{FF2B5EF4-FFF2-40B4-BE49-F238E27FC236}">
                <a16:creationId xmlns:a16="http://schemas.microsoft.com/office/drawing/2014/main" id="{2A8E3E10-25FD-4F4A-DE50-11B6D3F85BA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04464" y="1210340"/>
          <a:ext cx="5723720" cy="2888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Nadpis 4">
            <a:extLst>
              <a:ext uri="{FF2B5EF4-FFF2-40B4-BE49-F238E27FC236}">
                <a16:creationId xmlns:a16="http://schemas.microsoft.com/office/drawing/2014/main" id="{C70E3ADF-61F9-4789-B890-7945B0E31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Výše ročních poplatků za likvidaci odpadů </a:t>
            </a:r>
            <a:endParaRPr lang="cs-CZ" sz="1800" dirty="0">
              <a:solidFill>
                <a:srgbClr val="83B816"/>
              </a:solidFill>
            </a:endParaRPr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E4FED5A0-0D3A-2AB7-F6EE-A4A1F0A75642}"/>
              </a:ext>
            </a:extLst>
          </p:cNvPr>
          <p:cNvSpPr txBox="1"/>
          <p:nvPr/>
        </p:nvSpPr>
        <p:spPr>
          <a:xfrm>
            <a:off x="1793041" y="1735805"/>
            <a:ext cx="3312368" cy="260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  <a:buSzPts val="1100"/>
            </a:pPr>
            <a:r>
              <a:rPr lang="cs-CZ" sz="1100" b="1" dirty="0">
                <a:latin typeface="+mn-lt"/>
              </a:rPr>
              <a:t>poplatek </a:t>
            </a:r>
            <a:r>
              <a:rPr lang="cs-CZ" sz="1100" b="1" u="sng" dirty="0">
                <a:latin typeface="+mn-lt"/>
              </a:rPr>
              <a:t>na občana / na hlavu</a:t>
            </a:r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29FF646E-BDAD-4C09-130A-724929F52EB4}"/>
              </a:ext>
            </a:extLst>
          </p:cNvPr>
          <p:cNvSpPr txBox="1"/>
          <p:nvPr/>
        </p:nvSpPr>
        <p:spPr>
          <a:xfrm>
            <a:off x="1835696" y="1994492"/>
            <a:ext cx="32270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1026, poplatky mají konstruovány na občana / na hlavu</a:t>
            </a:r>
          </a:p>
        </p:txBody>
      </p:sp>
      <p:sp>
        <p:nvSpPr>
          <p:cNvPr id="29" name="Text Box 47">
            <a:extLst>
              <a:ext uri="{FF2B5EF4-FFF2-40B4-BE49-F238E27FC236}">
                <a16:creationId xmlns:a16="http://schemas.microsoft.com/office/drawing/2014/main" id="{9C9BC464-8B39-9320-8DCD-03F7C8B619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1188417"/>
            <a:ext cx="82440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900" i="1" dirty="0">
                <a:solidFill>
                  <a:schemeClr val="bg1">
                    <a:lumMod val="50000"/>
                  </a:schemeClr>
                </a:solidFill>
                <a:latin typeface="Arial Narrow CE"/>
              </a:rPr>
              <a:t>„Jakou máte schválenou aktuální výši ročních poplatků pro občany ve vaší obci / městě za likvidaci odpadů (uveďte prosím bez slevy pro důchodce).“ (q40)</a:t>
            </a:r>
            <a:endParaRPr lang="cs-CZ" sz="800" i="1" dirty="0">
              <a:solidFill>
                <a:schemeClr val="bg1">
                  <a:lumMod val="50000"/>
                </a:schemeClr>
              </a:solidFill>
              <a:latin typeface="Arial Narrow CE"/>
            </a:endParaRPr>
          </a:p>
        </p:txBody>
      </p:sp>
      <p:graphicFrame>
        <p:nvGraphicFramePr>
          <p:cNvPr id="3" name="Tabulka 2">
            <a:extLst>
              <a:ext uri="{FF2B5EF4-FFF2-40B4-BE49-F238E27FC236}">
                <a16:creationId xmlns:a16="http://schemas.microsoft.com/office/drawing/2014/main" id="{9C0EBD92-6F7A-D2B3-8744-B9F98696F5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0032955"/>
              </p:ext>
            </p:extLst>
          </p:nvPr>
        </p:nvGraphicFramePr>
        <p:xfrm>
          <a:off x="504464" y="4217070"/>
          <a:ext cx="8415698" cy="2019600"/>
        </p:xfrm>
        <a:graphic>
          <a:graphicData uri="http://schemas.openxmlformats.org/drawingml/2006/table">
            <a:tbl>
              <a:tblPr/>
              <a:tblGrid>
                <a:gridCol w="1106735">
                  <a:extLst>
                    <a:ext uri="{9D8B030D-6E8A-4147-A177-3AD203B41FA5}">
                      <a16:colId xmlns:a16="http://schemas.microsoft.com/office/drawing/2014/main" val="3082922086"/>
                    </a:ext>
                  </a:extLst>
                </a:gridCol>
                <a:gridCol w="548107">
                  <a:extLst>
                    <a:ext uri="{9D8B030D-6E8A-4147-A177-3AD203B41FA5}">
                      <a16:colId xmlns:a16="http://schemas.microsoft.com/office/drawing/2014/main" val="1326833761"/>
                    </a:ext>
                  </a:extLst>
                </a:gridCol>
                <a:gridCol w="548107">
                  <a:extLst>
                    <a:ext uri="{9D8B030D-6E8A-4147-A177-3AD203B41FA5}">
                      <a16:colId xmlns:a16="http://schemas.microsoft.com/office/drawing/2014/main" val="139064625"/>
                    </a:ext>
                  </a:extLst>
                </a:gridCol>
                <a:gridCol w="548107">
                  <a:extLst>
                    <a:ext uri="{9D8B030D-6E8A-4147-A177-3AD203B41FA5}">
                      <a16:colId xmlns:a16="http://schemas.microsoft.com/office/drawing/2014/main" val="910973805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822651253"/>
                    </a:ext>
                  </a:extLst>
                </a:gridCol>
                <a:gridCol w="548107">
                  <a:extLst>
                    <a:ext uri="{9D8B030D-6E8A-4147-A177-3AD203B41FA5}">
                      <a16:colId xmlns:a16="http://schemas.microsoft.com/office/drawing/2014/main" val="1867773885"/>
                    </a:ext>
                  </a:extLst>
                </a:gridCol>
                <a:gridCol w="548107">
                  <a:extLst>
                    <a:ext uri="{9D8B030D-6E8A-4147-A177-3AD203B41FA5}">
                      <a16:colId xmlns:a16="http://schemas.microsoft.com/office/drawing/2014/main" val="3067352393"/>
                    </a:ext>
                  </a:extLst>
                </a:gridCol>
                <a:gridCol w="548107">
                  <a:extLst>
                    <a:ext uri="{9D8B030D-6E8A-4147-A177-3AD203B41FA5}">
                      <a16:colId xmlns:a16="http://schemas.microsoft.com/office/drawing/2014/main" val="3483095344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304205513"/>
                    </a:ext>
                  </a:extLst>
                </a:gridCol>
                <a:gridCol w="548107">
                  <a:extLst>
                    <a:ext uri="{9D8B030D-6E8A-4147-A177-3AD203B41FA5}">
                      <a16:colId xmlns:a16="http://schemas.microsoft.com/office/drawing/2014/main" val="844499689"/>
                    </a:ext>
                  </a:extLst>
                </a:gridCol>
                <a:gridCol w="548107">
                  <a:extLst>
                    <a:ext uri="{9D8B030D-6E8A-4147-A177-3AD203B41FA5}">
                      <a16:colId xmlns:a16="http://schemas.microsoft.com/office/drawing/2014/main" val="2865171050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3191017727"/>
                    </a:ext>
                  </a:extLst>
                </a:gridCol>
                <a:gridCol w="548107">
                  <a:extLst>
                    <a:ext uri="{9D8B030D-6E8A-4147-A177-3AD203B41FA5}">
                      <a16:colId xmlns:a16="http://schemas.microsoft.com/office/drawing/2014/main" val="166716250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918287851"/>
                    </a:ext>
                  </a:extLst>
                </a:gridCol>
              </a:tblGrid>
              <a:tr h="78777">
                <a:tc rowSpan="2">
                  <a:txBody>
                    <a:bodyPr/>
                    <a:lstStyle/>
                    <a:p>
                      <a:pPr algn="ctr" fontAlgn="b"/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v Kč, </a:t>
                      </a:r>
                      <a:r>
                        <a:rPr kumimoji="0" lang="pl-PL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poplatky mají konstruovány </a:t>
                      </a:r>
                      <a:r>
                        <a:rPr kumimoji="0" lang="pl-PL" sz="900" b="0" i="1" u="sng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 občana / na hlavu</a:t>
                      </a:r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36000"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velikost obce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36000"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region (</a:t>
                      </a:r>
                      <a:r>
                        <a:rPr lang="cs-CZ" sz="10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Nuts</a:t>
                      </a:r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2)</a:t>
                      </a:r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7012493"/>
                  </a:ext>
                </a:extLst>
              </a:tr>
              <a:tr h="151764">
                <a:tc vMerge="1">
                  <a:txBody>
                    <a:bodyPr/>
                    <a:lstStyle/>
                    <a:p>
                      <a:pPr algn="ctr" fontAlgn="b"/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v Kč, </a:t>
                      </a:r>
                      <a:r>
                        <a:rPr kumimoji="0" lang="pl-PL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poplatky mají konstruovány </a:t>
                      </a:r>
                      <a:r>
                        <a:rPr kumimoji="0" lang="pl-PL" sz="900" b="0" i="1" u="sng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 občana / na hlavu</a:t>
                      </a:r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0-499 ob. 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500-999 ob. 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1 000-</a:t>
                      </a:r>
                      <a:b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4 999 ob. 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5 000-19 999 ob.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pt-BR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000 a více ob. 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Čechy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Jihozápad</a:t>
                      </a:r>
                    </a:p>
                  </a:txBody>
                  <a:tcPr marL="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</a:t>
                      </a:r>
                      <a:b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západ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</a:t>
                      </a:r>
                      <a:b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východ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Jihovýchod</a:t>
                      </a:r>
                    </a:p>
                  </a:txBody>
                  <a:tcPr marL="0" marR="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Morava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Moravskoslezsko</a:t>
                      </a:r>
                      <a:endParaRPr lang="cs-CZ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2940610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algn="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průměr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660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640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666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702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705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683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787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660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608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649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625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646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671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8716474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algn="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medián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650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600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650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700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700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720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800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650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600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650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600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650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660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1132896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algn="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 percentil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550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500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600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600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600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600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660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550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500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600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550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550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600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6110123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algn="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 percentil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780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700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800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800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840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950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800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750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750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700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720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720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4328581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algn="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min.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0119190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algn="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max.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1200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1200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1200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1200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1200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1092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1200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1200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1000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1100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1100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1000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1200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2299134"/>
                  </a:ext>
                </a:extLst>
              </a:tr>
              <a:tr h="65648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n</a:t>
                      </a:r>
                    </a:p>
                  </a:txBody>
                  <a:tcPr marL="18000" marR="18000" marT="18000" marB="1800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1026</a:t>
                      </a:r>
                    </a:p>
                  </a:txBody>
                  <a:tcPr marL="18000" marR="18000" marT="18000" marB="1800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557</a:t>
                      </a:r>
                    </a:p>
                  </a:txBody>
                  <a:tcPr marL="18000" marR="18000" marT="18000" marB="1800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222</a:t>
                      </a:r>
                    </a:p>
                  </a:txBody>
                  <a:tcPr marL="18000" marR="18000" marT="18000" marB="1800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198</a:t>
                      </a:r>
                    </a:p>
                  </a:txBody>
                  <a:tcPr marL="18000" marR="18000" marT="18000" marB="1800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38</a:t>
                      </a:r>
                    </a:p>
                  </a:txBody>
                  <a:tcPr marL="18000" marR="18000" marT="18000" marB="1800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18000" marR="18000" marT="18000" marB="1800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132</a:t>
                      </a:r>
                    </a:p>
                  </a:txBody>
                  <a:tcPr marL="18000" marR="18000" marT="18000" marB="1800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190</a:t>
                      </a:r>
                    </a:p>
                  </a:txBody>
                  <a:tcPr marL="18000" marR="18000" marT="18000" marB="1800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75</a:t>
                      </a:r>
                    </a:p>
                  </a:txBody>
                  <a:tcPr marL="18000" marR="18000" marT="18000" marB="1800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179</a:t>
                      </a:r>
                    </a:p>
                  </a:txBody>
                  <a:tcPr marL="18000" marR="18000" marT="18000" marB="1800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262</a:t>
                      </a:r>
                    </a:p>
                  </a:txBody>
                  <a:tcPr marL="18000" marR="18000" marT="18000" marB="1800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136</a:t>
                      </a:r>
                    </a:p>
                  </a:txBody>
                  <a:tcPr marL="18000" marR="18000" marT="18000" marB="1800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54</a:t>
                      </a:r>
                    </a:p>
                  </a:txBody>
                  <a:tcPr marL="18000" marR="18000" marT="18000" marB="1800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1863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800" b="0" i="1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78094004"/>
                  </a:ext>
                </a:extLst>
              </a:tr>
            </a:tbl>
          </a:graphicData>
        </a:graphic>
      </p:graphicFrame>
      <p:graphicFrame>
        <p:nvGraphicFramePr>
          <p:cNvPr id="4" name="Tabulka 3">
            <a:extLst>
              <a:ext uri="{FF2B5EF4-FFF2-40B4-BE49-F238E27FC236}">
                <a16:creationId xmlns:a16="http://schemas.microsoft.com/office/drawing/2014/main" id="{969AAA87-126C-50A3-3E88-5DE2F0A3C1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7005082"/>
              </p:ext>
            </p:extLst>
          </p:nvPr>
        </p:nvGraphicFramePr>
        <p:xfrm>
          <a:off x="6337395" y="1680709"/>
          <a:ext cx="2431572" cy="1735800"/>
        </p:xfrm>
        <a:graphic>
          <a:graphicData uri="http://schemas.openxmlformats.org/drawingml/2006/table">
            <a:tbl>
              <a:tblPr/>
              <a:tblGrid>
                <a:gridCol w="720000">
                  <a:extLst>
                    <a:ext uri="{9D8B030D-6E8A-4147-A177-3AD203B41FA5}">
                      <a16:colId xmlns:a16="http://schemas.microsoft.com/office/drawing/2014/main" val="1811396998"/>
                    </a:ext>
                  </a:extLst>
                </a:gridCol>
                <a:gridCol w="570524">
                  <a:extLst>
                    <a:ext uri="{9D8B030D-6E8A-4147-A177-3AD203B41FA5}">
                      <a16:colId xmlns:a16="http://schemas.microsoft.com/office/drawing/2014/main" val="3678837251"/>
                    </a:ext>
                  </a:extLst>
                </a:gridCol>
                <a:gridCol w="570524">
                  <a:extLst>
                    <a:ext uri="{9D8B030D-6E8A-4147-A177-3AD203B41FA5}">
                      <a16:colId xmlns:a16="http://schemas.microsoft.com/office/drawing/2014/main" val="1824764972"/>
                    </a:ext>
                  </a:extLst>
                </a:gridCol>
                <a:gridCol w="570524">
                  <a:extLst>
                    <a:ext uri="{9D8B030D-6E8A-4147-A177-3AD203B41FA5}">
                      <a16:colId xmlns:a16="http://schemas.microsoft.com/office/drawing/2014/main" val="937150759"/>
                    </a:ext>
                  </a:extLst>
                </a:gridCol>
              </a:tblGrid>
              <a:tr h="447480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v Kč, </a:t>
                      </a:r>
                      <a:r>
                        <a:rPr kumimoji="0" lang="pl-PL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dle konstrukce poplatků</a:t>
                      </a:r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na občana / na hlavu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na litry*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na váhu*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3483757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průměr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6230161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medián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0173255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 percentil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6507789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 percentil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4658016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min.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1344866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max.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4660868"/>
                  </a:ext>
                </a:extLst>
              </a:tr>
              <a:tr h="65648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n</a:t>
                      </a:r>
                    </a:p>
                  </a:txBody>
                  <a:tcPr marL="18000" marR="18000" marT="18000" marB="1800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1026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193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5381362"/>
                  </a:ext>
                </a:extLst>
              </a:tr>
            </a:tbl>
          </a:graphicData>
        </a:graphic>
      </p:graphicFrame>
      <p:sp>
        <p:nvSpPr>
          <p:cNvPr id="6" name="TextovéPole 5">
            <a:extLst>
              <a:ext uri="{FF2B5EF4-FFF2-40B4-BE49-F238E27FC236}">
                <a16:creationId xmlns:a16="http://schemas.microsoft.com/office/drawing/2014/main" id="{E0E1CD38-ED5D-6C26-1B8F-602EBE1CB25B}"/>
              </a:ext>
            </a:extLst>
          </p:cNvPr>
          <p:cNvSpPr txBox="1"/>
          <p:nvPr/>
        </p:nvSpPr>
        <p:spPr>
          <a:xfrm>
            <a:off x="6228184" y="3431396"/>
            <a:ext cx="264999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* respondenti, kteří uvedli konstrukci poplatku „na litry“ nebo „na váhu“, uváděli částky v širokém rozmezí od 0,30 Kč do 3800 Kč, bez specifikace objemu/váhy</a:t>
            </a:r>
            <a:endParaRPr lang="cs-CZ" sz="800" i="1" dirty="0"/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0EA5EB41-BD9A-4A38-8DF5-F1037DD6E1D9}"/>
              </a:ext>
            </a:extLst>
          </p:cNvPr>
          <p:cNvSpPr txBox="1"/>
          <p:nvPr/>
        </p:nvSpPr>
        <p:spPr>
          <a:xfrm>
            <a:off x="179512" y="5915088"/>
            <a:ext cx="152276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b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800" b="0" i="1" u="none" strike="noStrike" kern="1200" dirty="0">
                <a:solidFill>
                  <a:schemeClr val="bg1">
                    <a:lumMod val="65000"/>
                  </a:schemeClr>
                </a:solidFill>
                <a:effectLst/>
                <a:latin typeface="+mn-lt"/>
                <a:ea typeface="+mn-ea"/>
                <a:cs typeface="+mn-cs"/>
              </a:rPr>
              <a:t>počet obyvatel ČR žijících </a:t>
            </a:r>
            <a:br>
              <a:rPr lang="cs-CZ" sz="800" b="0" i="1" u="none" strike="noStrike" kern="1200" dirty="0">
                <a:solidFill>
                  <a:schemeClr val="bg1">
                    <a:lumMod val="65000"/>
                  </a:schemeClr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800" b="0" i="1" u="none" strike="noStrike" kern="1200" dirty="0">
                <a:solidFill>
                  <a:schemeClr val="bg1">
                    <a:lumMod val="65000"/>
                  </a:schemeClr>
                </a:solidFill>
                <a:effectLst/>
                <a:latin typeface="+mn-lt"/>
                <a:ea typeface="+mn-ea"/>
                <a:cs typeface="+mn-cs"/>
              </a:rPr>
              <a:t>v dané velikosti obce (mil.)</a:t>
            </a:r>
            <a:endParaRPr lang="cs-CZ" sz="800" b="0" i="1" u="none" strike="noStrike" dirty="0">
              <a:solidFill>
                <a:schemeClr val="bg1">
                  <a:lumMod val="50000"/>
                </a:schemeClr>
              </a:solidFill>
              <a:effectLst/>
              <a:latin typeface="+mn-lt"/>
            </a:endParaRP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A649F111-88B5-4F45-83DF-3F48AD72BCE0}"/>
              </a:ext>
            </a:extLst>
          </p:cNvPr>
          <p:cNvSpPr txBox="1"/>
          <p:nvPr/>
        </p:nvSpPr>
        <p:spPr>
          <a:xfrm>
            <a:off x="5076181" y="5976643"/>
            <a:ext cx="388843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statisticky významné </a:t>
            </a:r>
            <a:r>
              <a:rPr lang="cs-CZ" sz="800" i="1" dirty="0">
                <a:solidFill>
                  <a:srgbClr val="0000FF"/>
                </a:solidFill>
                <a:latin typeface="+mn-lt"/>
              </a:rPr>
              <a:t>více </a:t>
            </a:r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/ </a:t>
            </a:r>
            <a:r>
              <a:rPr lang="cs-CZ" sz="800" i="1" dirty="0">
                <a:solidFill>
                  <a:srgbClr val="FF0000"/>
                </a:solidFill>
                <a:latin typeface="+mn-lt"/>
              </a:rPr>
              <a:t>méně </a:t>
            </a:r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ve srovnání s celkem</a:t>
            </a:r>
            <a:endParaRPr lang="cs-CZ" sz="800" i="1" dirty="0"/>
          </a:p>
        </p:txBody>
      </p:sp>
    </p:spTree>
    <p:extLst>
      <p:ext uri="{BB962C8B-B14F-4D97-AF65-F5344CB8AC3E}">
        <p14:creationId xmlns:p14="http://schemas.microsoft.com/office/powerpoint/2010/main" val="351255496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B7AFDC-C9BE-A69D-BE94-1D58ECFC1E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>
            <a:extLst>
              <a:ext uri="{FF2B5EF4-FFF2-40B4-BE49-F238E27FC236}">
                <a16:creationId xmlns:a16="http://schemas.microsoft.com/office/drawing/2014/main" id="{E474F74E-1AA7-4515-9F0C-B8DF2F73405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3460570"/>
              </p:ext>
            </p:extLst>
          </p:nvPr>
        </p:nvGraphicFramePr>
        <p:xfrm>
          <a:off x="107504" y="1324480"/>
          <a:ext cx="3833968" cy="3673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Nadpis 4">
            <a:extLst>
              <a:ext uri="{FF2B5EF4-FFF2-40B4-BE49-F238E27FC236}">
                <a16:creationId xmlns:a16="http://schemas.microsoft.com/office/drawing/2014/main" id="{7826C242-5C14-1B47-EF9A-E393BE8C7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Odlišné sazby pro specifické skupiny obyvatel</a:t>
            </a:r>
            <a:endParaRPr lang="cs-CZ" sz="1800" dirty="0">
              <a:solidFill>
                <a:srgbClr val="83B816"/>
              </a:solidFill>
            </a:endParaRPr>
          </a:p>
        </p:txBody>
      </p:sp>
      <p:cxnSp>
        <p:nvCxnSpPr>
          <p:cNvPr id="24" name="Přímá spojnice 23">
            <a:extLst>
              <a:ext uri="{FF2B5EF4-FFF2-40B4-BE49-F238E27FC236}">
                <a16:creationId xmlns:a16="http://schemas.microsoft.com/office/drawing/2014/main" id="{8AD33C38-13F1-CFDA-B4A9-596F0718922A}"/>
              </a:ext>
            </a:extLst>
          </p:cNvPr>
          <p:cNvCxnSpPr>
            <a:cxnSpLocks/>
          </p:cNvCxnSpPr>
          <p:nvPr/>
        </p:nvCxnSpPr>
        <p:spPr>
          <a:xfrm>
            <a:off x="508939" y="4591595"/>
            <a:ext cx="82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bdélníkový bublinový popisek 43">
            <a:extLst>
              <a:ext uri="{FF2B5EF4-FFF2-40B4-BE49-F238E27FC236}">
                <a16:creationId xmlns:a16="http://schemas.microsoft.com/office/drawing/2014/main" id="{C493BE50-4AEF-4C6D-9873-42F0C7813C8C}"/>
              </a:ext>
            </a:extLst>
          </p:cNvPr>
          <p:cNvSpPr/>
          <p:nvPr/>
        </p:nvSpPr>
        <p:spPr>
          <a:xfrm>
            <a:off x="467544" y="4686235"/>
            <a:ext cx="8326790" cy="646331"/>
          </a:xfrm>
          <a:prstGeom prst="wedgeRectCallout">
            <a:avLst>
              <a:gd name="adj1" fmla="val -19694"/>
              <a:gd name="adj2" fmla="val -49227"/>
            </a:avLst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wrap="square" rtlCol="0" anchor="t" anchorCtr="0">
            <a:spAutoFit/>
          </a:bodyPr>
          <a:lstStyle/>
          <a:p>
            <a:pPr marL="265113" lvl="0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3"/>
              </a:buBlip>
            </a:pPr>
            <a:r>
              <a:rPr lang="cs-CZ" sz="1200" kern="0" dirty="0">
                <a:latin typeface="+mn-lt"/>
              </a:rPr>
              <a:t>Velká </a:t>
            </a:r>
            <a:r>
              <a:rPr lang="cs-CZ" sz="1200" b="1" kern="0" dirty="0">
                <a:latin typeface="+mn-lt"/>
              </a:rPr>
              <a:t>většina</a:t>
            </a:r>
            <a:r>
              <a:rPr lang="cs-CZ" sz="1200" kern="0" dirty="0">
                <a:latin typeface="+mn-lt"/>
              </a:rPr>
              <a:t> obcí má </a:t>
            </a:r>
            <a:r>
              <a:rPr lang="cs-CZ" sz="1200" b="1" kern="0" dirty="0">
                <a:latin typeface="+mn-lt"/>
              </a:rPr>
              <a:t>stejnou sazbou </a:t>
            </a:r>
            <a:r>
              <a:rPr lang="cs-CZ" sz="1200" kern="0" dirty="0">
                <a:latin typeface="+mn-lt"/>
              </a:rPr>
              <a:t>(jako pro běžné občany) zpoplatněny také </a:t>
            </a:r>
            <a:r>
              <a:rPr lang="cs-CZ" sz="1200" b="1" kern="0" dirty="0">
                <a:latin typeface="+mn-lt"/>
              </a:rPr>
              <a:t>děti (76 %), důchodce (80 %) a jiné skupiny obyvatel (78 %)</a:t>
            </a:r>
            <a:r>
              <a:rPr lang="cs-CZ" sz="1200" kern="0" dirty="0">
                <a:latin typeface="+mn-lt"/>
              </a:rPr>
              <a:t>. Stejnou sazbu pro děti a důchodce má také většina </a:t>
            </a:r>
            <a:r>
              <a:rPr lang="cs-CZ" sz="1200" u="sng" kern="0" dirty="0">
                <a:latin typeface="+mn-lt"/>
              </a:rPr>
              <a:t>měst nad 20 tis. obyvatel,</a:t>
            </a:r>
            <a:r>
              <a:rPr lang="cs-CZ" sz="1200" kern="0" dirty="0">
                <a:latin typeface="+mn-lt"/>
              </a:rPr>
              <a:t> ovšem statisticky významně </a:t>
            </a:r>
            <a:r>
              <a:rPr lang="cs-CZ" sz="1200" u="sng" kern="0" dirty="0">
                <a:latin typeface="+mn-lt"/>
              </a:rPr>
              <a:t>méně než v celku</a:t>
            </a:r>
            <a:r>
              <a:rPr lang="cs-CZ" sz="1200" kern="0" dirty="0">
                <a:latin typeface="+mn-lt"/>
              </a:rPr>
              <a:t> (56 % má stejnou sazbu pro děti a 58 % pro důchodce).</a:t>
            </a:r>
          </a:p>
        </p:txBody>
      </p:sp>
      <p:sp>
        <p:nvSpPr>
          <p:cNvPr id="45" name="TextovéPole 44">
            <a:extLst>
              <a:ext uri="{FF2B5EF4-FFF2-40B4-BE49-F238E27FC236}">
                <a16:creationId xmlns:a16="http://schemas.microsoft.com/office/drawing/2014/main" id="{239D1C91-7A26-4A79-DE81-22360E3AAFCD}"/>
              </a:ext>
            </a:extLst>
          </p:cNvPr>
          <p:cNvSpPr txBox="1"/>
          <p:nvPr/>
        </p:nvSpPr>
        <p:spPr>
          <a:xfrm>
            <a:off x="1709224" y="3741886"/>
            <a:ext cx="1944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1269; celek</a:t>
            </a:r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E191387C-36C8-8E5E-D977-9354F18F0CE4}"/>
              </a:ext>
            </a:extLst>
          </p:cNvPr>
          <p:cNvSpPr txBox="1"/>
          <p:nvPr/>
        </p:nvSpPr>
        <p:spPr>
          <a:xfrm>
            <a:off x="497577" y="1505329"/>
            <a:ext cx="7834634" cy="275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cs-CZ" sz="1200" b="1" kern="0" dirty="0">
                <a:solidFill>
                  <a:srgbClr val="333333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Máte zpoplatněny stejnou sazbou … ? </a:t>
            </a:r>
            <a:r>
              <a:rPr lang="cs-CZ" sz="800" kern="0" dirty="0">
                <a:solidFill>
                  <a:srgbClr val="333333"/>
                </a:solidFill>
                <a:effectLst/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(q41)</a:t>
            </a:r>
            <a:endParaRPr lang="cs-CZ" sz="800" kern="1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7" name="Tabulka 36">
            <a:extLst>
              <a:ext uri="{FF2B5EF4-FFF2-40B4-BE49-F238E27FC236}">
                <a16:creationId xmlns:a16="http://schemas.microsoft.com/office/drawing/2014/main" id="{62F9F3DC-D9DB-BFF4-9C8D-786C6C308B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0385232"/>
              </p:ext>
            </p:extLst>
          </p:nvPr>
        </p:nvGraphicFramePr>
        <p:xfrm>
          <a:off x="4368133" y="1848718"/>
          <a:ext cx="4452339" cy="2448000"/>
        </p:xfrm>
        <a:graphic>
          <a:graphicData uri="http://schemas.openxmlformats.org/drawingml/2006/table">
            <a:tbl>
              <a:tblPr/>
              <a:tblGrid>
                <a:gridCol w="1188000">
                  <a:extLst>
                    <a:ext uri="{9D8B030D-6E8A-4147-A177-3AD203B41FA5}">
                      <a16:colId xmlns:a16="http://schemas.microsoft.com/office/drawing/2014/main" val="3082922086"/>
                    </a:ext>
                  </a:extLst>
                </a:gridCol>
                <a:gridCol w="251103">
                  <a:extLst>
                    <a:ext uri="{9D8B030D-6E8A-4147-A177-3AD203B41FA5}">
                      <a16:colId xmlns:a16="http://schemas.microsoft.com/office/drawing/2014/main" val="1326833761"/>
                    </a:ext>
                  </a:extLst>
                </a:gridCol>
                <a:gridCol w="251103">
                  <a:extLst>
                    <a:ext uri="{9D8B030D-6E8A-4147-A177-3AD203B41FA5}">
                      <a16:colId xmlns:a16="http://schemas.microsoft.com/office/drawing/2014/main" val="139064625"/>
                    </a:ext>
                  </a:extLst>
                </a:gridCol>
                <a:gridCol w="251103">
                  <a:extLst>
                    <a:ext uri="{9D8B030D-6E8A-4147-A177-3AD203B41FA5}">
                      <a16:colId xmlns:a16="http://schemas.microsoft.com/office/drawing/2014/main" val="910973805"/>
                    </a:ext>
                  </a:extLst>
                </a:gridCol>
                <a:gridCol w="251103">
                  <a:extLst>
                    <a:ext uri="{9D8B030D-6E8A-4147-A177-3AD203B41FA5}">
                      <a16:colId xmlns:a16="http://schemas.microsoft.com/office/drawing/2014/main" val="1822651253"/>
                    </a:ext>
                  </a:extLst>
                </a:gridCol>
                <a:gridCol w="251103">
                  <a:extLst>
                    <a:ext uri="{9D8B030D-6E8A-4147-A177-3AD203B41FA5}">
                      <a16:colId xmlns:a16="http://schemas.microsoft.com/office/drawing/2014/main" val="3067352393"/>
                    </a:ext>
                  </a:extLst>
                </a:gridCol>
                <a:gridCol w="251103">
                  <a:extLst>
                    <a:ext uri="{9D8B030D-6E8A-4147-A177-3AD203B41FA5}">
                      <a16:colId xmlns:a16="http://schemas.microsoft.com/office/drawing/2014/main" val="3278784391"/>
                    </a:ext>
                  </a:extLst>
                </a:gridCol>
                <a:gridCol w="251103">
                  <a:extLst>
                    <a:ext uri="{9D8B030D-6E8A-4147-A177-3AD203B41FA5}">
                      <a16:colId xmlns:a16="http://schemas.microsoft.com/office/drawing/2014/main" val="3483095344"/>
                    </a:ext>
                  </a:extLst>
                </a:gridCol>
                <a:gridCol w="251103">
                  <a:extLst>
                    <a:ext uri="{9D8B030D-6E8A-4147-A177-3AD203B41FA5}">
                      <a16:colId xmlns:a16="http://schemas.microsoft.com/office/drawing/2014/main" val="1304205513"/>
                    </a:ext>
                  </a:extLst>
                </a:gridCol>
                <a:gridCol w="251103">
                  <a:extLst>
                    <a:ext uri="{9D8B030D-6E8A-4147-A177-3AD203B41FA5}">
                      <a16:colId xmlns:a16="http://schemas.microsoft.com/office/drawing/2014/main" val="844499689"/>
                    </a:ext>
                  </a:extLst>
                </a:gridCol>
                <a:gridCol w="251103">
                  <a:extLst>
                    <a:ext uri="{9D8B030D-6E8A-4147-A177-3AD203B41FA5}">
                      <a16:colId xmlns:a16="http://schemas.microsoft.com/office/drawing/2014/main" val="2865171050"/>
                    </a:ext>
                  </a:extLst>
                </a:gridCol>
                <a:gridCol w="251103">
                  <a:extLst>
                    <a:ext uri="{9D8B030D-6E8A-4147-A177-3AD203B41FA5}">
                      <a16:colId xmlns:a16="http://schemas.microsoft.com/office/drawing/2014/main" val="3191017727"/>
                    </a:ext>
                  </a:extLst>
                </a:gridCol>
                <a:gridCol w="251103">
                  <a:extLst>
                    <a:ext uri="{9D8B030D-6E8A-4147-A177-3AD203B41FA5}">
                      <a16:colId xmlns:a16="http://schemas.microsoft.com/office/drawing/2014/main" val="166716250"/>
                    </a:ext>
                  </a:extLst>
                </a:gridCol>
                <a:gridCol w="251103">
                  <a:extLst>
                    <a:ext uri="{9D8B030D-6E8A-4147-A177-3AD203B41FA5}">
                      <a16:colId xmlns:a16="http://schemas.microsoft.com/office/drawing/2014/main" val="1918287851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 fontAlgn="b"/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36000"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velikost obce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ctr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36000"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region (</a:t>
                      </a:r>
                      <a:r>
                        <a:rPr lang="cs-CZ" sz="10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Nuts</a:t>
                      </a:r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2)</a:t>
                      </a:r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7012493"/>
                  </a:ext>
                </a:extLst>
              </a:tr>
              <a:tr h="1008000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sloupcová %, </a:t>
                      </a:r>
                      <a:b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odpovědi „ano“</a:t>
                      </a:r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0-499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500-999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1 000-4 999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pt-BR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5 000</a:t>
                      </a:r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-19 999 ob.</a:t>
                      </a:r>
                      <a:endParaRPr lang="pt-BR" sz="95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20 000 a více ob.</a:t>
                      </a:r>
                      <a:endParaRPr lang="pt-BR" sz="95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Čechy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Jihozápad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Severozápad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Severovýchod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Jihovýchod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Morava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Moravskoslezsko</a:t>
                      </a:r>
                      <a:endParaRPr lang="cs-CZ" sz="95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294061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děti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871647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důchodce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950939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jiné skupiny obyvatel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229913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n </a:t>
                      </a:r>
                    </a:p>
                  </a:txBody>
                  <a:tcPr marL="4642" marR="36000" marT="46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1269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1863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r" fontAlgn="b"/>
                      <a:endParaRPr lang="cs-CZ" sz="800" b="0" i="1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642" marR="36000" marT="46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84440230"/>
                  </a:ext>
                </a:extLst>
              </a:tr>
            </a:tbl>
          </a:graphicData>
        </a:graphic>
      </p:graphicFrame>
      <p:sp>
        <p:nvSpPr>
          <p:cNvPr id="13" name="TextovéPole 12">
            <a:extLst>
              <a:ext uri="{FF2B5EF4-FFF2-40B4-BE49-F238E27FC236}">
                <a16:creationId xmlns:a16="http://schemas.microsoft.com/office/drawing/2014/main" id="{B05B5210-5CB2-4460-B2A2-AE2A6EB4D33A}"/>
              </a:ext>
            </a:extLst>
          </p:cNvPr>
          <p:cNvSpPr txBox="1"/>
          <p:nvPr/>
        </p:nvSpPr>
        <p:spPr>
          <a:xfrm>
            <a:off x="4101156" y="3974994"/>
            <a:ext cx="152276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b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800" b="0" i="1" u="none" strike="noStrike" kern="1200" dirty="0">
                <a:solidFill>
                  <a:schemeClr val="bg1">
                    <a:lumMod val="65000"/>
                  </a:schemeClr>
                </a:solidFill>
                <a:effectLst/>
                <a:latin typeface="+mn-lt"/>
                <a:ea typeface="+mn-ea"/>
                <a:cs typeface="+mn-cs"/>
              </a:rPr>
              <a:t>počet obyvatel ČR žijících </a:t>
            </a:r>
            <a:br>
              <a:rPr lang="cs-CZ" sz="800" b="0" i="1" u="none" strike="noStrike" kern="1200" dirty="0">
                <a:solidFill>
                  <a:schemeClr val="bg1">
                    <a:lumMod val="65000"/>
                  </a:schemeClr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800" b="0" i="1" u="none" strike="noStrike" kern="1200" dirty="0">
                <a:solidFill>
                  <a:schemeClr val="bg1">
                    <a:lumMod val="65000"/>
                  </a:schemeClr>
                </a:solidFill>
                <a:effectLst/>
                <a:latin typeface="+mn-lt"/>
                <a:ea typeface="+mn-ea"/>
                <a:cs typeface="+mn-cs"/>
              </a:rPr>
              <a:t>v dané velikosti obce (mil.)</a:t>
            </a:r>
            <a:endParaRPr lang="cs-CZ" sz="800" b="0" i="1" u="none" strike="noStrike" dirty="0">
              <a:solidFill>
                <a:schemeClr val="bg1">
                  <a:lumMod val="50000"/>
                </a:schemeClr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2113830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C5C083-24C3-D825-94D1-27452A5B70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Object 81">
            <a:extLst>
              <a:ext uri="{FF2B5EF4-FFF2-40B4-BE49-F238E27FC236}">
                <a16:creationId xmlns:a16="http://schemas.microsoft.com/office/drawing/2014/main" id="{FD6B70F8-D36A-5885-DE9C-C62964D3009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7207077"/>
              </p:ext>
            </p:extLst>
          </p:nvPr>
        </p:nvGraphicFramePr>
        <p:xfrm>
          <a:off x="626325" y="1691981"/>
          <a:ext cx="8243999" cy="2888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Nadpis 4">
            <a:extLst>
              <a:ext uri="{FF2B5EF4-FFF2-40B4-BE49-F238E27FC236}">
                <a16:creationId xmlns:a16="http://schemas.microsoft.com/office/drawing/2014/main" id="{950ADDBD-EF73-BD1E-0D23-CE50E59AA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Míra pokrytí nákladů na likvidaci odpadů místními poplatky</a:t>
            </a:r>
            <a:endParaRPr lang="cs-CZ" sz="1800" dirty="0">
              <a:solidFill>
                <a:srgbClr val="83B816"/>
              </a:solidFill>
            </a:endParaRPr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2A4B3FE0-B1E0-951A-7C19-06DB2DCE10E8}"/>
              </a:ext>
            </a:extLst>
          </p:cNvPr>
          <p:cNvSpPr txBox="1"/>
          <p:nvPr/>
        </p:nvSpPr>
        <p:spPr>
          <a:xfrm>
            <a:off x="505766" y="2576625"/>
            <a:ext cx="3312368" cy="260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  <a:buSzPts val="1100"/>
            </a:pPr>
            <a:r>
              <a:rPr lang="cs-CZ" sz="1100" b="1" dirty="0">
                <a:latin typeface="+mn-lt"/>
              </a:rPr>
              <a:t>celek </a:t>
            </a:r>
            <a:endParaRPr lang="cs-CZ" sz="1100" b="1" u="sng" dirty="0">
              <a:latin typeface="+mn-lt"/>
            </a:endParaRPr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BA5E9551-5FF0-13B2-A903-617D0FBEF3CE}"/>
              </a:ext>
            </a:extLst>
          </p:cNvPr>
          <p:cNvSpPr txBox="1"/>
          <p:nvPr/>
        </p:nvSpPr>
        <p:spPr>
          <a:xfrm>
            <a:off x="548421" y="2801493"/>
            <a:ext cx="32270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8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1241, uvedli hodnotu</a:t>
            </a:r>
          </a:p>
        </p:txBody>
      </p:sp>
      <p:sp>
        <p:nvSpPr>
          <p:cNvPr id="29" name="Text Box 47">
            <a:extLst>
              <a:ext uri="{FF2B5EF4-FFF2-40B4-BE49-F238E27FC236}">
                <a16:creationId xmlns:a16="http://schemas.microsoft.com/office/drawing/2014/main" id="{9939D8CD-A7CB-BC82-3C22-4377407525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3707" y="2276872"/>
            <a:ext cx="7268277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100" b="1" dirty="0">
                <a:latin typeface="Arial Narrow CE"/>
              </a:rPr>
              <a:t>Z kolika procent vybrané místní poplatky pokrývají celkové náklady na likvidaci odpadů ve vaší obci? </a:t>
            </a:r>
            <a:r>
              <a:rPr lang="cs-CZ" sz="900" dirty="0">
                <a:latin typeface="Arial Narrow CE"/>
              </a:rPr>
              <a:t>(q43)</a:t>
            </a:r>
          </a:p>
        </p:txBody>
      </p:sp>
      <p:graphicFrame>
        <p:nvGraphicFramePr>
          <p:cNvPr id="3" name="Tabulka 2">
            <a:extLst>
              <a:ext uri="{FF2B5EF4-FFF2-40B4-BE49-F238E27FC236}">
                <a16:creationId xmlns:a16="http://schemas.microsoft.com/office/drawing/2014/main" id="{B233E927-2152-D312-9DE2-3699E911CA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6501142"/>
              </p:ext>
            </p:extLst>
          </p:nvPr>
        </p:nvGraphicFramePr>
        <p:xfrm>
          <a:off x="553260" y="4341099"/>
          <a:ext cx="8317064" cy="1952640"/>
        </p:xfrm>
        <a:graphic>
          <a:graphicData uri="http://schemas.openxmlformats.org/drawingml/2006/table">
            <a:tbl>
              <a:tblPr/>
              <a:tblGrid>
                <a:gridCol w="1106735">
                  <a:extLst>
                    <a:ext uri="{9D8B030D-6E8A-4147-A177-3AD203B41FA5}">
                      <a16:colId xmlns:a16="http://schemas.microsoft.com/office/drawing/2014/main" val="3082922086"/>
                    </a:ext>
                  </a:extLst>
                </a:gridCol>
                <a:gridCol w="548107">
                  <a:extLst>
                    <a:ext uri="{9D8B030D-6E8A-4147-A177-3AD203B41FA5}">
                      <a16:colId xmlns:a16="http://schemas.microsoft.com/office/drawing/2014/main" val="1326833761"/>
                    </a:ext>
                  </a:extLst>
                </a:gridCol>
                <a:gridCol w="548107">
                  <a:extLst>
                    <a:ext uri="{9D8B030D-6E8A-4147-A177-3AD203B41FA5}">
                      <a16:colId xmlns:a16="http://schemas.microsoft.com/office/drawing/2014/main" val="139064625"/>
                    </a:ext>
                  </a:extLst>
                </a:gridCol>
                <a:gridCol w="548107">
                  <a:extLst>
                    <a:ext uri="{9D8B030D-6E8A-4147-A177-3AD203B41FA5}">
                      <a16:colId xmlns:a16="http://schemas.microsoft.com/office/drawing/2014/main" val="910973805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822651253"/>
                    </a:ext>
                  </a:extLst>
                </a:gridCol>
                <a:gridCol w="548107">
                  <a:extLst>
                    <a:ext uri="{9D8B030D-6E8A-4147-A177-3AD203B41FA5}">
                      <a16:colId xmlns:a16="http://schemas.microsoft.com/office/drawing/2014/main" val="3408132256"/>
                    </a:ext>
                  </a:extLst>
                </a:gridCol>
                <a:gridCol w="548107">
                  <a:extLst>
                    <a:ext uri="{9D8B030D-6E8A-4147-A177-3AD203B41FA5}">
                      <a16:colId xmlns:a16="http://schemas.microsoft.com/office/drawing/2014/main" val="3067352393"/>
                    </a:ext>
                  </a:extLst>
                </a:gridCol>
                <a:gridCol w="548107">
                  <a:extLst>
                    <a:ext uri="{9D8B030D-6E8A-4147-A177-3AD203B41FA5}">
                      <a16:colId xmlns:a16="http://schemas.microsoft.com/office/drawing/2014/main" val="3483095344"/>
                    </a:ext>
                  </a:extLst>
                </a:gridCol>
                <a:gridCol w="548107">
                  <a:extLst>
                    <a:ext uri="{9D8B030D-6E8A-4147-A177-3AD203B41FA5}">
                      <a16:colId xmlns:a16="http://schemas.microsoft.com/office/drawing/2014/main" val="1304205513"/>
                    </a:ext>
                  </a:extLst>
                </a:gridCol>
                <a:gridCol w="548107">
                  <a:extLst>
                    <a:ext uri="{9D8B030D-6E8A-4147-A177-3AD203B41FA5}">
                      <a16:colId xmlns:a16="http://schemas.microsoft.com/office/drawing/2014/main" val="844499689"/>
                    </a:ext>
                  </a:extLst>
                </a:gridCol>
                <a:gridCol w="548107">
                  <a:extLst>
                    <a:ext uri="{9D8B030D-6E8A-4147-A177-3AD203B41FA5}">
                      <a16:colId xmlns:a16="http://schemas.microsoft.com/office/drawing/2014/main" val="2865171050"/>
                    </a:ext>
                  </a:extLst>
                </a:gridCol>
                <a:gridCol w="605152">
                  <a:extLst>
                    <a:ext uri="{9D8B030D-6E8A-4147-A177-3AD203B41FA5}">
                      <a16:colId xmlns:a16="http://schemas.microsoft.com/office/drawing/2014/main" val="3191017727"/>
                    </a:ext>
                  </a:extLst>
                </a:gridCol>
                <a:gridCol w="548107">
                  <a:extLst>
                    <a:ext uri="{9D8B030D-6E8A-4147-A177-3AD203B41FA5}">
                      <a16:colId xmlns:a16="http://schemas.microsoft.com/office/drawing/2014/main" val="166716250"/>
                    </a:ext>
                  </a:extLst>
                </a:gridCol>
                <a:gridCol w="548107">
                  <a:extLst>
                    <a:ext uri="{9D8B030D-6E8A-4147-A177-3AD203B41FA5}">
                      <a16:colId xmlns:a16="http://schemas.microsoft.com/office/drawing/2014/main" val="1918287851"/>
                    </a:ext>
                  </a:extLst>
                </a:gridCol>
              </a:tblGrid>
              <a:tr h="78777">
                <a:tc rowSpan="2">
                  <a:txBody>
                    <a:bodyPr/>
                    <a:lstStyle/>
                    <a:p>
                      <a:pPr algn="ctr" fontAlgn="b"/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% pokrytí nákladů, celek, uvedli hodnotu</a:t>
                      </a:r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36000"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velikost obce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36000"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region (</a:t>
                      </a:r>
                      <a:r>
                        <a:rPr lang="cs-CZ" sz="10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Nuts</a:t>
                      </a:r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2)</a:t>
                      </a:r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7012493"/>
                  </a:ext>
                </a:extLst>
              </a:tr>
              <a:tr h="151764">
                <a:tc vMerge="1">
                  <a:txBody>
                    <a:bodyPr/>
                    <a:lstStyle/>
                    <a:p>
                      <a:pPr algn="ctr" fontAlgn="b"/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% pokrytí nákladů, celek, uvedli hodnotu</a:t>
                      </a:r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0-499 ob. 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500-999 ob. 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1 000-</a:t>
                      </a:r>
                      <a:b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4 999 ob. 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5 000-19 999 ob.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pt-BR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000 a více ob. 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Čechy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Jihozápad</a:t>
                      </a:r>
                    </a:p>
                  </a:txBody>
                  <a:tcPr marL="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</a:t>
                      </a:r>
                      <a:b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západ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</a:t>
                      </a:r>
                      <a:b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východ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Jihovýchod</a:t>
                      </a:r>
                    </a:p>
                  </a:txBody>
                  <a:tcPr marL="0" marR="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Morava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Moravskoslezsko</a:t>
                      </a:r>
                      <a:endParaRPr lang="cs-CZ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2940610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průměr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53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871647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medián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1132896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 percentil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6110123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 percentil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432858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min.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0119190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max.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2299134"/>
                  </a:ext>
                </a:extLst>
              </a:tr>
              <a:tr h="65648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n</a:t>
                      </a:r>
                    </a:p>
                  </a:txBody>
                  <a:tcPr marL="18000" marR="18000" marT="18000" marB="1800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1241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660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277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247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223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226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96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220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277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141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18637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r" fontAlgn="b"/>
                      <a:endParaRPr lang="cs-CZ" sz="800" b="0" i="1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18000" marR="18000" marT="18000" marB="1800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10,5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46976226"/>
                  </a:ext>
                </a:extLst>
              </a:tr>
            </a:tbl>
          </a:graphicData>
        </a:graphic>
      </p:graphicFrame>
      <p:sp>
        <p:nvSpPr>
          <p:cNvPr id="7" name="Obdélníkový bublinový popisek 43">
            <a:extLst>
              <a:ext uri="{FF2B5EF4-FFF2-40B4-BE49-F238E27FC236}">
                <a16:creationId xmlns:a16="http://schemas.microsoft.com/office/drawing/2014/main" id="{D50A3F6F-88C7-6E39-0CB4-D26D96D1A50C}"/>
              </a:ext>
            </a:extLst>
          </p:cNvPr>
          <p:cNvSpPr/>
          <p:nvPr/>
        </p:nvSpPr>
        <p:spPr>
          <a:xfrm>
            <a:off x="395536" y="1268760"/>
            <a:ext cx="8569077" cy="830997"/>
          </a:xfrm>
          <a:prstGeom prst="wedgeRectCallout">
            <a:avLst>
              <a:gd name="adj1" fmla="val -19694"/>
              <a:gd name="adj2" fmla="val -49227"/>
            </a:avLst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wrap="square" rtlCol="0" anchor="t" anchorCtr="0">
            <a:spAutoFit/>
          </a:bodyPr>
          <a:lstStyle/>
          <a:p>
            <a:pPr lvl="0" algn="just" fontAlgn="auto">
              <a:spcBef>
                <a:spcPts val="600"/>
              </a:spcBef>
              <a:spcAft>
                <a:spcPts val="0"/>
              </a:spcAft>
              <a:buSzPct val="130000"/>
            </a:pPr>
            <a:r>
              <a:rPr lang="cs-CZ" sz="1200" b="1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Vybrané poplatky pokrývají průměrně 60 % nákladů obcí na</a:t>
            </a:r>
            <a:r>
              <a:rPr lang="cs-CZ" sz="1200" b="1" dirty="0">
                <a:latin typeface="Arial Narrow CE"/>
              </a:rPr>
              <a:t> likvidaci odpadů.</a:t>
            </a:r>
            <a:r>
              <a:rPr lang="cs-CZ" sz="1200" b="1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1200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Medián má stejnou hodnotu – polovině obcí pokrývají poplatky 60 % či méně nákladů, druhé polovině 60 % či více. </a:t>
            </a:r>
            <a:r>
              <a:rPr lang="cs-CZ" sz="1200" kern="0" dirty="0">
                <a:latin typeface="+mn-lt"/>
                <a:cs typeface="Calibri" panose="020F0502020204030204" pitchFamily="34" charset="0"/>
              </a:rPr>
              <a:t>Průměrně větší část nákladů pokrývají poplatky v obcích o 500–1000 obyvatelích (64 %) a zejména z regionu Střední Morava (69 %). Naopak menší část nákladů je pokryta poplatky v obcích o 5 tis. a více obyvatelích (průměrně kolem 50 %) a v regionech Severozápad (47 %) a Jihozápad (53 %).</a:t>
            </a:r>
          </a:p>
        </p:txBody>
      </p: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AF15D649-D0DC-45D9-294E-B0D1496F674B}"/>
              </a:ext>
            </a:extLst>
          </p:cNvPr>
          <p:cNvCxnSpPr>
            <a:cxnSpLocks/>
          </p:cNvCxnSpPr>
          <p:nvPr/>
        </p:nvCxnSpPr>
        <p:spPr>
          <a:xfrm>
            <a:off x="504464" y="2132856"/>
            <a:ext cx="842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ovéPole 9">
            <a:extLst>
              <a:ext uri="{FF2B5EF4-FFF2-40B4-BE49-F238E27FC236}">
                <a16:creationId xmlns:a16="http://schemas.microsoft.com/office/drawing/2014/main" id="{78F4DEED-8E01-4461-8472-FCD898370E24}"/>
              </a:ext>
            </a:extLst>
          </p:cNvPr>
          <p:cNvSpPr txBox="1"/>
          <p:nvPr/>
        </p:nvSpPr>
        <p:spPr>
          <a:xfrm>
            <a:off x="240924" y="6042774"/>
            <a:ext cx="152276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b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800" b="0" i="1" u="none" strike="noStrike" kern="1200" dirty="0">
                <a:solidFill>
                  <a:schemeClr val="bg1">
                    <a:lumMod val="65000"/>
                  </a:schemeClr>
                </a:solidFill>
                <a:effectLst/>
                <a:latin typeface="+mn-lt"/>
                <a:ea typeface="+mn-ea"/>
                <a:cs typeface="+mn-cs"/>
              </a:rPr>
              <a:t>počet ob. ČR žijících </a:t>
            </a:r>
            <a:br>
              <a:rPr lang="cs-CZ" sz="800" b="0" i="1" u="none" strike="noStrike" kern="1200" dirty="0">
                <a:solidFill>
                  <a:schemeClr val="bg1">
                    <a:lumMod val="65000"/>
                  </a:schemeClr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800" b="0" i="1" u="none" strike="noStrike" kern="1200" dirty="0">
                <a:solidFill>
                  <a:schemeClr val="bg1">
                    <a:lumMod val="65000"/>
                  </a:schemeClr>
                </a:solidFill>
                <a:effectLst/>
                <a:latin typeface="+mn-lt"/>
                <a:ea typeface="+mn-ea"/>
                <a:cs typeface="+mn-cs"/>
              </a:rPr>
              <a:t>v dané velikosti obce (mil.)</a:t>
            </a:r>
            <a:endParaRPr lang="cs-CZ" sz="800" b="0" i="1" u="none" strike="noStrike" dirty="0">
              <a:solidFill>
                <a:schemeClr val="bg1">
                  <a:lumMod val="50000"/>
                </a:schemeClr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554294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70CF4B-35E3-3DF1-4088-D0C938EA1F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Object 81">
            <a:extLst>
              <a:ext uri="{FF2B5EF4-FFF2-40B4-BE49-F238E27FC236}">
                <a16:creationId xmlns:a16="http://schemas.microsoft.com/office/drawing/2014/main" id="{6717EC95-AF4C-85B8-24BF-30F5C67B132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275856" y="1188577"/>
          <a:ext cx="5723720" cy="2888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Nadpis 4">
            <a:extLst>
              <a:ext uri="{FF2B5EF4-FFF2-40B4-BE49-F238E27FC236}">
                <a16:creationId xmlns:a16="http://schemas.microsoft.com/office/drawing/2014/main" id="{42C5CCA1-DD1E-4348-0C92-E92497688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Míra pokrytí nákladů na likvidaci odpadů místními poplatky</a:t>
            </a:r>
            <a:endParaRPr lang="cs-CZ" sz="1800" dirty="0">
              <a:solidFill>
                <a:srgbClr val="83B816"/>
              </a:solidFill>
            </a:endParaRPr>
          </a:p>
        </p:txBody>
      </p:sp>
      <p:graphicFrame>
        <p:nvGraphicFramePr>
          <p:cNvPr id="4" name="Tabulka 3">
            <a:extLst>
              <a:ext uri="{FF2B5EF4-FFF2-40B4-BE49-F238E27FC236}">
                <a16:creationId xmlns:a16="http://schemas.microsoft.com/office/drawing/2014/main" id="{C9FEA611-7029-C032-F15A-4C315B2517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1557327"/>
              </p:ext>
            </p:extLst>
          </p:nvPr>
        </p:nvGraphicFramePr>
        <p:xfrm>
          <a:off x="3561162" y="4404109"/>
          <a:ext cx="5076000" cy="1735800"/>
        </p:xfrm>
        <a:graphic>
          <a:graphicData uri="http://schemas.openxmlformats.org/drawingml/2006/table">
            <a:tbl>
              <a:tblPr/>
              <a:tblGrid>
                <a:gridCol w="1188000">
                  <a:extLst>
                    <a:ext uri="{9D8B030D-6E8A-4147-A177-3AD203B41FA5}">
                      <a16:colId xmlns:a16="http://schemas.microsoft.com/office/drawing/2014/main" val="1811396998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2529634846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3678837251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1824764972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937150759"/>
                    </a:ext>
                  </a:extLst>
                </a:gridCol>
              </a:tblGrid>
              <a:tr h="447480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% pokrytí nákladů, </a:t>
                      </a:r>
                      <a:r>
                        <a:rPr kumimoji="0" lang="pl-PL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dle konstrukce poplatků</a:t>
                      </a:r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celek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Na občana / </a:t>
                      </a:r>
                      <a:b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</a:br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na hlavu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Na litry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Na váhu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3483757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průměr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6230161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medián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0173255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 percentil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6507789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 percentil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4658016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min.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1344866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max.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4660868"/>
                  </a:ext>
                </a:extLst>
              </a:tr>
              <a:tr h="65648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n</a:t>
                      </a:r>
                    </a:p>
                  </a:txBody>
                  <a:tcPr marL="18000" marR="18000" marT="18000" marB="1800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1241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1012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208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5381362"/>
                  </a:ext>
                </a:extLst>
              </a:tr>
            </a:tbl>
          </a:graphicData>
        </a:graphic>
      </p:graphicFrame>
      <p:sp>
        <p:nvSpPr>
          <p:cNvPr id="6" name="TextovéPole 5">
            <a:extLst>
              <a:ext uri="{FF2B5EF4-FFF2-40B4-BE49-F238E27FC236}">
                <a16:creationId xmlns:a16="http://schemas.microsoft.com/office/drawing/2014/main" id="{588803A1-B72B-66AD-B4DF-773D1BFE1F42}"/>
              </a:ext>
            </a:extLst>
          </p:cNvPr>
          <p:cNvSpPr txBox="1"/>
          <p:nvPr/>
        </p:nvSpPr>
        <p:spPr>
          <a:xfrm>
            <a:off x="4442978" y="4148780"/>
            <a:ext cx="3312368" cy="260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  <a:buSzPts val="1100"/>
            </a:pPr>
            <a:r>
              <a:rPr lang="cs-CZ" sz="1100" b="1" dirty="0">
                <a:latin typeface="+mn-lt"/>
              </a:rPr>
              <a:t>dle konstrukce poplatků</a:t>
            </a:r>
            <a:endParaRPr lang="cs-CZ" sz="1100" b="1" u="sng" dirty="0">
              <a:latin typeface="+mn-lt"/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13886828-F95A-D3CA-E482-1220677F35E2}"/>
              </a:ext>
            </a:extLst>
          </p:cNvPr>
          <p:cNvSpPr txBox="1"/>
          <p:nvPr/>
        </p:nvSpPr>
        <p:spPr>
          <a:xfrm>
            <a:off x="4442978" y="1506082"/>
            <a:ext cx="3312368" cy="260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  <a:buSzPts val="1100"/>
            </a:pPr>
            <a:r>
              <a:rPr lang="cs-CZ" sz="1100" b="1" dirty="0">
                <a:latin typeface="+mn-lt"/>
              </a:rPr>
              <a:t>dle výše poplatku </a:t>
            </a:r>
            <a:r>
              <a:rPr lang="cs-CZ" sz="1100" b="1" u="sng" dirty="0">
                <a:latin typeface="+mn-lt"/>
              </a:rPr>
              <a:t>na občana / na hlavu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97A8B77A-712D-838A-672E-AFAE83A243C9}"/>
              </a:ext>
            </a:extLst>
          </p:cNvPr>
          <p:cNvSpPr txBox="1"/>
          <p:nvPr/>
        </p:nvSpPr>
        <p:spPr>
          <a:xfrm>
            <a:off x="4197601" y="1733303"/>
            <a:ext cx="38031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cs-CZ" sz="800" b="0" i="1" u="none" strike="noStrike" kern="1200" cap="none" spc="0" normalizeH="0" baseline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průměrné % pokrytí nákladů</a:t>
            </a:r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, poplatky mají konstruovány na občana / na hlavu</a:t>
            </a:r>
          </a:p>
        </p:txBody>
      </p:sp>
      <p:sp>
        <p:nvSpPr>
          <p:cNvPr id="9" name="Text Box 47">
            <a:extLst>
              <a:ext uri="{FF2B5EF4-FFF2-40B4-BE49-F238E27FC236}">
                <a16:creationId xmlns:a16="http://schemas.microsoft.com/office/drawing/2014/main" id="{C3C6C840-6849-76BA-D1D6-0AE76E874A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123" y="1734236"/>
            <a:ext cx="223224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b="1" dirty="0">
                <a:latin typeface="Arial Narrow CE"/>
              </a:rPr>
              <a:t>Z kolika procent vybrané místní poplatky pokrývají celkové náklady na likvidaci odpadů ve vaší obci? </a:t>
            </a:r>
            <a:r>
              <a:rPr lang="cs-CZ" sz="900" dirty="0">
                <a:latin typeface="Arial Narrow CE"/>
              </a:rPr>
              <a:t>(q43)</a:t>
            </a:r>
          </a:p>
        </p:txBody>
      </p:sp>
      <p:sp>
        <p:nvSpPr>
          <p:cNvPr id="11" name="Obdélníkový bublinový popisek 43">
            <a:extLst>
              <a:ext uri="{FF2B5EF4-FFF2-40B4-BE49-F238E27FC236}">
                <a16:creationId xmlns:a16="http://schemas.microsoft.com/office/drawing/2014/main" id="{81FF15FC-DFAE-9402-5D72-CB620D54ED82}"/>
              </a:ext>
            </a:extLst>
          </p:cNvPr>
          <p:cNvSpPr/>
          <p:nvPr/>
        </p:nvSpPr>
        <p:spPr>
          <a:xfrm>
            <a:off x="348551" y="3522630"/>
            <a:ext cx="2783289" cy="2646878"/>
          </a:xfrm>
          <a:prstGeom prst="wedgeRectCallout">
            <a:avLst>
              <a:gd name="adj1" fmla="val -19694"/>
              <a:gd name="adj2" fmla="val -49227"/>
            </a:avLst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wrap="square" rtlCol="0" anchor="t" anchorCtr="0">
            <a:spAutoFit/>
          </a:bodyPr>
          <a:lstStyle/>
          <a:p>
            <a:pPr marL="265113" lvl="0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3"/>
              </a:buBlip>
            </a:pPr>
            <a:r>
              <a:rPr lang="cs-CZ" sz="1200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V obcích, které vybírají poplatky </a:t>
            </a:r>
            <a:r>
              <a:rPr lang="cs-CZ" sz="1200" b="1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na občana / na hlavu</a:t>
            </a:r>
            <a:r>
              <a:rPr lang="cs-CZ" sz="1200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, tyto </a:t>
            </a:r>
            <a:r>
              <a:rPr lang="cs-CZ" sz="1200" b="1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poplatky pokrývají průměrně 59 % nákladů</a:t>
            </a:r>
            <a:r>
              <a:rPr lang="cs-CZ" sz="1200" b="1" dirty="0">
                <a:latin typeface="Arial Narrow CE"/>
              </a:rPr>
              <a:t>.</a:t>
            </a:r>
            <a:r>
              <a:rPr lang="cs-CZ" sz="1200" b="1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1200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Přitom průměrně vyšší </a:t>
            </a:r>
            <a:r>
              <a:rPr lang="cs-CZ" sz="1200" kern="0" dirty="0">
                <a:latin typeface="+mn-lt"/>
                <a:cs typeface="Calibri" panose="020F0502020204030204" pitchFamily="34" charset="0"/>
              </a:rPr>
              <a:t>část nákladů pokrývají poplatky v obcích, které mají poplatky v rozmezí 800–899 Kč (65 % nákladů). </a:t>
            </a:r>
          </a:p>
          <a:p>
            <a:pPr marL="265113" lvl="0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3"/>
              </a:buBlip>
            </a:pPr>
            <a:r>
              <a:rPr lang="cs-CZ" sz="1200" b="1" kern="0" dirty="0">
                <a:latin typeface="+mn-lt"/>
                <a:cs typeface="Calibri" panose="020F0502020204030204" pitchFamily="34" charset="0"/>
              </a:rPr>
              <a:t>Průměrně větší část nákladů pokrývají </a:t>
            </a:r>
            <a:r>
              <a:rPr lang="cs-CZ" sz="1200" kern="0" dirty="0">
                <a:latin typeface="+mn-lt"/>
                <a:cs typeface="Calibri" panose="020F0502020204030204" pitchFamily="34" charset="0"/>
              </a:rPr>
              <a:t>poplatky v obcích, které poplatky </a:t>
            </a:r>
            <a:r>
              <a:rPr lang="cs-CZ" sz="1200" b="1" kern="0" dirty="0">
                <a:latin typeface="+mn-lt"/>
                <a:cs typeface="Calibri" panose="020F0502020204030204" pitchFamily="34" charset="0"/>
              </a:rPr>
              <a:t>konstruují „na litry“ či „na váhu“ </a:t>
            </a:r>
            <a:r>
              <a:rPr lang="cs-CZ" sz="1200" kern="0" dirty="0">
                <a:latin typeface="+mn-lt"/>
                <a:cs typeface="Calibri" panose="020F0502020204030204" pitchFamily="34" charset="0"/>
              </a:rPr>
              <a:t>(66 % resp. 68 %). </a:t>
            </a:r>
          </a:p>
          <a:p>
            <a:pPr marL="265113" lvl="0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3"/>
              </a:buBlip>
            </a:pPr>
            <a:endParaRPr lang="cs-CZ" sz="1200" kern="0" dirty="0">
              <a:latin typeface="+mn-lt"/>
              <a:cs typeface="Calibri" panose="020F0502020204030204" pitchFamily="34" charset="0"/>
            </a:endParaRPr>
          </a:p>
        </p:txBody>
      </p:sp>
      <p:cxnSp>
        <p:nvCxnSpPr>
          <p:cNvPr id="12" name="Přímá spojnice 11">
            <a:extLst>
              <a:ext uri="{FF2B5EF4-FFF2-40B4-BE49-F238E27FC236}">
                <a16:creationId xmlns:a16="http://schemas.microsoft.com/office/drawing/2014/main" id="{7CF5C95D-F550-DC5F-5B20-F5319232BB68}"/>
              </a:ext>
            </a:extLst>
          </p:cNvPr>
          <p:cNvCxnSpPr>
            <a:cxnSpLocks/>
          </p:cNvCxnSpPr>
          <p:nvPr/>
        </p:nvCxnSpPr>
        <p:spPr>
          <a:xfrm>
            <a:off x="539552" y="3284984"/>
            <a:ext cx="243940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204581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2C1443-BFC0-A16E-FB47-3A56A1ABDC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Tabulka 21">
            <a:extLst>
              <a:ext uri="{FF2B5EF4-FFF2-40B4-BE49-F238E27FC236}">
                <a16:creationId xmlns:a16="http://schemas.microsoft.com/office/drawing/2014/main" id="{E31A832F-4104-4367-8E90-C6A8F0EB78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1318890"/>
              </p:ext>
            </p:extLst>
          </p:nvPr>
        </p:nvGraphicFramePr>
        <p:xfrm>
          <a:off x="729432" y="2852936"/>
          <a:ext cx="8056580" cy="2140033"/>
        </p:xfrm>
        <a:graphic>
          <a:graphicData uri="http://schemas.openxmlformats.org/drawingml/2006/table">
            <a:tbl>
              <a:tblPr/>
              <a:tblGrid>
                <a:gridCol w="5368745">
                  <a:extLst>
                    <a:ext uri="{9D8B030D-6E8A-4147-A177-3AD203B41FA5}">
                      <a16:colId xmlns:a16="http://schemas.microsoft.com/office/drawing/2014/main" val="3082922086"/>
                    </a:ext>
                  </a:extLst>
                </a:gridCol>
                <a:gridCol w="537567">
                  <a:extLst>
                    <a:ext uri="{9D8B030D-6E8A-4147-A177-3AD203B41FA5}">
                      <a16:colId xmlns:a16="http://schemas.microsoft.com/office/drawing/2014/main" val="139064625"/>
                    </a:ext>
                  </a:extLst>
                </a:gridCol>
                <a:gridCol w="537567">
                  <a:extLst>
                    <a:ext uri="{9D8B030D-6E8A-4147-A177-3AD203B41FA5}">
                      <a16:colId xmlns:a16="http://schemas.microsoft.com/office/drawing/2014/main" val="910973805"/>
                    </a:ext>
                  </a:extLst>
                </a:gridCol>
                <a:gridCol w="537567">
                  <a:extLst>
                    <a:ext uri="{9D8B030D-6E8A-4147-A177-3AD203B41FA5}">
                      <a16:colId xmlns:a16="http://schemas.microsoft.com/office/drawing/2014/main" val="1822651253"/>
                    </a:ext>
                  </a:extLst>
                </a:gridCol>
                <a:gridCol w="537567">
                  <a:extLst>
                    <a:ext uri="{9D8B030D-6E8A-4147-A177-3AD203B41FA5}">
                      <a16:colId xmlns:a16="http://schemas.microsoft.com/office/drawing/2014/main" val="2051388655"/>
                    </a:ext>
                  </a:extLst>
                </a:gridCol>
                <a:gridCol w="537567">
                  <a:extLst>
                    <a:ext uri="{9D8B030D-6E8A-4147-A177-3AD203B41FA5}">
                      <a16:colId xmlns:a16="http://schemas.microsoft.com/office/drawing/2014/main" val="3067352393"/>
                    </a:ext>
                  </a:extLst>
                </a:gridCol>
              </a:tblGrid>
              <a:tr h="449538">
                <a:tc>
                  <a:txBody>
                    <a:bodyPr/>
                    <a:lstStyle/>
                    <a:p>
                      <a:pPr algn="ctr" fontAlgn="b"/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0-499 ob. 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500-999 ob. 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1 000-</a:t>
                      </a:r>
                      <a:b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4 999 ob.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5 000-19 999 ob.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pt-BR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000 a více ob. 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32940610"/>
                  </a:ext>
                </a:extLst>
              </a:tr>
              <a:tr h="293999">
                <a:tc>
                  <a:txBody>
                    <a:bodyPr/>
                    <a:lstStyle/>
                    <a:p>
                      <a:pPr marL="36000" algn="l" fontAlgn="b"/>
                      <a:endParaRPr lang="cs-CZ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58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42299134"/>
                  </a:ext>
                </a:extLst>
              </a:tr>
              <a:tr h="293999">
                <a:tc>
                  <a:txBody>
                    <a:bodyPr/>
                    <a:lstStyle/>
                    <a:p>
                      <a:pPr marL="36000" algn="l" fontAlgn="b"/>
                      <a:endParaRPr lang="cs-CZ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52106203"/>
                  </a:ext>
                </a:extLst>
              </a:tr>
              <a:tr h="293999">
                <a:tc>
                  <a:txBody>
                    <a:bodyPr/>
                    <a:lstStyle/>
                    <a:p>
                      <a:pPr marL="36000" algn="l" fontAlgn="b"/>
                      <a:endParaRPr lang="cs-CZ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00405025"/>
                  </a:ext>
                </a:extLst>
              </a:tr>
              <a:tr h="293999">
                <a:tc>
                  <a:txBody>
                    <a:bodyPr/>
                    <a:lstStyle/>
                    <a:p>
                      <a:pPr marL="36000" algn="l" fontAlgn="b"/>
                      <a:endParaRPr lang="cs-CZ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64883918"/>
                  </a:ext>
                </a:extLst>
              </a:tr>
              <a:tr h="293999">
                <a:tc>
                  <a:txBody>
                    <a:bodyPr/>
                    <a:lstStyle/>
                    <a:p>
                      <a:pPr marL="36000" algn="l" fontAlgn="b"/>
                      <a:endParaRPr lang="cs-CZ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marL="9525" marR="9525" marT="952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65695138"/>
                  </a:ext>
                </a:extLst>
              </a:tr>
              <a:tr h="220500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n</a:t>
                      </a: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659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266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243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318637"/>
                  </a:ext>
                </a:extLst>
              </a:tr>
            </a:tbl>
          </a:graphicData>
        </a:graphic>
      </p:graphicFrame>
      <p:graphicFrame>
        <p:nvGraphicFramePr>
          <p:cNvPr id="21" name="Object 16">
            <a:extLst>
              <a:ext uri="{FF2B5EF4-FFF2-40B4-BE49-F238E27FC236}">
                <a16:creationId xmlns:a16="http://schemas.microsoft.com/office/drawing/2014/main" id="{66D4AEBF-0993-EF78-D221-1CA2D6DF5D7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5017432"/>
              </p:ext>
            </p:extLst>
          </p:nvPr>
        </p:nvGraphicFramePr>
        <p:xfrm>
          <a:off x="23019" y="3170145"/>
          <a:ext cx="7380312" cy="28706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Nadpis 4">
            <a:extLst>
              <a:ext uri="{FF2B5EF4-FFF2-40B4-BE49-F238E27FC236}">
                <a16:creationId xmlns:a16="http://schemas.microsoft.com/office/drawing/2014/main" id="{ECD0E8DD-09A7-1492-863A-36704141C8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Důvody doplácení za likvidaci odpadu</a:t>
            </a:r>
          </a:p>
        </p:txBody>
      </p:sp>
      <p:sp>
        <p:nvSpPr>
          <p:cNvPr id="31" name="Text Box 47">
            <a:extLst>
              <a:ext uri="{FF2B5EF4-FFF2-40B4-BE49-F238E27FC236}">
                <a16:creationId xmlns:a16="http://schemas.microsoft.com/office/drawing/2014/main" id="{29DC2512-EBCA-B548-D4BE-4E998C1A64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159" y="2654161"/>
            <a:ext cx="5695764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900" i="1" dirty="0">
                <a:solidFill>
                  <a:schemeClr val="bg1">
                    <a:lumMod val="50000"/>
                  </a:schemeClr>
                </a:solidFill>
                <a:latin typeface="Arial Narrow CE"/>
              </a:rPr>
              <a:t>„</a:t>
            </a:r>
            <a:r>
              <a:rPr lang="pl-PL" sz="900" i="1" dirty="0">
                <a:solidFill>
                  <a:schemeClr val="bg1">
                    <a:lumMod val="50000"/>
                  </a:schemeClr>
                </a:solidFill>
                <a:latin typeface="Arial Narrow CE"/>
              </a:rPr>
              <a:t>Proč jako obec doplácíte za likvidaci komunálního odpadu?</a:t>
            </a:r>
            <a:r>
              <a:rPr lang="cs-CZ" sz="900" i="1" dirty="0">
                <a:solidFill>
                  <a:schemeClr val="bg1">
                    <a:lumMod val="50000"/>
                  </a:schemeClr>
                </a:solidFill>
                <a:latin typeface="Arial Narrow CE"/>
              </a:rPr>
              <a:t>“ (q45)</a:t>
            </a:r>
          </a:p>
        </p:txBody>
      </p:sp>
      <p:sp>
        <p:nvSpPr>
          <p:cNvPr id="18" name="Text Box 9">
            <a:extLst>
              <a:ext uri="{FF2B5EF4-FFF2-40B4-BE49-F238E27FC236}">
                <a16:creationId xmlns:a16="http://schemas.microsoft.com/office/drawing/2014/main" id="{52AE9260-3FFE-14F1-FD13-ED6E7BF1ED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05936" y="3015845"/>
            <a:ext cx="246440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cs-CZ" sz="1200" b="1" dirty="0">
                <a:latin typeface="Arial Narrow CE"/>
              </a:rPr>
              <a:t>celek</a:t>
            </a:r>
          </a:p>
        </p:txBody>
      </p:sp>
      <p:sp>
        <p:nvSpPr>
          <p:cNvPr id="25" name="TextovéPole 24">
            <a:extLst>
              <a:ext uri="{FF2B5EF4-FFF2-40B4-BE49-F238E27FC236}">
                <a16:creationId xmlns:a16="http://schemas.microsoft.com/office/drawing/2014/main" id="{5E40F94D-795E-07E2-51BD-EBB32423A642}"/>
              </a:ext>
            </a:extLst>
          </p:cNvPr>
          <p:cNvSpPr txBox="1"/>
          <p:nvPr/>
        </p:nvSpPr>
        <p:spPr>
          <a:xfrm>
            <a:off x="2784248" y="4867705"/>
            <a:ext cx="2870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1224; obce, ve kterých poplatky nepokrývají 100 % nákladů, možnost více odpovědí</a:t>
            </a:r>
          </a:p>
        </p:txBody>
      </p:sp>
      <p:cxnSp>
        <p:nvCxnSpPr>
          <p:cNvPr id="27" name="Přímá spojnice 26">
            <a:extLst>
              <a:ext uri="{FF2B5EF4-FFF2-40B4-BE49-F238E27FC236}">
                <a16:creationId xmlns:a16="http://schemas.microsoft.com/office/drawing/2014/main" id="{56643E0A-90E3-00F9-ED25-204695F6D247}"/>
              </a:ext>
            </a:extLst>
          </p:cNvPr>
          <p:cNvCxnSpPr>
            <a:cxnSpLocks/>
          </p:cNvCxnSpPr>
          <p:nvPr/>
        </p:nvCxnSpPr>
        <p:spPr>
          <a:xfrm>
            <a:off x="521159" y="2492896"/>
            <a:ext cx="82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ástupný symbol pro obsah 2">
            <a:extLst>
              <a:ext uri="{FF2B5EF4-FFF2-40B4-BE49-F238E27FC236}">
                <a16:creationId xmlns:a16="http://schemas.microsoft.com/office/drawing/2014/main" id="{C6A343AC-9A89-AE28-E51F-9F8DC2D18BF5}"/>
              </a:ext>
            </a:extLst>
          </p:cNvPr>
          <p:cNvSpPr>
            <a:spLocks noGrp="1"/>
          </p:cNvSpPr>
          <p:nvPr/>
        </p:nvSpPr>
        <p:spPr bwMode="auto">
          <a:xfrm>
            <a:off x="346535" y="1381273"/>
            <a:ext cx="846384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just" rtl="0" eaLnBrk="1" fontAlgn="base" hangingPunct="1">
              <a:spcBef>
                <a:spcPct val="20000"/>
              </a:spcBef>
              <a:spcAft>
                <a:spcPct val="0"/>
              </a:spcAft>
              <a:buSzPct val="200000"/>
              <a:buFont typeface="Wingdings" panose="05000000000000000000" pitchFamily="2" charset="2"/>
              <a:buBlip>
                <a:blip r:embed="rId3"/>
              </a:buBlip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70000"/>
              <a:buBlip>
                <a:blip r:embed="rId4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5113" indent="-265113">
              <a:spcBef>
                <a:spcPts val="600"/>
              </a:spcBef>
              <a:buSzPct val="130000"/>
            </a:pPr>
            <a:r>
              <a:rPr lang="cs-CZ" sz="1200" dirty="0"/>
              <a:t>Hlavním důvodem, proč obce doplácí za likvidaci odpadu, je, že </a:t>
            </a:r>
            <a:r>
              <a:rPr lang="cs-CZ" sz="1200" b="1" dirty="0"/>
              <a:t>nechtějí, aby odpady byly pro občany příliš drahé </a:t>
            </a:r>
            <a:r>
              <a:rPr lang="cs-CZ" sz="1200" dirty="0"/>
              <a:t>(62 %). Jde o hlavní důvod také v rámci různých velikostí obcí. Necelá třetina (30 %) doplácením zajišťuje službu pro občany, kteří platí daně, pětina (20 %) uvádí, že tak udržují sociální smír, a dle 12 % je důvodem nepopularita zvyšování poplatků (tento důvod je významně častěji uváděn obcemi a městy nad 5 tis. obyvatel). </a:t>
            </a:r>
          </a:p>
        </p:txBody>
      </p:sp>
      <p:sp>
        <p:nvSpPr>
          <p:cNvPr id="23" name="TextovéPole 22">
            <a:extLst>
              <a:ext uri="{FF2B5EF4-FFF2-40B4-BE49-F238E27FC236}">
                <a16:creationId xmlns:a16="http://schemas.microsoft.com/office/drawing/2014/main" id="{61E08CA8-363A-F890-4C49-5D5E62E56921}"/>
              </a:ext>
            </a:extLst>
          </p:cNvPr>
          <p:cNvSpPr txBox="1"/>
          <p:nvPr/>
        </p:nvSpPr>
        <p:spPr>
          <a:xfrm>
            <a:off x="834040" y="5565422"/>
            <a:ext cx="7488832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* spontánně: </a:t>
            </a:r>
            <a:r>
              <a:rPr lang="cs-CZ" sz="900" b="0" i="0" u="none" strike="noStrike" kern="12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</a:rPr>
              <a:t>4 % motivace k třídění; 3 % maximální výše stanovená zákonem; 3 % dojde ke zvýšení poplatku; </a:t>
            </a:r>
            <a:r>
              <a:rPr lang="pl-PL" sz="900" b="0" i="0" u="none" strike="noStrike" kern="12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</a:rPr>
              <a:t>2 % obec má jiné příjmy z OH; </a:t>
            </a:r>
            <a:br>
              <a:rPr lang="pl-PL" sz="900" b="0" i="0" u="none" strike="noStrike" kern="12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</a:rPr>
            </a:br>
            <a:r>
              <a:rPr lang="cs-CZ" sz="900" b="0" i="0" u="none" strike="noStrike" kern="12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</a:rPr>
              <a:t>2 % výše poplatku nestačí / vysoké náklady; 2 % zamezení černých skládek; 2 % máme nízký / nezatěžující doplatek; </a:t>
            </a:r>
            <a:r>
              <a:rPr lang="pl-PL" sz="900" b="0" i="0" u="none" strike="noStrike" kern="12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</a:rPr>
              <a:t>1 % komplikace s turisty, rekreanty; </a:t>
            </a:r>
            <a:r>
              <a:rPr lang="cs-CZ" sz="900" b="0" i="0" u="none" strike="noStrike" kern="12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</a:rPr>
              <a:t>1 % rozhodnutí zastupitelstva; 1 % měníme systém / jednodušší systém; </a:t>
            </a:r>
            <a:r>
              <a:rPr lang="cs-CZ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jiné spontánní odpovědi jednotlivě &lt; 1 %</a:t>
            </a:r>
            <a:endParaRPr lang="cs-CZ" sz="9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70143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buFont typeface="Wingdings 2" pitchFamily="18" charset="2"/>
              <a:buNone/>
              <a:tabLst/>
              <a:defRPr/>
            </a:pPr>
            <a:r>
              <a:rPr lang="cs-CZ" sz="2200" kern="0" dirty="0">
                <a:solidFill>
                  <a:srgbClr val="487105"/>
                </a:solidFill>
                <a:ea typeface="+mn-ea"/>
                <a:cs typeface="+mn-cs"/>
              </a:rPr>
              <a:t>Shrnutí</a:t>
            </a:r>
            <a:r>
              <a:rPr kumimoji="0" lang="cs-CZ" sz="2200" b="0" i="0" u="none" strike="noStrike" kern="0" cap="none" spc="0" normalizeH="0" baseline="0" noProof="0" dirty="0">
                <a:ln>
                  <a:noFill/>
                </a:ln>
                <a:solidFill>
                  <a:srgbClr val="48710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hlavních zjištění</a:t>
            </a: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C8661F53-793F-419C-A1A1-F8C6AAF9AE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5656" y="1692425"/>
            <a:ext cx="7176028" cy="719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61747"/>
              </a:buClr>
              <a:buSzPct val="120000"/>
              <a:buFont typeface="Arial" panose="020B0604020202020204" pitchFamily="34" charset="0"/>
              <a:buChar char="•"/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10000"/>
              <a:buBlip>
                <a:blip r:embed="rId2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Clr>
                <a:srgbClr val="4E760F"/>
              </a:buClr>
              <a:buSzPct val="130000"/>
              <a:buNone/>
            </a:pPr>
            <a:r>
              <a:rPr lang="cs-CZ" sz="1200" b="1" kern="0" dirty="0">
                <a:latin typeface="+mn-lt"/>
              </a:rPr>
              <a:t>Velká</a:t>
            </a:r>
            <a:r>
              <a:rPr lang="cs-CZ" sz="1200" kern="0" dirty="0">
                <a:latin typeface="+mn-lt"/>
              </a:rPr>
              <a:t> </a:t>
            </a:r>
            <a:r>
              <a:rPr lang="cs-CZ" sz="1200" b="1" kern="0" dirty="0">
                <a:latin typeface="+mn-lt"/>
              </a:rPr>
              <a:t>většina</a:t>
            </a:r>
            <a:r>
              <a:rPr lang="cs-CZ" sz="1200" kern="0" dirty="0">
                <a:latin typeface="+mn-lt"/>
              </a:rPr>
              <a:t> obcí zajišťuje svoz a likvidaci odpadu prostřednictvím </a:t>
            </a:r>
            <a:r>
              <a:rPr lang="cs-CZ" sz="1200" b="1" kern="0" dirty="0">
                <a:latin typeface="+mn-lt"/>
              </a:rPr>
              <a:t>vysoutěžené společnosti</a:t>
            </a:r>
            <a:r>
              <a:rPr lang="cs-CZ" sz="1200" kern="0" dirty="0">
                <a:latin typeface="+mn-lt"/>
              </a:rPr>
              <a:t>, </a:t>
            </a:r>
          </a:p>
          <a:p>
            <a:pPr marL="542925" lvl="1" indent="-276225">
              <a:spcBef>
                <a:spcPts val="600"/>
              </a:spcBef>
              <a:buClr>
                <a:srgbClr val="4E760F"/>
              </a:buClr>
              <a:buSzPct val="130000"/>
            </a:pPr>
            <a:r>
              <a:rPr lang="cs-CZ" b="1" kern="0" dirty="0">
                <a:latin typeface="+mn-lt"/>
              </a:rPr>
              <a:t>13 </a:t>
            </a:r>
            <a:r>
              <a:rPr lang="cs-CZ" kern="0" dirty="0">
                <a:latin typeface="+mn-lt"/>
              </a:rPr>
              <a:t>% využívá spoluvlastněnou svozovou společnost, </a:t>
            </a:r>
          </a:p>
          <a:p>
            <a:pPr marL="542925" lvl="1" indent="-276225">
              <a:spcBef>
                <a:spcPts val="600"/>
              </a:spcBef>
              <a:buClr>
                <a:srgbClr val="4E760F"/>
              </a:buClr>
              <a:buSzPct val="130000"/>
            </a:pPr>
            <a:r>
              <a:rPr lang="cs-CZ" b="1" kern="0" dirty="0">
                <a:latin typeface="+mn-lt"/>
              </a:rPr>
              <a:t>5 %</a:t>
            </a:r>
            <a:r>
              <a:rPr lang="cs-CZ" kern="0" dirty="0">
                <a:latin typeface="+mn-lt"/>
              </a:rPr>
              <a:t> vlastní svozovou společnost – u </a:t>
            </a:r>
            <a:r>
              <a:rPr lang="cs-CZ" kern="0" dirty="0"/>
              <a:t>měst nad 20 tis. obyvatel je tento způsob převažující</a:t>
            </a:r>
            <a:r>
              <a:rPr lang="cs-CZ" sz="1000" kern="0" dirty="0"/>
              <a:t>. </a:t>
            </a:r>
            <a:endParaRPr lang="cs-CZ" sz="1200" dirty="0"/>
          </a:p>
        </p:txBody>
      </p:sp>
      <p:sp>
        <p:nvSpPr>
          <p:cNvPr id="14" name="Zástupný symbol pro obsah 2">
            <a:extLst>
              <a:ext uri="{FF2B5EF4-FFF2-40B4-BE49-F238E27FC236}">
                <a16:creationId xmlns:a16="http://schemas.microsoft.com/office/drawing/2014/main" id="{057809F3-DD94-400A-A94D-FCC765338B65}"/>
              </a:ext>
            </a:extLst>
          </p:cNvPr>
          <p:cNvSpPr>
            <a:spLocks noGrp="1"/>
          </p:cNvSpPr>
          <p:nvPr/>
        </p:nvSpPr>
        <p:spPr bwMode="auto">
          <a:xfrm>
            <a:off x="1259632" y="1334715"/>
            <a:ext cx="5879883" cy="582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just" rtl="0" eaLnBrk="1" fontAlgn="base" hangingPunct="1">
              <a:spcBef>
                <a:spcPct val="20000"/>
              </a:spcBef>
              <a:spcAft>
                <a:spcPct val="0"/>
              </a:spcAft>
              <a:buSzPct val="200000"/>
              <a:buFont typeface="Wingdings" panose="05000000000000000000" pitchFamily="2" charset="2"/>
              <a:buBlip>
                <a:blip r:embed="rId3"/>
              </a:buBlip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70000"/>
              <a:buBlip>
                <a:blip r:embed="rId2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600"/>
              </a:spcBef>
              <a:buSzPct val="150000"/>
              <a:buNone/>
            </a:pPr>
            <a:r>
              <a:rPr lang="pl-PL" altLang="cs-CZ" sz="1400" dirty="0">
                <a:solidFill>
                  <a:srgbClr val="477104"/>
                </a:solidFill>
                <a:ea typeface="+mj-ea"/>
                <a:cs typeface="+mj-cs"/>
              </a:rPr>
              <a:t>Kdo zajišťuje svoz a likvidaci odpadu?</a:t>
            </a:r>
            <a:endParaRPr lang="cs-CZ" altLang="cs-CZ" sz="1400" dirty="0">
              <a:solidFill>
                <a:srgbClr val="477104"/>
              </a:solidFill>
              <a:ea typeface="+mj-ea"/>
              <a:cs typeface="+mj-cs"/>
            </a:endParaRPr>
          </a:p>
        </p:txBody>
      </p:sp>
      <p:sp>
        <p:nvSpPr>
          <p:cNvPr id="13" name="Text Box 4">
            <a:extLst>
              <a:ext uri="{FF2B5EF4-FFF2-40B4-BE49-F238E27FC236}">
                <a16:creationId xmlns:a16="http://schemas.microsoft.com/office/drawing/2014/main" id="{E721B1EC-1C49-4762-B917-64DDD4D4BF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404" y="1668376"/>
            <a:ext cx="988984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2000" dirty="0">
                <a:solidFill>
                  <a:srgbClr val="477104"/>
                </a:solidFill>
                <a:latin typeface="+mn-lt"/>
                <a:cs typeface="Arial" charset="0"/>
              </a:rPr>
              <a:t>82 %</a:t>
            </a:r>
          </a:p>
          <a:p>
            <a:pPr algn="ctr">
              <a:spcBef>
                <a:spcPts val="0"/>
              </a:spcBef>
            </a:pPr>
            <a:r>
              <a:rPr lang="cs-CZ" sz="1100" dirty="0">
                <a:solidFill>
                  <a:srgbClr val="477104"/>
                </a:solidFill>
                <a:latin typeface="+mn-lt"/>
                <a:cs typeface="Arial" charset="0"/>
              </a:rPr>
              <a:t>vysoutěžená společnost</a:t>
            </a:r>
          </a:p>
          <a:p>
            <a:pPr lvl="0" algn="ctr">
              <a:spcBef>
                <a:spcPts val="0"/>
              </a:spcBef>
            </a:pPr>
            <a:endParaRPr lang="cs-CZ" sz="2000" dirty="0">
              <a:solidFill>
                <a:srgbClr val="477104"/>
              </a:solidFill>
              <a:latin typeface="+mn-lt"/>
              <a:cs typeface="Arial" charset="0"/>
            </a:endParaRPr>
          </a:p>
        </p:txBody>
      </p:sp>
      <p:sp>
        <p:nvSpPr>
          <p:cNvPr id="19" name="Text Box 4">
            <a:extLst>
              <a:ext uri="{FF2B5EF4-FFF2-40B4-BE49-F238E27FC236}">
                <a16:creationId xmlns:a16="http://schemas.microsoft.com/office/drawing/2014/main" id="{EEFCB2AB-ED71-41FE-B67B-8530483568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6846" y="2808052"/>
            <a:ext cx="152283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2000" dirty="0">
                <a:solidFill>
                  <a:srgbClr val="4E770E"/>
                </a:solidFill>
                <a:latin typeface="+mn-lt"/>
                <a:cs typeface="Arial" charset="0"/>
              </a:rPr>
              <a:t>36 %</a:t>
            </a:r>
            <a:br>
              <a:rPr lang="cs-CZ" sz="2000" dirty="0">
                <a:solidFill>
                  <a:srgbClr val="4E770E"/>
                </a:solidFill>
                <a:latin typeface="+mn-lt"/>
                <a:cs typeface="Arial" charset="0"/>
              </a:rPr>
            </a:br>
            <a:endParaRPr lang="cs-CZ" sz="1200" dirty="0">
              <a:solidFill>
                <a:srgbClr val="4E770E"/>
              </a:solidFill>
              <a:latin typeface="+mn-lt"/>
              <a:cs typeface="Arial" charset="0"/>
            </a:endParaRPr>
          </a:p>
        </p:txBody>
      </p:sp>
      <p:sp>
        <p:nvSpPr>
          <p:cNvPr id="20" name="Rectangle 3">
            <a:extLst>
              <a:ext uri="{FF2B5EF4-FFF2-40B4-BE49-F238E27FC236}">
                <a16:creationId xmlns:a16="http://schemas.microsoft.com/office/drawing/2014/main" id="{9EC4AD88-9E43-4653-8B30-F0279EB53D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45835" y="3146120"/>
            <a:ext cx="3099767" cy="1024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61747"/>
              </a:buClr>
              <a:buSzPct val="120000"/>
              <a:buFont typeface="Arial" panose="020B0604020202020204" pitchFamily="34" charset="0"/>
              <a:buChar char="•"/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10000"/>
              <a:buBlip>
                <a:blip r:embed="rId2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Clr>
                <a:srgbClr val="4E760F"/>
              </a:buClr>
              <a:buSzPct val="130000"/>
              <a:buNone/>
            </a:pPr>
            <a:r>
              <a:rPr lang="cs-CZ" sz="1200" dirty="0"/>
              <a:t>obcí rozšiřuje </a:t>
            </a:r>
            <a:r>
              <a:rPr lang="cs-CZ" sz="1200" b="1" dirty="0"/>
              <a:t>dobrovolně sbírané komodity i nad rámec zákona</a:t>
            </a:r>
            <a:r>
              <a:rPr lang="cs-CZ" sz="1200" dirty="0"/>
              <a:t>, nejčastěji se jedná o </a:t>
            </a:r>
            <a:r>
              <a:rPr lang="cs-CZ" sz="1200" b="1" dirty="0"/>
              <a:t>textil</a:t>
            </a:r>
            <a:r>
              <a:rPr lang="cs-CZ" sz="1200" dirty="0"/>
              <a:t>, v menší míře dále tuky, oleje, železo, kovy a elektroodpad. </a:t>
            </a:r>
          </a:p>
        </p:txBody>
      </p:sp>
      <p:sp>
        <p:nvSpPr>
          <p:cNvPr id="22" name="Rectangle 3">
            <a:extLst>
              <a:ext uri="{FF2B5EF4-FFF2-40B4-BE49-F238E27FC236}">
                <a16:creationId xmlns:a16="http://schemas.microsoft.com/office/drawing/2014/main" id="{AC3FECE4-8538-4B0F-8EAE-750E590C55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0314" y="3115591"/>
            <a:ext cx="4549692" cy="672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61747"/>
              </a:buClr>
              <a:buSzPct val="120000"/>
              <a:buFont typeface="Arial" panose="020B0604020202020204" pitchFamily="34" charset="0"/>
              <a:buChar char="•"/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10000"/>
              <a:buBlip>
                <a:blip r:embed="rId2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Clr>
                <a:srgbClr val="4E760F"/>
              </a:buClr>
              <a:buSzPct val="130000"/>
              <a:buNone/>
            </a:pPr>
            <a:r>
              <a:rPr lang="cs-CZ" sz="1200" dirty="0">
                <a:latin typeface="+mn-lt"/>
                <a:ea typeface="Calibri" panose="020F0502020204030204" pitchFamily="34" charset="0"/>
              </a:rPr>
              <a:t>Většina obcí sbírá </a:t>
            </a:r>
            <a:r>
              <a:rPr lang="cs-CZ" sz="1200" b="1" dirty="0" err="1">
                <a:latin typeface="+mn-lt"/>
                <a:ea typeface="Calibri" panose="020F0502020204030204" pitchFamily="34" charset="0"/>
              </a:rPr>
              <a:t>door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-to-</a:t>
            </a:r>
            <a:r>
              <a:rPr lang="cs-CZ" sz="1200" b="1" dirty="0" err="1">
                <a:latin typeface="+mn-lt"/>
                <a:ea typeface="Calibri" panose="020F0502020204030204" pitchFamily="34" charset="0"/>
              </a:rPr>
              <a:t>door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:</a:t>
            </a:r>
          </a:p>
          <a:p>
            <a:pPr marL="180975" indent="-180975" algn="l">
              <a:spcBef>
                <a:spcPts val="600"/>
              </a:spcBef>
              <a:buClr>
                <a:srgbClr val="4E760F"/>
              </a:buClr>
              <a:buSzPct val="130000"/>
            </a:pPr>
            <a:r>
              <a:rPr lang="cs-CZ" sz="1200" dirty="0">
                <a:latin typeface="+mn-lt"/>
                <a:ea typeface="Calibri" panose="020F0502020204030204" pitchFamily="34" charset="0"/>
              </a:rPr>
              <a:t>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plast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 (70 % ,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papír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 (66 %),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bio odpad 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(61 %) a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sklo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 (54 %),</a:t>
            </a:r>
          </a:p>
          <a:p>
            <a:pPr marL="180975" indent="-180975">
              <a:spcBef>
                <a:spcPts val="600"/>
              </a:spcBef>
              <a:buClr>
                <a:srgbClr val="4E760F"/>
              </a:buClr>
              <a:buSzPct val="130000"/>
            </a:pPr>
            <a:r>
              <a:rPr lang="cs-CZ" sz="1200" dirty="0">
                <a:ea typeface="Calibri" panose="020F0502020204030204" pitchFamily="34" charset="0"/>
              </a:rPr>
              <a:t>n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aopak většinově nesbírány jsou polystyreny a gastro odpad.</a:t>
            </a:r>
            <a:endParaRPr lang="cs-CZ" sz="1200" dirty="0"/>
          </a:p>
          <a:p>
            <a:pPr marL="269875" indent="-269875">
              <a:spcBef>
                <a:spcPts val="600"/>
              </a:spcBef>
              <a:buClr>
                <a:srgbClr val="4E760F"/>
              </a:buClr>
              <a:buSzPct val="130000"/>
            </a:pPr>
            <a:endParaRPr lang="cs-CZ" sz="1200" dirty="0"/>
          </a:p>
          <a:p>
            <a:pPr marL="269875" indent="-269875">
              <a:spcBef>
                <a:spcPts val="600"/>
              </a:spcBef>
              <a:buClr>
                <a:srgbClr val="4E760F"/>
              </a:buClr>
              <a:buSzPct val="130000"/>
            </a:pPr>
            <a:endParaRPr lang="cs-CZ" sz="1200" dirty="0"/>
          </a:p>
          <a:p>
            <a:pPr marL="269875" indent="-269875">
              <a:spcBef>
                <a:spcPts val="600"/>
              </a:spcBef>
              <a:buClr>
                <a:srgbClr val="4E760F"/>
              </a:buClr>
              <a:buSzPct val="130000"/>
              <a:buFont typeface="Arial" panose="020B0604020202020204" pitchFamily="34" charset="0"/>
              <a:buChar char="•"/>
            </a:pPr>
            <a:endParaRPr lang="cs-CZ" sz="1200" dirty="0"/>
          </a:p>
        </p:txBody>
      </p:sp>
      <p:sp>
        <p:nvSpPr>
          <p:cNvPr id="21" name="Rectangle 3">
            <a:extLst>
              <a:ext uri="{FF2B5EF4-FFF2-40B4-BE49-F238E27FC236}">
                <a16:creationId xmlns:a16="http://schemas.microsoft.com/office/drawing/2014/main" id="{41A27D6D-1E40-441C-B004-725BD82F66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0006" y="4491817"/>
            <a:ext cx="4065629" cy="1255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61747"/>
              </a:buClr>
              <a:buSzPct val="120000"/>
              <a:buFont typeface="Arial" panose="020B0604020202020204" pitchFamily="34" charset="0"/>
              <a:buChar char="•"/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10000"/>
              <a:buBlip>
                <a:blip r:embed="rId2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600"/>
              </a:spcBef>
              <a:buClr>
                <a:srgbClr val="4E760F"/>
              </a:buClr>
              <a:buSzPct val="130000"/>
              <a:buNone/>
            </a:pPr>
            <a:r>
              <a:rPr lang="cs-CZ" sz="1200" b="1" dirty="0">
                <a:solidFill>
                  <a:schemeClr val="tx1"/>
                </a:solidFill>
              </a:rPr>
              <a:t>Preferovaná struktura likvidace </a:t>
            </a:r>
            <a:br>
              <a:rPr lang="cs-CZ" sz="1200" b="1" dirty="0">
                <a:solidFill>
                  <a:schemeClr val="tx1"/>
                </a:solidFill>
              </a:rPr>
            </a:br>
            <a:r>
              <a:rPr lang="cs-CZ" sz="1200" b="1" dirty="0">
                <a:solidFill>
                  <a:schemeClr val="tx1"/>
                </a:solidFill>
              </a:rPr>
              <a:t>odpadu v obci</a:t>
            </a:r>
          </a:p>
          <a:p>
            <a:pPr marL="180975" indent="-180975" algn="l">
              <a:spcBef>
                <a:spcPts val="600"/>
              </a:spcBef>
              <a:buClr>
                <a:srgbClr val="4E760F"/>
              </a:buClr>
              <a:buSzPct val="130000"/>
              <a:buFont typeface="Arial" panose="020B0604020202020204" pitchFamily="34" charset="0"/>
              <a:buChar char="•"/>
            </a:pPr>
            <a:r>
              <a:rPr lang="cs-CZ" sz="1200" kern="0" dirty="0">
                <a:solidFill>
                  <a:srgbClr val="477104"/>
                </a:solidFill>
              </a:rPr>
              <a:t>45 % </a:t>
            </a:r>
            <a:r>
              <a:rPr lang="cs-CZ" sz="1100" kern="0" dirty="0">
                <a:solidFill>
                  <a:srgbClr val="477104"/>
                </a:solidFill>
              </a:rPr>
              <a:t>třídění </a:t>
            </a:r>
            <a:r>
              <a:rPr lang="cs-CZ" sz="1100" kern="0" dirty="0">
                <a:solidFill>
                  <a:schemeClr val="tx1"/>
                </a:solidFill>
              </a:rPr>
              <a:t>a následná </a:t>
            </a:r>
            <a:r>
              <a:rPr lang="cs-CZ" sz="1100" kern="0" dirty="0">
                <a:solidFill>
                  <a:srgbClr val="477104"/>
                </a:solidFill>
              </a:rPr>
              <a:t>recyklace / materiálové využití</a:t>
            </a:r>
          </a:p>
          <a:p>
            <a:pPr marL="180975" indent="-180975" algn="l">
              <a:spcBef>
                <a:spcPts val="600"/>
              </a:spcBef>
              <a:buClr>
                <a:srgbClr val="4E760F"/>
              </a:buClr>
              <a:buSzPct val="130000"/>
              <a:buFont typeface="Arial" panose="020B0604020202020204" pitchFamily="34" charset="0"/>
              <a:buChar char="•"/>
            </a:pPr>
            <a:r>
              <a:rPr lang="cs-CZ" sz="1200" kern="0" dirty="0">
                <a:solidFill>
                  <a:srgbClr val="477104"/>
                </a:solidFill>
              </a:rPr>
              <a:t>37 % </a:t>
            </a:r>
            <a:r>
              <a:rPr lang="cs-CZ" sz="1100" kern="0" dirty="0">
                <a:solidFill>
                  <a:srgbClr val="477104"/>
                </a:solidFill>
              </a:rPr>
              <a:t>třídění </a:t>
            </a:r>
            <a:r>
              <a:rPr lang="cs-CZ" sz="1100" kern="0" dirty="0">
                <a:solidFill>
                  <a:schemeClr val="tx1"/>
                </a:solidFill>
              </a:rPr>
              <a:t>a následné </a:t>
            </a:r>
            <a:r>
              <a:rPr lang="cs-CZ" sz="1100" kern="0" dirty="0">
                <a:solidFill>
                  <a:srgbClr val="477104"/>
                </a:solidFill>
              </a:rPr>
              <a:t>energetické využití odpadu</a:t>
            </a:r>
          </a:p>
          <a:p>
            <a:pPr marL="180975" indent="-180975" algn="l">
              <a:spcBef>
                <a:spcPts val="600"/>
              </a:spcBef>
              <a:buClr>
                <a:srgbClr val="4E760F"/>
              </a:buClr>
              <a:buSzPct val="130000"/>
            </a:pPr>
            <a:r>
              <a:rPr lang="cs-CZ" sz="1100" kern="0" dirty="0">
                <a:solidFill>
                  <a:schemeClr val="tx1"/>
                </a:solidFill>
              </a:rPr>
              <a:t>18 % skládkování</a:t>
            </a:r>
          </a:p>
          <a:p>
            <a:pPr marL="180975" indent="-180975" algn="l">
              <a:spcBef>
                <a:spcPts val="600"/>
              </a:spcBef>
              <a:buClr>
                <a:srgbClr val="4E760F"/>
              </a:buClr>
              <a:buSzPct val="130000"/>
              <a:buFont typeface="Arial" panose="020B0604020202020204" pitchFamily="34" charset="0"/>
              <a:buChar char="•"/>
            </a:pPr>
            <a:endParaRPr lang="cs-CZ" sz="1100" kern="0" dirty="0">
              <a:solidFill>
                <a:schemeClr val="tx1"/>
              </a:solidFill>
            </a:endParaRPr>
          </a:p>
          <a:p>
            <a:pPr marL="180975" indent="-180975" algn="l">
              <a:spcBef>
                <a:spcPts val="600"/>
              </a:spcBef>
              <a:buClr>
                <a:srgbClr val="4E760F"/>
              </a:buClr>
              <a:buSzPct val="130000"/>
              <a:buFont typeface="Arial" panose="020B0604020202020204" pitchFamily="34" charset="0"/>
              <a:buChar char="•"/>
            </a:pPr>
            <a:endParaRPr lang="cs-CZ" sz="1200" dirty="0"/>
          </a:p>
        </p:txBody>
      </p:sp>
      <p:sp>
        <p:nvSpPr>
          <p:cNvPr id="25" name="Rectangle 3">
            <a:extLst>
              <a:ext uri="{FF2B5EF4-FFF2-40B4-BE49-F238E27FC236}">
                <a16:creationId xmlns:a16="http://schemas.microsoft.com/office/drawing/2014/main" id="{38C704E5-DEDB-4222-A48F-F6588D0845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9688" y="4491817"/>
            <a:ext cx="3684280" cy="1517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61747"/>
              </a:buClr>
              <a:buSzPct val="120000"/>
              <a:buFont typeface="Arial" panose="020B0604020202020204" pitchFamily="34" charset="0"/>
              <a:buChar char="•"/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10000"/>
              <a:buBlip>
                <a:blip r:embed="rId2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600"/>
              </a:spcBef>
              <a:buClr>
                <a:srgbClr val="4E760F"/>
              </a:buClr>
              <a:buSzPct val="130000"/>
              <a:buNone/>
            </a:pPr>
            <a:r>
              <a:rPr lang="cs-CZ" sz="1200" b="1" dirty="0">
                <a:solidFill>
                  <a:schemeClr val="tx1"/>
                </a:solidFill>
              </a:rPr>
              <a:t>Na co obce kladou největší důraz </a:t>
            </a:r>
            <a:br>
              <a:rPr lang="cs-CZ" sz="1200" b="1" dirty="0">
                <a:solidFill>
                  <a:schemeClr val="tx1"/>
                </a:solidFill>
              </a:rPr>
            </a:br>
            <a:r>
              <a:rPr lang="cs-CZ" sz="1200" b="1" dirty="0">
                <a:solidFill>
                  <a:schemeClr val="tx1"/>
                </a:solidFill>
              </a:rPr>
              <a:t>v odpadovém hospodářství?</a:t>
            </a:r>
          </a:p>
          <a:p>
            <a:pPr marL="180975" indent="-180975" algn="l">
              <a:spcBef>
                <a:spcPts val="600"/>
              </a:spcBef>
              <a:buClr>
                <a:srgbClr val="4E760F"/>
              </a:buClr>
              <a:buSzPct val="130000"/>
              <a:buFont typeface="Arial" panose="020B0604020202020204" pitchFamily="34" charset="0"/>
              <a:buChar char="•"/>
            </a:pPr>
            <a:r>
              <a:rPr lang="cs-CZ" sz="1100" kern="0" dirty="0">
                <a:solidFill>
                  <a:srgbClr val="477104"/>
                </a:solidFill>
              </a:rPr>
              <a:t>efektivita</a:t>
            </a:r>
            <a:r>
              <a:rPr lang="cs-CZ" sz="1100" kern="0" dirty="0">
                <a:solidFill>
                  <a:schemeClr val="tx1"/>
                </a:solidFill>
              </a:rPr>
              <a:t> </a:t>
            </a:r>
            <a:r>
              <a:rPr lang="cs-CZ" sz="1100" kern="0" dirty="0">
                <a:solidFill>
                  <a:srgbClr val="477104"/>
                </a:solidFill>
              </a:rPr>
              <a:t>třídění</a:t>
            </a:r>
            <a:r>
              <a:rPr lang="cs-CZ" sz="1100" kern="0" dirty="0">
                <a:solidFill>
                  <a:schemeClr val="tx1"/>
                </a:solidFill>
              </a:rPr>
              <a:t> jednotlivých komodit (34 %)</a:t>
            </a:r>
          </a:p>
          <a:p>
            <a:pPr marL="180975" indent="-180975" algn="l">
              <a:spcBef>
                <a:spcPts val="600"/>
              </a:spcBef>
              <a:buClr>
                <a:srgbClr val="4E760F"/>
              </a:buClr>
              <a:buSzPct val="130000"/>
              <a:buFont typeface="Arial" panose="020B0604020202020204" pitchFamily="34" charset="0"/>
              <a:buChar char="•"/>
            </a:pPr>
            <a:r>
              <a:rPr lang="cs-CZ" sz="1100" kern="0" dirty="0">
                <a:solidFill>
                  <a:srgbClr val="477104"/>
                </a:solidFill>
              </a:rPr>
              <a:t>dostupnost</a:t>
            </a:r>
            <a:r>
              <a:rPr lang="cs-CZ" sz="1100" kern="0" dirty="0">
                <a:solidFill>
                  <a:schemeClr val="tx1"/>
                </a:solidFill>
              </a:rPr>
              <a:t> pro občany (34 %)</a:t>
            </a:r>
          </a:p>
          <a:p>
            <a:pPr marL="180975" indent="-180975" algn="l">
              <a:spcBef>
                <a:spcPts val="600"/>
              </a:spcBef>
              <a:buClr>
                <a:srgbClr val="4E760F"/>
              </a:buClr>
              <a:buSzPct val="130000"/>
              <a:buFont typeface="Arial" panose="020B0604020202020204" pitchFamily="34" charset="0"/>
              <a:buChar char="•"/>
            </a:pPr>
            <a:r>
              <a:rPr lang="cs-CZ" sz="1100" kern="0" dirty="0">
                <a:solidFill>
                  <a:srgbClr val="477104"/>
                </a:solidFill>
              </a:rPr>
              <a:t>cena</a:t>
            </a:r>
            <a:r>
              <a:rPr lang="cs-CZ" sz="1100" kern="0" dirty="0">
                <a:solidFill>
                  <a:schemeClr val="tx1"/>
                </a:solidFill>
              </a:rPr>
              <a:t> za svoz a likvidaci odpadů (28 %)</a:t>
            </a:r>
          </a:p>
          <a:p>
            <a:pPr marL="180975" indent="-180975" algn="l">
              <a:spcBef>
                <a:spcPts val="600"/>
              </a:spcBef>
              <a:buClr>
                <a:srgbClr val="4E760F"/>
              </a:buClr>
              <a:buSzPct val="130000"/>
              <a:buFont typeface="Arial" panose="020B0604020202020204" pitchFamily="34" charset="0"/>
              <a:buChar char="•"/>
            </a:pPr>
            <a:r>
              <a:rPr lang="cs-CZ" sz="1100" kern="0" dirty="0">
                <a:solidFill>
                  <a:schemeClr val="tx1"/>
                </a:solidFill>
              </a:rPr>
              <a:t>výsledná recyklace odpadů (4 %)</a:t>
            </a:r>
          </a:p>
          <a:p>
            <a:pPr marL="180975" indent="-180975" algn="l">
              <a:spcBef>
                <a:spcPts val="600"/>
              </a:spcBef>
              <a:buClr>
                <a:srgbClr val="4E760F"/>
              </a:buClr>
              <a:buSzPct val="130000"/>
              <a:buFont typeface="Arial" panose="020B0604020202020204" pitchFamily="34" charset="0"/>
              <a:buChar char="•"/>
            </a:pPr>
            <a:endParaRPr lang="cs-CZ" sz="1100" kern="0" dirty="0">
              <a:solidFill>
                <a:schemeClr val="tx1"/>
              </a:solidFill>
            </a:endParaRPr>
          </a:p>
          <a:p>
            <a:pPr marL="180975" indent="-180975" algn="l">
              <a:spcBef>
                <a:spcPts val="600"/>
              </a:spcBef>
              <a:buClr>
                <a:srgbClr val="4E760F"/>
              </a:buClr>
              <a:buSzPct val="130000"/>
              <a:buFont typeface="Arial" panose="020B0604020202020204" pitchFamily="34" charset="0"/>
              <a:buChar char="•"/>
            </a:pP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80817298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307688-85E2-AA99-51A9-6DE6947A5D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8">
            <a:extLst>
              <a:ext uri="{FF2B5EF4-FFF2-40B4-BE49-F238E27FC236}">
                <a16:creationId xmlns:a16="http://schemas.microsoft.com/office/drawing/2014/main" id="{4589E3B7-2380-4B47-1658-B0DF7A0F73B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7919782"/>
              </p:ext>
            </p:extLst>
          </p:nvPr>
        </p:nvGraphicFramePr>
        <p:xfrm>
          <a:off x="560314" y="2387103"/>
          <a:ext cx="4722425" cy="35249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Nadpis 4">
            <a:extLst>
              <a:ext uri="{FF2B5EF4-FFF2-40B4-BE49-F238E27FC236}">
                <a16:creationId xmlns:a16="http://schemas.microsoft.com/office/drawing/2014/main" id="{07C890FA-AE25-07EA-6F4C-202EFE5561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Poslední navyšování poplatků</a:t>
            </a:r>
            <a:endParaRPr lang="cs-CZ" sz="1800" dirty="0">
              <a:solidFill>
                <a:srgbClr val="83B816"/>
              </a:solidFill>
            </a:endParaRPr>
          </a:p>
        </p:txBody>
      </p:sp>
      <p:sp>
        <p:nvSpPr>
          <p:cNvPr id="10" name="Text Box 5">
            <a:extLst>
              <a:ext uri="{FF2B5EF4-FFF2-40B4-BE49-F238E27FC236}">
                <a16:creationId xmlns:a16="http://schemas.microsoft.com/office/drawing/2014/main" id="{1A3C5383-A0D1-5ACF-D598-6B539712CE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092" y="1392459"/>
            <a:ext cx="313892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200" b="1" dirty="0">
                <a:latin typeface="+mn-lt"/>
              </a:rPr>
              <a:t>Kdy jste naposledy navyšovali poplatky za likvidaci komunálního odpadu? </a:t>
            </a:r>
            <a:r>
              <a:rPr lang="cs-CZ" sz="900" dirty="0">
                <a:latin typeface="+mn-lt"/>
              </a:rPr>
              <a:t>(q44)</a:t>
            </a:r>
          </a:p>
        </p:txBody>
      </p:sp>
      <p:sp>
        <p:nvSpPr>
          <p:cNvPr id="23" name="Text Box 4">
            <a:extLst>
              <a:ext uri="{FF2B5EF4-FFF2-40B4-BE49-F238E27FC236}">
                <a16:creationId xmlns:a16="http://schemas.microsoft.com/office/drawing/2014/main" id="{4C5D8E1B-CAE5-F2BB-31F9-17E6FDBA40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148" y="2938228"/>
            <a:ext cx="98898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2000" dirty="0">
                <a:solidFill>
                  <a:srgbClr val="4E770E"/>
                </a:solidFill>
                <a:latin typeface="+mn-lt"/>
                <a:cs typeface="Arial" charset="0"/>
              </a:rPr>
              <a:t>83 % </a:t>
            </a:r>
          </a:p>
          <a:p>
            <a:pPr lvl="0" algn="ctr">
              <a:spcBef>
                <a:spcPts val="0"/>
              </a:spcBef>
            </a:pPr>
            <a:r>
              <a:rPr lang="cs-CZ" sz="1000" dirty="0">
                <a:solidFill>
                  <a:srgbClr val="4E770E"/>
                </a:solidFill>
                <a:latin typeface="+mn-lt"/>
                <a:cs typeface="Arial" charset="0"/>
              </a:rPr>
              <a:t>v posledních 3 letech</a:t>
            </a:r>
            <a:endParaRPr lang="cs-CZ" sz="2000" dirty="0">
              <a:solidFill>
                <a:srgbClr val="4E770E"/>
              </a:solidFill>
              <a:latin typeface="+mn-lt"/>
              <a:cs typeface="Arial" charset="0"/>
            </a:endParaRPr>
          </a:p>
        </p:txBody>
      </p:sp>
      <p:cxnSp>
        <p:nvCxnSpPr>
          <p:cNvPr id="24" name="Přímá spojnice 23">
            <a:extLst>
              <a:ext uri="{FF2B5EF4-FFF2-40B4-BE49-F238E27FC236}">
                <a16:creationId xmlns:a16="http://schemas.microsoft.com/office/drawing/2014/main" id="{327EA913-308A-C0CA-1953-A64E026FF013}"/>
              </a:ext>
            </a:extLst>
          </p:cNvPr>
          <p:cNvCxnSpPr>
            <a:cxnSpLocks/>
          </p:cNvCxnSpPr>
          <p:nvPr/>
        </p:nvCxnSpPr>
        <p:spPr>
          <a:xfrm>
            <a:off x="540352" y="4814479"/>
            <a:ext cx="82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Box 5">
            <a:extLst>
              <a:ext uri="{FF2B5EF4-FFF2-40B4-BE49-F238E27FC236}">
                <a16:creationId xmlns:a16="http://schemas.microsoft.com/office/drawing/2014/main" id="{A6D4EA1D-3A8F-103A-D233-29A11580C6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50" y="2065889"/>
            <a:ext cx="23954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200" b="1" dirty="0">
                <a:latin typeface="+mn-lt"/>
              </a:rPr>
              <a:t>celek</a:t>
            </a:r>
          </a:p>
        </p:txBody>
      </p:sp>
      <p:sp>
        <p:nvSpPr>
          <p:cNvPr id="22" name="Obdélníkový bublinový popisek 43">
            <a:extLst>
              <a:ext uri="{FF2B5EF4-FFF2-40B4-BE49-F238E27FC236}">
                <a16:creationId xmlns:a16="http://schemas.microsoft.com/office/drawing/2014/main" id="{0102A4B5-D7F2-31A7-45F3-CCAC35948021}"/>
              </a:ext>
            </a:extLst>
          </p:cNvPr>
          <p:cNvSpPr/>
          <p:nvPr/>
        </p:nvSpPr>
        <p:spPr>
          <a:xfrm>
            <a:off x="518559" y="4997194"/>
            <a:ext cx="8244000" cy="830997"/>
          </a:xfrm>
          <a:prstGeom prst="wedgeRectCallout">
            <a:avLst>
              <a:gd name="adj1" fmla="val -19694"/>
              <a:gd name="adj2" fmla="val -49227"/>
            </a:avLst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wrap="square" rtlCol="0" anchor="t" anchorCtr="0">
            <a:spAutoFit/>
          </a:bodyPr>
          <a:lstStyle/>
          <a:p>
            <a:pPr marL="265113" lvl="0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3"/>
              </a:buBlip>
            </a:pPr>
            <a:r>
              <a:rPr lang="cs-CZ" sz="1200" b="1" kern="0" dirty="0">
                <a:latin typeface="+mn-lt"/>
              </a:rPr>
              <a:t>Většina obcí (83 %) </a:t>
            </a:r>
            <a:r>
              <a:rPr lang="cs-CZ" sz="1200" kern="0" dirty="0">
                <a:latin typeface="+mn-lt"/>
              </a:rPr>
              <a:t>navyšovala </a:t>
            </a:r>
            <a:r>
              <a:rPr lang="pl-PL" sz="1200" kern="0" dirty="0">
                <a:latin typeface="+mn-lt"/>
              </a:rPr>
              <a:t>poplatky za likvidaci komunálního odpadu naposledy </a:t>
            </a:r>
            <a:r>
              <a:rPr lang="pl-PL" sz="1200" b="1" kern="0" dirty="0">
                <a:latin typeface="+mn-lt"/>
              </a:rPr>
              <a:t>v posledních 3 letech</a:t>
            </a:r>
            <a:r>
              <a:rPr lang="pl-PL" sz="1200" kern="0" dirty="0">
                <a:latin typeface="+mn-lt"/>
              </a:rPr>
              <a:t>, přitom 42 % obcí poplatky navyšovalo minulý rok. Navyšování v posledních 3 letech je </a:t>
            </a:r>
            <a:r>
              <a:rPr lang="cs-CZ" sz="1200" kern="0" dirty="0">
                <a:latin typeface="+mn-lt"/>
              </a:rPr>
              <a:t>převládající ve všech obcích z hlediska velikosti i regionu. U měst nad 20 tis. obyvatel a v regionu Severozápad je patrné méně časté navyšování v minulém roce.</a:t>
            </a:r>
          </a:p>
        </p:txBody>
      </p:sp>
      <p:sp>
        <p:nvSpPr>
          <p:cNvPr id="45" name="TextovéPole 44">
            <a:extLst>
              <a:ext uri="{FF2B5EF4-FFF2-40B4-BE49-F238E27FC236}">
                <a16:creationId xmlns:a16="http://schemas.microsoft.com/office/drawing/2014/main" id="{BBE4FC50-9B31-B61A-C215-138893DF648C}"/>
              </a:ext>
            </a:extLst>
          </p:cNvPr>
          <p:cNvSpPr txBox="1"/>
          <p:nvPr/>
        </p:nvSpPr>
        <p:spPr>
          <a:xfrm>
            <a:off x="893532" y="4093647"/>
            <a:ext cx="1944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1269; celek</a:t>
            </a:r>
          </a:p>
        </p:txBody>
      </p:sp>
      <p:graphicFrame>
        <p:nvGraphicFramePr>
          <p:cNvPr id="18" name="Object 2">
            <a:extLst>
              <a:ext uri="{FF2B5EF4-FFF2-40B4-BE49-F238E27FC236}">
                <a16:creationId xmlns:a16="http://schemas.microsoft.com/office/drawing/2014/main" id="{3694413D-32D1-7FFB-DD54-B240E9FADAD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8482263"/>
              </p:ext>
            </p:extLst>
          </p:nvPr>
        </p:nvGraphicFramePr>
        <p:xfrm>
          <a:off x="4427984" y="1618975"/>
          <a:ext cx="5746926" cy="33667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Line 14">
            <a:extLst>
              <a:ext uri="{FF2B5EF4-FFF2-40B4-BE49-F238E27FC236}">
                <a16:creationId xmlns:a16="http://schemas.microsoft.com/office/drawing/2014/main" id="{3280C2FE-E2C8-7FA5-D513-472248353E5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47318" y="2970000"/>
            <a:ext cx="3996000" cy="0"/>
          </a:xfrm>
          <a:prstGeom prst="line">
            <a:avLst/>
          </a:prstGeom>
          <a:noFill/>
          <a:ln w="317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cs-CZ" dirty="0"/>
          </a:p>
        </p:txBody>
      </p:sp>
      <p:sp>
        <p:nvSpPr>
          <p:cNvPr id="20" name="Text Box 75">
            <a:extLst>
              <a:ext uri="{FF2B5EF4-FFF2-40B4-BE49-F238E27FC236}">
                <a16:creationId xmlns:a16="http://schemas.microsoft.com/office/drawing/2014/main" id="{A7DE4A57-3AB3-74D0-B281-6104216554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88862" y="3138867"/>
            <a:ext cx="8794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000" b="1" dirty="0">
                <a:solidFill>
                  <a:srgbClr val="808080"/>
                </a:solidFill>
              </a:rPr>
              <a:t>region NUTS II</a:t>
            </a:r>
          </a:p>
        </p:txBody>
      </p:sp>
      <p:sp>
        <p:nvSpPr>
          <p:cNvPr id="21" name="Text Box 75">
            <a:extLst>
              <a:ext uri="{FF2B5EF4-FFF2-40B4-BE49-F238E27FC236}">
                <a16:creationId xmlns:a16="http://schemas.microsoft.com/office/drawing/2014/main" id="{85119ADC-2C9F-CC95-C9BB-6AB1C94032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88862" y="1980960"/>
            <a:ext cx="9109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000" b="1" dirty="0">
                <a:solidFill>
                  <a:srgbClr val="808080"/>
                </a:solidFill>
              </a:rPr>
              <a:t>velikost obce</a:t>
            </a:r>
          </a:p>
        </p:txBody>
      </p:sp>
      <p:sp>
        <p:nvSpPr>
          <p:cNvPr id="26" name="Line 16">
            <a:extLst>
              <a:ext uri="{FF2B5EF4-FFF2-40B4-BE49-F238E27FC236}">
                <a16:creationId xmlns:a16="http://schemas.microsoft.com/office/drawing/2014/main" id="{8E605315-7CF5-A0E4-DBC9-CEA5658A181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35718" y="1889397"/>
            <a:ext cx="3996000" cy="0"/>
          </a:xfrm>
          <a:prstGeom prst="line">
            <a:avLst/>
          </a:prstGeom>
          <a:noFill/>
          <a:ln w="317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cs-CZ" dirty="0"/>
          </a:p>
        </p:txBody>
      </p:sp>
      <p:graphicFrame>
        <p:nvGraphicFramePr>
          <p:cNvPr id="27" name="Tabulka 26">
            <a:extLst>
              <a:ext uri="{FF2B5EF4-FFF2-40B4-BE49-F238E27FC236}">
                <a16:creationId xmlns:a16="http://schemas.microsoft.com/office/drawing/2014/main" id="{0798806E-97FE-C839-8801-B6D8E54F76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760624"/>
              </p:ext>
            </p:extLst>
          </p:nvPr>
        </p:nvGraphicFramePr>
        <p:xfrm>
          <a:off x="8266926" y="1445297"/>
          <a:ext cx="625554" cy="30627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6773">
                  <a:extLst>
                    <a:ext uri="{9D8B030D-6E8A-4147-A177-3AD203B41FA5}">
                      <a16:colId xmlns:a16="http://schemas.microsoft.com/office/drawing/2014/main" val="3913964404"/>
                    </a:ext>
                  </a:extLst>
                </a:gridCol>
                <a:gridCol w="348781">
                  <a:extLst>
                    <a:ext uri="{9D8B030D-6E8A-4147-A177-3AD203B41FA5}">
                      <a16:colId xmlns:a16="http://schemas.microsoft.com/office/drawing/2014/main" val="3787285166"/>
                    </a:ext>
                  </a:extLst>
                </a:gridCol>
              </a:tblGrid>
              <a:tr h="21876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endParaRPr lang="cs-CZ" sz="7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7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159963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1269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7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8730474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3759322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9007296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252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8018625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3124391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4,5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2526271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4996873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8992151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0432585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226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2404367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3281085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336098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5547686"/>
                  </a:ext>
                </a:extLst>
              </a:tr>
            </a:tbl>
          </a:graphicData>
        </a:graphic>
      </p:graphicFrame>
      <p:sp>
        <p:nvSpPr>
          <p:cNvPr id="29" name="TextovéPole 28">
            <a:extLst>
              <a:ext uri="{FF2B5EF4-FFF2-40B4-BE49-F238E27FC236}">
                <a16:creationId xmlns:a16="http://schemas.microsoft.com/office/drawing/2014/main" id="{868E3E2C-F903-AF59-10D2-965B6C4D8A1C}"/>
              </a:ext>
            </a:extLst>
          </p:cNvPr>
          <p:cNvSpPr txBox="1"/>
          <p:nvPr/>
        </p:nvSpPr>
        <p:spPr>
          <a:xfrm>
            <a:off x="6298176" y="4508063"/>
            <a:ext cx="1944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1269, celek</a:t>
            </a:r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09F25691-7C2C-4105-9356-78C610BDA487}"/>
              </a:ext>
            </a:extLst>
          </p:cNvPr>
          <p:cNvSpPr txBox="1"/>
          <p:nvPr/>
        </p:nvSpPr>
        <p:spPr>
          <a:xfrm rot="16200000">
            <a:off x="8121524" y="3430728"/>
            <a:ext cx="122413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"/>
            <a:r>
              <a:rPr lang="cs-CZ" sz="7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počet ob. ČR žijících </a:t>
            </a:r>
            <a:br>
              <a:rPr lang="cs-CZ" sz="700" dirty="0">
                <a:solidFill>
                  <a:schemeClr val="bg1">
                    <a:lumMod val="65000"/>
                  </a:schemeClr>
                </a:solidFill>
                <a:latin typeface="+mn-lt"/>
              </a:rPr>
            </a:br>
            <a:r>
              <a:rPr lang="cs-CZ" sz="7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v dané vel. obce (mil.)</a:t>
            </a:r>
          </a:p>
        </p:txBody>
      </p:sp>
      <p:cxnSp>
        <p:nvCxnSpPr>
          <p:cNvPr id="30" name="Přímá spojnice se šipkou 29">
            <a:extLst>
              <a:ext uri="{FF2B5EF4-FFF2-40B4-BE49-F238E27FC236}">
                <a16:creationId xmlns:a16="http://schemas.microsoft.com/office/drawing/2014/main" id="{D68A866B-F678-418A-804C-60C334416576}"/>
              </a:ext>
            </a:extLst>
          </p:cNvPr>
          <p:cNvCxnSpPr>
            <a:cxnSpLocks/>
          </p:cNvCxnSpPr>
          <p:nvPr/>
        </p:nvCxnSpPr>
        <p:spPr>
          <a:xfrm flipV="1">
            <a:off x="8730514" y="2976680"/>
            <a:ext cx="0" cy="216024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406202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A9F29D-BE6D-4881-F042-45AE7FD05B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Object 8">
            <a:extLst>
              <a:ext uri="{FF2B5EF4-FFF2-40B4-BE49-F238E27FC236}">
                <a16:creationId xmlns:a16="http://schemas.microsoft.com/office/drawing/2014/main" id="{0511C7FE-7F67-BDB3-8A13-D9C3A4CEF7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8384928"/>
              </p:ext>
            </p:extLst>
          </p:nvPr>
        </p:nvGraphicFramePr>
        <p:xfrm>
          <a:off x="-253056" y="2451560"/>
          <a:ext cx="6913288" cy="3353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Nadpis 4">
            <a:extLst>
              <a:ext uri="{FF2B5EF4-FFF2-40B4-BE49-F238E27FC236}">
                <a16:creationId xmlns:a16="http://schemas.microsoft.com/office/drawing/2014/main" id="{3854CEFA-CBE9-FF58-CE22-1D06CF200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Znalost výše doplatků na likvidaci odpadu mezi obyvateli</a:t>
            </a:r>
            <a:endParaRPr lang="cs-CZ" sz="1800" dirty="0">
              <a:solidFill>
                <a:srgbClr val="83B816"/>
              </a:solidFill>
            </a:endParaRPr>
          </a:p>
        </p:txBody>
      </p:sp>
      <p:sp>
        <p:nvSpPr>
          <p:cNvPr id="10" name="Text Box 5">
            <a:extLst>
              <a:ext uri="{FF2B5EF4-FFF2-40B4-BE49-F238E27FC236}">
                <a16:creationId xmlns:a16="http://schemas.microsoft.com/office/drawing/2014/main" id="{771D407D-A355-CADC-C6D5-3EF6613457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882" y="1373333"/>
            <a:ext cx="384208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200" b="1" dirty="0">
                <a:latin typeface="+mn-lt"/>
              </a:rPr>
              <a:t>Vědí vaši obyvatelé, kolik vaše město/obec doplácí na likvidaci komunálního odpadu, </a:t>
            </a:r>
            <a:r>
              <a:rPr lang="cs-CZ" sz="1200" dirty="0">
                <a:latin typeface="+mn-lt"/>
              </a:rPr>
              <a:t>tedy jaký je rozdíl mezi tím, kolik se vybere na poplatcích a kolik likvidace obec / město stojí?</a:t>
            </a:r>
            <a:r>
              <a:rPr lang="cs-CZ" sz="1200" b="1" dirty="0">
                <a:latin typeface="+mn-lt"/>
              </a:rPr>
              <a:t> </a:t>
            </a:r>
            <a:r>
              <a:rPr lang="cs-CZ" sz="900" dirty="0">
                <a:latin typeface="+mn-lt"/>
              </a:rPr>
              <a:t>(q46)</a:t>
            </a:r>
          </a:p>
        </p:txBody>
      </p:sp>
      <p:sp>
        <p:nvSpPr>
          <p:cNvPr id="23" name="Text Box 4">
            <a:extLst>
              <a:ext uri="{FF2B5EF4-FFF2-40B4-BE49-F238E27FC236}">
                <a16:creationId xmlns:a16="http://schemas.microsoft.com/office/drawing/2014/main" id="{0A99140C-7E1A-897D-AFB7-C12AAC2547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6845" y="2970291"/>
            <a:ext cx="98898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000" dirty="0">
                <a:solidFill>
                  <a:srgbClr val="4E770E"/>
                </a:solidFill>
                <a:latin typeface="+mn-lt"/>
                <a:cs typeface="Arial" charset="0"/>
              </a:rPr>
              <a:t>alespoň někteří ano</a:t>
            </a:r>
          </a:p>
          <a:p>
            <a:pPr lvl="0" algn="ctr">
              <a:spcBef>
                <a:spcPts val="0"/>
              </a:spcBef>
            </a:pPr>
            <a:r>
              <a:rPr lang="cs-CZ" sz="2000" dirty="0">
                <a:solidFill>
                  <a:srgbClr val="4E770E"/>
                </a:solidFill>
                <a:latin typeface="+mn-lt"/>
                <a:cs typeface="Arial" charset="0"/>
              </a:rPr>
              <a:t>93 %</a:t>
            </a:r>
          </a:p>
        </p:txBody>
      </p:sp>
      <p:cxnSp>
        <p:nvCxnSpPr>
          <p:cNvPr id="24" name="Přímá spojnice 23">
            <a:extLst>
              <a:ext uri="{FF2B5EF4-FFF2-40B4-BE49-F238E27FC236}">
                <a16:creationId xmlns:a16="http://schemas.microsoft.com/office/drawing/2014/main" id="{32EADA8E-71D2-D7F7-A93A-AC0028EE8D05}"/>
              </a:ext>
            </a:extLst>
          </p:cNvPr>
          <p:cNvCxnSpPr>
            <a:cxnSpLocks/>
          </p:cNvCxnSpPr>
          <p:nvPr/>
        </p:nvCxnSpPr>
        <p:spPr>
          <a:xfrm>
            <a:off x="540352" y="4814479"/>
            <a:ext cx="82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Box 5">
            <a:extLst>
              <a:ext uri="{FF2B5EF4-FFF2-40B4-BE49-F238E27FC236}">
                <a16:creationId xmlns:a16="http://schemas.microsoft.com/office/drawing/2014/main" id="{C58C5AB8-68E8-BE66-943E-FFAE45E6F1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247" y="2269426"/>
            <a:ext cx="23954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200" b="1" dirty="0">
                <a:latin typeface="+mn-lt"/>
              </a:rPr>
              <a:t>celek</a:t>
            </a:r>
          </a:p>
        </p:txBody>
      </p:sp>
      <p:sp>
        <p:nvSpPr>
          <p:cNvPr id="22" name="Obdélníkový bublinový popisek 43">
            <a:extLst>
              <a:ext uri="{FF2B5EF4-FFF2-40B4-BE49-F238E27FC236}">
                <a16:creationId xmlns:a16="http://schemas.microsoft.com/office/drawing/2014/main" id="{2BF4FA4F-AC66-AF24-C24D-C384CC9D696C}"/>
              </a:ext>
            </a:extLst>
          </p:cNvPr>
          <p:cNvSpPr/>
          <p:nvPr/>
        </p:nvSpPr>
        <p:spPr>
          <a:xfrm>
            <a:off x="518559" y="4997194"/>
            <a:ext cx="8244000" cy="646331"/>
          </a:xfrm>
          <a:prstGeom prst="wedgeRectCallout">
            <a:avLst>
              <a:gd name="adj1" fmla="val -19694"/>
              <a:gd name="adj2" fmla="val -49227"/>
            </a:avLst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wrap="square" rtlCol="0" anchor="t" anchorCtr="0">
            <a:spAutoFit/>
          </a:bodyPr>
          <a:lstStyle/>
          <a:p>
            <a:pPr marL="265113" lvl="0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3"/>
              </a:buBlip>
            </a:pPr>
            <a:r>
              <a:rPr lang="cs-CZ" sz="1200" b="1" kern="0" dirty="0">
                <a:latin typeface="+mn-lt"/>
              </a:rPr>
              <a:t>Téměř všichni (93 %) </a:t>
            </a:r>
            <a:r>
              <a:rPr lang="cs-CZ" sz="1200" kern="0" dirty="0">
                <a:latin typeface="+mn-lt"/>
              </a:rPr>
              <a:t>zástupci obcí si myslí, že </a:t>
            </a:r>
            <a:r>
              <a:rPr lang="cs-CZ" sz="1200" b="1" kern="0" dirty="0">
                <a:latin typeface="+mn-lt"/>
              </a:rPr>
              <a:t>alespoň někteří obyvatelé ví, kolik obec </a:t>
            </a:r>
            <a:r>
              <a:rPr lang="pl-PL" sz="1200" b="1" kern="0" dirty="0">
                <a:latin typeface="+mn-lt"/>
              </a:rPr>
              <a:t>doplácí na likvidaci komunálního odpadu</a:t>
            </a:r>
            <a:r>
              <a:rPr lang="pl-PL" sz="1200" kern="0" dirty="0">
                <a:latin typeface="+mn-lt"/>
              </a:rPr>
              <a:t> (39 % většina ano, 53 % někteří ano). S</a:t>
            </a:r>
            <a:r>
              <a:rPr lang="cs-CZ" sz="1200" kern="0" dirty="0">
                <a:latin typeface="+mn-lt"/>
              </a:rPr>
              <a:t> rostoucí velikostí obce klesá přesvědčení o tom, že většina obyvatel ví, kolik město/obec doplácí, a to ve prospěch odpovědi „někteří ano“. </a:t>
            </a:r>
          </a:p>
        </p:txBody>
      </p:sp>
      <p:sp>
        <p:nvSpPr>
          <p:cNvPr id="45" name="TextovéPole 44">
            <a:extLst>
              <a:ext uri="{FF2B5EF4-FFF2-40B4-BE49-F238E27FC236}">
                <a16:creationId xmlns:a16="http://schemas.microsoft.com/office/drawing/2014/main" id="{23F1AE5A-9466-3A68-274F-6893951E13C5}"/>
              </a:ext>
            </a:extLst>
          </p:cNvPr>
          <p:cNvSpPr txBox="1"/>
          <p:nvPr/>
        </p:nvSpPr>
        <p:spPr>
          <a:xfrm>
            <a:off x="597421" y="4136114"/>
            <a:ext cx="1944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1269; celek</a:t>
            </a:r>
          </a:p>
        </p:txBody>
      </p:sp>
      <p:graphicFrame>
        <p:nvGraphicFramePr>
          <p:cNvPr id="18" name="Object 2">
            <a:extLst>
              <a:ext uri="{FF2B5EF4-FFF2-40B4-BE49-F238E27FC236}">
                <a16:creationId xmlns:a16="http://schemas.microsoft.com/office/drawing/2014/main" id="{59AB480D-883F-1BCE-4FE5-3D4A2A3FA6E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0537867"/>
              </p:ext>
            </p:extLst>
          </p:nvPr>
        </p:nvGraphicFramePr>
        <p:xfrm>
          <a:off x="4680290" y="1370430"/>
          <a:ext cx="5746926" cy="33667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Line 14">
            <a:extLst>
              <a:ext uri="{FF2B5EF4-FFF2-40B4-BE49-F238E27FC236}">
                <a16:creationId xmlns:a16="http://schemas.microsoft.com/office/drawing/2014/main" id="{4D8260DF-CE15-57C8-041C-10197729FDD1}"/>
              </a:ext>
            </a:extLst>
          </p:cNvPr>
          <p:cNvSpPr>
            <a:spLocks noChangeShapeType="1"/>
          </p:cNvSpPr>
          <p:nvPr/>
        </p:nvSpPr>
        <p:spPr bwMode="auto">
          <a:xfrm>
            <a:off x="4799624" y="2708920"/>
            <a:ext cx="3996000" cy="0"/>
          </a:xfrm>
          <a:prstGeom prst="line">
            <a:avLst/>
          </a:prstGeom>
          <a:noFill/>
          <a:ln w="317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cs-CZ" dirty="0"/>
          </a:p>
        </p:txBody>
      </p:sp>
      <p:sp>
        <p:nvSpPr>
          <p:cNvPr id="20" name="Text Box 75">
            <a:extLst>
              <a:ext uri="{FF2B5EF4-FFF2-40B4-BE49-F238E27FC236}">
                <a16:creationId xmlns:a16="http://schemas.microsoft.com/office/drawing/2014/main" id="{7EE45C7B-F2F8-FACD-09DD-150FF2B13A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7229" y="2884874"/>
            <a:ext cx="8794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000" b="1" dirty="0">
                <a:solidFill>
                  <a:srgbClr val="808080"/>
                </a:solidFill>
              </a:rPr>
              <a:t>region NUTS II</a:t>
            </a:r>
          </a:p>
        </p:txBody>
      </p:sp>
      <p:sp>
        <p:nvSpPr>
          <p:cNvPr id="21" name="Text Box 75">
            <a:extLst>
              <a:ext uri="{FF2B5EF4-FFF2-40B4-BE49-F238E27FC236}">
                <a16:creationId xmlns:a16="http://schemas.microsoft.com/office/drawing/2014/main" id="{E04B0826-FF93-D9EB-45CB-7F3ACC6118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41168" y="1732415"/>
            <a:ext cx="9109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000" b="1" dirty="0">
                <a:solidFill>
                  <a:srgbClr val="808080"/>
                </a:solidFill>
              </a:rPr>
              <a:t>velikost obce</a:t>
            </a:r>
          </a:p>
        </p:txBody>
      </p:sp>
      <p:sp>
        <p:nvSpPr>
          <p:cNvPr id="26" name="Line 16">
            <a:extLst>
              <a:ext uri="{FF2B5EF4-FFF2-40B4-BE49-F238E27FC236}">
                <a16:creationId xmlns:a16="http://schemas.microsoft.com/office/drawing/2014/main" id="{1043A8C1-7B55-D25A-ECCE-DCCDD77528B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88024" y="1640852"/>
            <a:ext cx="3996000" cy="0"/>
          </a:xfrm>
          <a:prstGeom prst="line">
            <a:avLst/>
          </a:prstGeom>
          <a:noFill/>
          <a:ln w="317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cs-CZ" dirty="0"/>
          </a:p>
        </p:txBody>
      </p:sp>
      <p:graphicFrame>
        <p:nvGraphicFramePr>
          <p:cNvPr id="27" name="Tabulka 26">
            <a:extLst>
              <a:ext uri="{FF2B5EF4-FFF2-40B4-BE49-F238E27FC236}">
                <a16:creationId xmlns:a16="http://schemas.microsoft.com/office/drawing/2014/main" id="{8CC5F594-20AC-A310-24ED-50F43A48F1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4007175"/>
              </p:ext>
            </p:extLst>
          </p:nvPr>
        </p:nvGraphicFramePr>
        <p:xfrm>
          <a:off x="8519233" y="1196752"/>
          <a:ext cx="300917" cy="30627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0917">
                  <a:extLst>
                    <a:ext uri="{9D8B030D-6E8A-4147-A177-3AD203B41FA5}">
                      <a16:colId xmlns:a16="http://schemas.microsoft.com/office/drawing/2014/main" val="3913964404"/>
                    </a:ext>
                  </a:extLst>
                </a:gridCol>
              </a:tblGrid>
              <a:tr h="21876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endParaRPr lang="cs-CZ" sz="7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159963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1269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8730474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3759322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9007296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252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8018625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066983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3124391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2526271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4996873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8992151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226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0432585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2404367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3281085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336098"/>
                  </a:ext>
                </a:extLst>
              </a:tr>
            </a:tbl>
          </a:graphicData>
        </a:graphic>
      </p:graphicFrame>
      <p:sp>
        <p:nvSpPr>
          <p:cNvPr id="29" name="TextovéPole 28">
            <a:extLst>
              <a:ext uri="{FF2B5EF4-FFF2-40B4-BE49-F238E27FC236}">
                <a16:creationId xmlns:a16="http://schemas.microsoft.com/office/drawing/2014/main" id="{2C6D6299-A705-BBFA-6048-9D1D169BFA0E}"/>
              </a:ext>
            </a:extLst>
          </p:cNvPr>
          <p:cNvSpPr txBox="1"/>
          <p:nvPr/>
        </p:nvSpPr>
        <p:spPr>
          <a:xfrm>
            <a:off x="6491657" y="4243745"/>
            <a:ext cx="1944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1269, celek</a:t>
            </a:r>
          </a:p>
        </p:txBody>
      </p:sp>
    </p:spTree>
    <p:extLst>
      <p:ext uri="{BB962C8B-B14F-4D97-AF65-F5344CB8AC3E}">
        <p14:creationId xmlns:p14="http://schemas.microsoft.com/office/powerpoint/2010/main" val="185047156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910798-43D4-CDF2-62D7-64F30D36D8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8">
            <a:extLst>
              <a:ext uri="{FF2B5EF4-FFF2-40B4-BE49-F238E27FC236}">
                <a16:creationId xmlns:a16="http://schemas.microsoft.com/office/drawing/2014/main" id="{F535AFE7-9CDC-6D3C-31CF-712ED83935F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9389588"/>
              </p:ext>
            </p:extLst>
          </p:nvPr>
        </p:nvGraphicFramePr>
        <p:xfrm>
          <a:off x="167724" y="2266254"/>
          <a:ext cx="4722425" cy="35249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Nadpis 4">
            <a:extLst>
              <a:ext uri="{FF2B5EF4-FFF2-40B4-BE49-F238E27FC236}">
                <a16:creationId xmlns:a16="http://schemas.microsoft.com/office/drawing/2014/main" id="{1F464F8A-3EF0-351C-3A8B-FC22C27C8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Způsob informování obyvatel o nákladech </a:t>
            </a:r>
            <a:br>
              <a:rPr lang="cs-CZ" sz="2200" dirty="0">
                <a:solidFill>
                  <a:srgbClr val="537B15"/>
                </a:solidFill>
              </a:rPr>
            </a:br>
            <a:r>
              <a:rPr lang="cs-CZ" sz="2200" dirty="0">
                <a:solidFill>
                  <a:srgbClr val="537B15"/>
                </a:solidFill>
              </a:rPr>
              <a:t>za komunální odpad</a:t>
            </a:r>
            <a:endParaRPr lang="cs-CZ" sz="1800" dirty="0">
              <a:solidFill>
                <a:srgbClr val="83B816"/>
              </a:solidFill>
            </a:endParaRPr>
          </a:p>
        </p:txBody>
      </p:sp>
      <p:sp>
        <p:nvSpPr>
          <p:cNvPr id="10" name="Text Box 5">
            <a:extLst>
              <a:ext uri="{FF2B5EF4-FFF2-40B4-BE49-F238E27FC236}">
                <a16:creationId xmlns:a16="http://schemas.microsoft.com/office/drawing/2014/main" id="{4F14D3BC-098B-B50E-5CAA-D9F71A0303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1482860"/>
            <a:ext cx="39635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200" b="1" dirty="0">
                <a:latin typeface="+mn-lt"/>
              </a:rPr>
              <a:t>Jakým způsobem informujete obyvatele o celkových nákladech za komunální odpad? </a:t>
            </a:r>
            <a:r>
              <a:rPr lang="cs-CZ" sz="900" dirty="0">
                <a:latin typeface="+mn-lt"/>
              </a:rPr>
              <a:t>(q47)</a:t>
            </a:r>
          </a:p>
        </p:txBody>
      </p:sp>
      <p:cxnSp>
        <p:nvCxnSpPr>
          <p:cNvPr id="24" name="Přímá spojnice 23">
            <a:extLst>
              <a:ext uri="{FF2B5EF4-FFF2-40B4-BE49-F238E27FC236}">
                <a16:creationId xmlns:a16="http://schemas.microsoft.com/office/drawing/2014/main" id="{9BE52A2B-7770-0787-C0FA-7ECB83A5DF2B}"/>
              </a:ext>
            </a:extLst>
          </p:cNvPr>
          <p:cNvCxnSpPr>
            <a:cxnSpLocks/>
          </p:cNvCxnSpPr>
          <p:nvPr/>
        </p:nvCxnSpPr>
        <p:spPr>
          <a:xfrm>
            <a:off x="540352" y="4702429"/>
            <a:ext cx="82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Box 5">
            <a:extLst>
              <a:ext uri="{FF2B5EF4-FFF2-40B4-BE49-F238E27FC236}">
                <a16:creationId xmlns:a16="http://schemas.microsoft.com/office/drawing/2014/main" id="{863A231A-EAA8-2F70-0250-D472BEF78F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788" y="2084461"/>
            <a:ext cx="23954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200" b="1" dirty="0">
                <a:latin typeface="+mn-lt"/>
              </a:rPr>
              <a:t>celek</a:t>
            </a:r>
          </a:p>
        </p:txBody>
      </p:sp>
      <p:sp>
        <p:nvSpPr>
          <p:cNvPr id="22" name="Obdélníkový bublinový popisek 43">
            <a:extLst>
              <a:ext uri="{FF2B5EF4-FFF2-40B4-BE49-F238E27FC236}">
                <a16:creationId xmlns:a16="http://schemas.microsoft.com/office/drawing/2014/main" id="{5CAB640E-1F01-95E9-53C6-AB262BE52A9C}"/>
              </a:ext>
            </a:extLst>
          </p:cNvPr>
          <p:cNvSpPr/>
          <p:nvPr/>
        </p:nvSpPr>
        <p:spPr>
          <a:xfrm>
            <a:off x="527908" y="4734723"/>
            <a:ext cx="8244000" cy="1608133"/>
          </a:xfrm>
          <a:prstGeom prst="wedgeRectCallout">
            <a:avLst>
              <a:gd name="adj1" fmla="val -19694"/>
              <a:gd name="adj2" fmla="val -49227"/>
            </a:avLst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wrap="square" rtlCol="0" anchor="t" anchorCtr="0">
            <a:spAutoFit/>
          </a:bodyPr>
          <a:lstStyle/>
          <a:p>
            <a:pPr lvl="0" algn="just" fontAlgn="auto">
              <a:spcBef>
                <a:spcPts val="600"/>
              </a:spcBef>
              <a:spcAft>
                <a:spcPts val="0"/>
              </a:spcAft>
              <a:buSzPct val="130000"/>
            </a:pPr>
            <a:r>
              <a:rPr lang="cs-CZ" sz="1200" b="1" kern="0" dirty="0">
                <a:latin typeface="+mn-lt"/>
              </a:rPr>
              <a:t>Polovina obcí (53 %) </a:t>
            </a:r>
            <a:r>
              <a:rPr lang="cs-CZ" sz="1200" kern="0" dirty="0">
                <a:latin typeface="+mn-lt"/>
              </a:rPr>
              <a:t>informuje obyvatele o nákladech za komunální odpad </a:t>
            </a:r>
            <a:r>
              <a:rPr lang="cs-CZ" sz="1200" b="1" kern="0" dirty="0">
                <a:latin typeface="+mn-lt"/>
              </a:rPr>
              <a:t>prostřednictvím místního zpravodaje</a:t>
            </a:r>
            <a:r>
              <a:rPr lang="cs-CZ" sz="1200" kern="0" dirty="0">
                <a:latin typeface="+mn-lt"/>
              </a:rPr>
              <a:t>, </a:t>
            </a:r>
            <a:r>
              <a:rPr lang="cs-CZ" sz="1200" b="1" kern="0" dirty="0">
                <a:latin typeface="+mn-lt"/>
              </a:rPr>
              <a:t>22 % pomocí článků na internetu</a:t>
            </a:r>
            <a:r>
              <a:rPr lang="cs-CZ" sz="1200" kern="0" dirty="0">
                <a:latin typeface="+mn-lt"/>
              </a:rPr>
              <a:t>, letáky do schránek informuje pouze 6 % a podobně 5 % pomocí příspěvků na sociálních sítích. 14 % nijak neinformuje. </a:t>
            </a:r>
          </a:p>
          <a:p>
            <a:pPr lvl="0" algn="just" fontAlgn="auto">
              <a:spcBef>
                <a:spcPts val="600"/>
              </a:spcBef>
              <a:spcAft>
                <a:spcPts val="0"/>
              </a:spcAft>
              <a:buSzPct val="130000"/>
            </a:pPr>
            <a:r>
              <a:rPr lang="cs-CZ" sz="1150" kern="0" dirty="0">
                <a:latin typeface="+mn-lt"/>
              </a:rPr>
              <a:t>Způsob informování se </a:t>
            </a:r>
            <a:r>
              <a:rPr lang="cs-CZ" sz="1150" u="sng" kern="0" dirty="0">
                <a:latin typeface="+mn-lt"/>
              </a:rPr>
              <a:t>liší v závislosti na velikosti obce</a:t>
            </a:r>
            <a:r>
              <a:rPr lang="cs-CZ" sz="1150" kern="0" dirty="0">
                <a:latin typeface="+mn-lt"/>
              </a:rPr>
              <a:t> – nejmenší obce do 499 obyvatel informují nejčastěji v místním zpravodaji, ovšem méně než u celku, naopak častěji než celek neinformují vůbec. Obce mezi 500 a 5000 obyvateli informují nejčastěji v místním zpravodaji, což uvádí častěji než celek; u obcí mezi 5 a 20 tis. obyvateli převažuje informování v místním zpravodaji, ale oproti celku je výrazně častěji zastoupeno informování pomocí článků na internetu; u měst nad 20 tis. obyvatel je nejčastější informování v článcích na internetu.</a:t>
            </a:r>
          </a:p>
        </p:txBody>
      </p:sp>
      <p:sp>
        <p:nvSpPr>
          <p:cNvPr id="45" name="TextovéPole 44">
            <a:extLst>
              <a:ext uri="{FF2B5EF4-FFF2-40B4-BE49-F238E27FC236}">
                <a16:creationId xmlns:a16="http://schemas.microsoft.com/office/drawing/2014/main" id="{4E09E2E2-FD58-DD55-976E-F1E84AAAC374}"/>
              </a:ext>
            </a:extLst>
          </p:cNvPr>
          <p:cNvSpPr txBox="1"/>
          <p:nvPr/>
        </p:nvSpPr>
        <p:spPr>
          <a:xfrm>
            <a:off x="550917" y="3989636"/>
            <a:ext cx="1944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1269; celek</a:t>
            </a:r>
          </a:p>
        </p:txBody>
      </p:sp>
      <p:graphicFrame>
        <p:nvGraphicFramePr>
          <p:cNvPr id="18" name="Object 2">
            <a:extLst>
              <a:ext uri="{FF2B5EF4-FFF2-40B4-BE49-F238E27FC236}">
                <a16:creationId xmlns:a16="http://schemas.microsoft.com/office/drawing/2014/main" id="{0085CEBC-6B14-66E0-969A-589970AAB07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4923707"/>
              </p:ext>
            </p:extLst>
          </p:nvPr>
        </p:nvGraphicFramePr>
        <p:xfrm>
          <a:off x="4716016" y="1534552"/>
          <a:ext cx="5746926" cy="33667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Line 14">
            <a:extLst>
              <a:ext uri="{FF2B5EF4-FFF2-40B4-BE49-F238E27FC236}">
                <a16:creationId xmlns:a16="http://schemas.microsoft.com/office/drawing/2014/main" id="{C8D897B1-3FE9-792D-A91C-2FD802D12953}"/>
              </a:ext>
            </a:extLst>
          </p:cNvPr>
          <p:cNvSpPr>
            <a:spLocks noChangeShapeType="1"/>
          </p:cNvSpPr>
          <p:nvPr/>
        </p:nvSpPr>
        <p:spPr bwMode="auto">
          <a:xfrm>
            <a:off x="4835350" y="2885577"/>
            <a:ext cx="3996000" cy="0"/>
          </a:xfrm>
          <a:prstGeom prst="line">
            <a:avLst/>
          </a:prstGeom>
          <a:noFill/>
          <a:ln w="317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cs-CZ" dirty="0"/>
          </a:p>
        </p:txBody>
      </p:sp>
      <p:sp>
        <p:nvSpPr>
          <p:cNvPr id="20" name="Text Box 75">
            <a:extLst>
              <a:ext uri="{FF2B5EF4-FFF2-40B4-BE49-F238E27FC236}">
                <a16:creationId xmlns:a16="http://schemas.microsoft.com/office/drawing/2014/main" id="{0B47CA0D-A8CD-BB95-AFB7-6B67F94A2C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6894" y="3054444"/>
            <a:ext cx="8794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000" b="1" dirty="0">
                <a:solidFill>
                  <a:srgbClr val="808080"/>
                </a:solidFill>
              </a:rPr>
              <a:t>region NUTS II</a:t>
            </a:r>
          </a:p>
        </p:txBody>
      </p:sp>
      <p:sp>
        <p:nvSpPr>
          <p:cNvPr id="21" name="Text Box 75">
            <a:extLst>
              <a:ext uri="{FF2B5EF4-FFF2-40B4-BE49-F238E27FC236}">
                <a16:creationId xmlns:a16="http://schemas.microsoft.com/office/drawing/2014/main" id="{A4C3359C-5B3F-5738-6FC7-80D3506B76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6894" y="1896537"/>
            <a:ext cx="9109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000" b="1" dirty="0">
                <a:solidFill>
                  <a:srgbClr val="808080"/>
                </a:solidFill>
              </a:rPr>
              <a:t>velikost obce</a:t>
            </a:r>
          </a:p>
        </p:txBody>
      </p:sp>
      <p:sp>
        <p:nvSpPr>
          <p:cNvPr id="26" name="Line 16">
            <a:extLst>
              <a:ext uri="{FF2B5EF4-FFF2-40B4-BE49-F238E27FC236}">
                <a16:creationId xmlns:a16="http://schemas.microsoft.com/office/drawing/2014/main" id="{61A866EA-BD70-390F-267B-1B5EB695EB3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23750" y="1804974"/>
            <a:ext cx="3996000" cy="0"/>
          </a:xfrm>
          <a:prstGeom prst="line">
            <a:avLst/>
          </a:prstGeom>
          <a:noFill/>
          <a:ln w="317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cs-CZ" dirty="0"/>
          </a:p>
        </p:txBody>
      </p:sp>
      <p:graphicFrame>
        <p:nvGraphicFramePr>
          <p:cNvPr id="27" name="Tabulka 26">
            <a:extLst>
              <a:ext uri="{FF2B5EF4-FFF2-40B4-BE49-F238E27FC236}">
                <a16:creationId xmlns:a16="http://schemas.microsoft.com/office/drawing/2014/main" id="{6583B9B7-7754-60AF-B551-8DF9D40A7A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6883531"/>
              </p:ext>
            </p:extLst>
          </p:nvPr>
        </p:nvGraphicFramePr>
        <p:xfrm>
          <a:off x="8554959" y="1360874"/>
          <a:ext cx="300917" cy="30627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0917">
                  <a:extLst>
                    <a:ext uri="{9D8B030D-6E8A-4147-A177-3AD203B41FA5}">
                      <a16:colId xmlns:a16="http://schemas.microsoft.com/office/drawing/2014/main" val="3913964404"/>
                    </a:ext>
                  </a:extLst>
                </a:gridCol>
              </a:tblGrid>
              <a:tr h="21876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endParaRPr lang="cs-CZ" sz="7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159963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1269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8730474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3759322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9007296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252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8018625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3124391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2526271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4996873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8992151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0432585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226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2404367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3281085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336098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5547686"/>
                  </a:ext>
                </a:extLst>
              </a:tr>
            </a:tbl>
          </a:graphicData>
        </a:graphic>
      </p:graphicFrame>
      <p:sp>
        <p:nvSpPr>
          <p:cNvPr id="29" name="TextovéPole 28">
            <a:extLst>
              <a:ext uri="{FF2B5EF4-FFF2-40B4-BE49-F238E27FC236}">
                <a16:creationId xmlns:a16="http://schemas.microsoft.com/office/drawing/2014/main" id="{1BA224DC-DE2A-0639-2B46-0025A36F6F2E}"/>
              </a:ext>
            </a:extLst>
          </p:cNvPr>
          <p:cNvSpPr txBox="1"/>
          <p:nvPr/>
        </p:nvSpPr>
        <p:spPr>
          <a:xfrm>
            <a:off x="6586208" y="4423640"/>
            <a:ext cx="1944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1269, celek</a:t>
            </a:r>
          </a:p>
        </p:txBody>
      </p:sp>
    </p:spTree>
    <p:extLst>
      <p:ext uri="{BB962C8B-B14F-4D97-AF65-F5344CB8AC3E}">
        <p14:creationId xmlns:p14="http://schemas.microsoft.com/office/powerpoint/2010/main" val="257194975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09EB58-97C6-6879-F53C-8E18CD07C3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Object 8">
            <a:extLst>
              <a:ext uri="{FF2B5EF4-FFF2-40B4-BE49-F238E27FC236}">
                <a16:creationId xmlns:a16="http://schemas.microsoft.com/office/drawing/2014/main" id="{6B0ED1AE-E815-F770-7AB7-ABDC05D56F8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4790542"/>
              </p:ext>
            </p:extLst>
          </p:nvPr>
        </p:nvGraphicFramePr>
        <p:xfrm>
          <a:off x="595012" y="1812467"/>
          <a:ext cx="4722425" cy="3279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Nadpis 4">
            <a:extLst>
              <a:ext uri="{FF2B5EF4-FFF2-40B4-BE49-F238E27FC236}">
                <a16:creationId xmlns:a16="http://schemas.microsoft.com/office/drawing/2014/main" id="{93B2AC41-FA2F-4707-2A3A-5CE6F3A3D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16632"/>
            <a:ext cx="6624736" cy="904300"/>
          </a:xfrm>
        </p:spPr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Dostatečnost maximální hranice poplatku 1200 Kč </a:t>
            </a:r>
          </a:p>
        </p:txBody>
      </p:sp>
      <p:sp>
        <p:nvSpPr>
          <p:cNvPr id="23" name="Text Box 4">
            <a:extLst>
              <a:ext uri="{FF2B5EF4-FFF2-40B4-BE49-F238E27FC236}">
                <a16:creationId xmlns:a16="http://schemas.microsoft.com/office/drawing/2014/main" id="{BDF12B7F-CDFA-D315-1662-CA2F4DEF42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6667" y="2481061"/>
            <a:ext cx="988984" cy="530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050" dirty="0">
                <a:solidFill>
                  <a:srgbClr val="446212"/>
                </a:solidFill>
                <a:latin typeface="+mn-lt"/>
                <a:cs typeface="Arial" charset="0"/>
              </a:rPr>
              <a:t>ano</a:t>
            </a:r>
          </a:p>
          <a:p>
            <a:pPr lvl="0" algn="ctr">
              <a:spcBef>
                <a:spcPts val="0"/>
              </a:spcBef>
            </a:pPr>
            <a:r>
              <a:rPr lang="cs-CZ" dirty="0">
                <a:solidFill>
                  <a:srgbClr val="446212"/>
                </a:solidFill>
                <a:latin typeface="+mn-lt"/>
                <a:cs typeface="Arial" charset="0"/>
              </a:rPr>
              <a:t>69 %</a:t>
            </a:r>
          </a:p>
        </p:txBody>
      </p:sp>
      <p:cxnSp>
        <p:nvCxnSpPr>
          <p:cNvPr id="24" name="Přímá spojnice 23">
            <a:extLst>
              <a:ext uri="{FF2B5EF4-FFF2-40B4-BE49-F238E27FC236}">
                <a16:creationId xmlns:a16="http://schemas.microsoft.com/office/drawing/2014/main" id="{9CB176B7-B94B-B31D-E2BC-38A69D376B3D}"/>
              </a:ext>
            </a:extLst>
          </p:cNvPr>
          <p:cNvCxnSpPr>
            <a:cxnSpLocks/>
          </p:cNvCxnSpPr>
          <p:nvPr/>
        </p:nvCxnSpPr>
        <p:spPr>
          <a:xfrm>
            <a:off x="562909" y="4149080"/>
            <a:ext cx="3636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 Box 5">
            <a:extLst>
              <a:ext uri="{FF2B5EF4-FFF2-40B4-BE49-F238E27FC236}">
                <a16:creationId xmlns:a16="http://schemas.microsoft.com/office/drawing/2014/main" id="{7EFDB1DA-E4D8-3658-A9B2-8F99C9827C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621" y="1282462"/>
            <a:ext cx="8401851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just">
              <a:spcBef>
                <a:spcPts val="0"/>
              </a:spcBef>
            </a:pPr>
            <a:r>
              <a:rPr lang="cs-CZ" sz="1100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Ve sněmovně i v senátu se aktuálně vede diskuze nad horní hranicí, kterou jako obec / město můžete za likvidaci odpadu stanovit. </a:t>
            </a:r>
            <a:r>
              <a:rPr lang="cs-CZ" sz="1100" b="1" dirty="0">
                <a:latin typeface="+mn-lt"/>
              </a:rPr>
              <a:t>Považujete aktuální výši maximální hranice 1200 Kč za dostatečnou? </a:t>
            </a:r>
            <a:r>
              <a:rPr lang="cs-CZ" sz="800" dirty="0">
                <a:latin typeface="+mn-lt"/>
              </a:rPr>
              <a:t>(q48)</a:t>
            </a:r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FBEC18E9-2F8E-1F01-1733-8D2BD1281F59}"/>
              </a:ext>
            </a:extLst>
          </p:cNvPr>
          <p:cNvSpPr txBox="1"/>
          <p:nvPr/>
        </p:nvSpPr>
        <p:spPr>
          <a:xfrm>
            <a:off x="2080896" y="3059164"/>
            <a:ext cx="1944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1269; celek</a:t>
            </a:r>
          </a:p>
        </p:txBody>
      </p:sp>
      <p:graphicFrame>
        <p:nvGraphicFramePr>
          <p:cNvPr id="17" name="Tabulka 16">
            <a:extLst>
              <a:ext uri="{FF2B5EF4-FFF2-40B4-BE49-F238E27FC236}">
                <a16:creationId xmlns:a16="http://schemas.microsoft.com/office/drawing/2014/main" id="{81E59756-F76D-E4E2-E152-4FAD24079B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3572311"/>
              </p:ext>
            </p:extLst>
          </p:nvPr>
        </p:nvGraphicFramePr>
        <p:xfrm>
          <a:off x="4528640" y="1836015"/>
          <a:ext cx="4174608" cy="2052000"/>
        </p:xfrm>
        <a:graphic>
          <a:graphicData uri="http://schemas.openxmlformats.org/drawingml/2006/table">
            <a:tbl>
              <a:tblPr/>
              <a:tblGrid>
                <a:gridCol w="672226">
                  <a:extLst>
                    <a:ext uri="{9D8B030D-6E8A-4147-A177-3AD203B41FA5}">
                      <a16:colId xmlns:a16="http://schemas.microsoft.com/office/drawing/2014/main" val="3082922086"/>
                    </a:ext>
                  </a:extLst>
                </a:gridCol>
                <a:gridCol w="269414">
                  <a:extLst>
                    <a:ext uri="{9D8B030D-6E8A-4147-A177-3AD203B41FA5}">
                      <a16:colId xmlns:a16="http://schemas.microsoft.com/office/drawing/2014/main" val="1326833761"/>
                    </a:ext>
                  </a:extLst>
                </a:gridCol>
                <a:gridCol w="269414">
                  <a:extLst>
                    <a:ext uri="{9D8B030D-6E8A-4147-A177-3AD203B41FA5}">
                      <a16:colId xmlns:a16="http://schemas.microsoft.com/office/drawing/2014/main" val="139064625"/>
                    </a:ext>
                  </a:extLst>
                </a:gridCol>
                <a:gridCol w="269414">
                  <a:extLst>
                    <a:ext uri="{9D8B030D-6E8A-4147-A177-3AD203B41FA5}">
                      <a16:colId xmlns:a16="http://schemas.microsoft.com/office/drawing/2014/main" val="910973805"/>
                    </a:ext>
                  </a:extLst>
                </a:gridCol>
                <a:gridCol w="269414">
                  <a:extLst>
                    <a:ext uri="{9D8B030D-6E8A-4147-A177-3AD203B41FA5}">
                      <a16:colId xmlns:a16="http://schemas.microsoft.com/office/drawing/2014/main" val="1822651253"/>
                    </a:ext>
                  </a:extLst>
                </a:gridCol>
                <a:gridCol w="269414">
                  <a:extLst>
                    <a:ext uri="{9D8B030D-6E8A-4147-A177-3AD203B41FA5}">
                      <a16:colId xmlns:a16="http://schemas.microsoft.com/office/drawing/2014/main" val="350500189"/>
                    </a:ext>
                  </a:extLst>
                </a:gridCol>
                <a:gridCol w="269414">
                  <a:extLst>
                    <a:ext uri="{9D8B030D-6E8A-4147-A177-3AD203B41FA5}">
                      <a16:colId xmlns:a16="http://schemas.microsoft.com/office/drawing/2014/main" val="3067352393"/>
                    </a:ext>
                  </a:extLst>
                </a:gridCol>
                <a:gridCol w="269414">
                  <a:extLst>
                    <a:ext uri="{9D8B030D-6E8A-4147-A177-3AD203B41FA5}">
                      <a16:colId xmlns:a16="http://schemas.microsoft.com/office/drawing/2014/main" val="3483095344"/>
                    </a:ext>
                  </a:extLst>
                </a:gridCol>
                <a:gridCol w="269414">
                  <a:extLst>
                    <a:ext uri="{9D8B030D-6E8A-4147-A177-3AD203B41FA5}">
                      <a16:colId xmlns:a16="http://schemas.microsoft.com/office/drawing/2014/main" val="1304205513"/>
                    </a:ext>
                  </a:extLst>
                </a:gridCol>
                <a:gridCol w="269414">
                  <a:extLst>
                    <a:ext uri="{9D8B030D-6E8A-4147-A177-3AD203B41FA5}">
                      <a16:colId xmlns:a16="http://schemas.microsoft.com/office/drawing/2014/main" val="844499689"/>
                    </a:ext>
                  </a:extLst>
                </a:gridCol>
                <a:gridCol w="269414">
                  <a:extLst>
                    <a:ext uri="{9D8B030D-6E8A-4147-A177-3AD203B41FA5}">
                      <a16:colId xmlns:a16="http://schemas.microsoft.com/office/drawing/2014/main" val="2865171050"/>
                    </a:ext>
                  </a:extLst>
                </a:gridCol>
                <a:gridCol w="269414">
                  <a:extLst>
                    <a:ext uri="{9D8B030D-6E8A-4147-A177-3AD203B41FA5}">
                      <a16:colId xmlns:a16="http://schemas.microsoft.com/office/drawing/2014/main" val="3191017727"/>
                    </a:ext>
                  </a:extLst>
                </a:gridCol>
                <a:gridCol w="269414">
                  <a:extLst>
                    <a:ext uri="{9D8B030D-6E8A-4147-A177-3AD203B41FA5}">
                      <a16:colId xmlns:a16="http://schemas.microsoft.com/office/drawing/2014/main" val="166716250"/>
                    </a:ext>
                  </a:extLst>
                </a:gridCol>
                <a:gridCol w="269414">
                  <a:extLst>
                    <a:ext uri="{9D8B030D-6E8A-4147-A177-3AD203B41FA5}">
                      <a16:colId xmlns:a16="http://schemas.microsoft.com/office/drawing/2014/main" val="1918287851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 fontAlgn="b"/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36000"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velikost obce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36000"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region (</a:t>
                      </a:r>
                      <a:r>
                        <a:rPr lang="cs-CZ" sz="10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Nuts</a:t>
                      </a:r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2)</a:t>
                      </a:r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7012493"/>
                  </a:ext>
                </a:extLst>
              </a:tr>
              <a:tr h="972000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sloupcová </a:t>
                      </a:r>
                      <a:b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% </a:t>
                      </a:r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0-499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500-999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1 000-4 999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5 000-19 999 ob.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pt-BR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000 a více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Čechy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Jihozápad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Severozápad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Severovýchod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Jihovýchod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Morava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Moravskoslezsko</a:t>
                      </a:r>
                      <a:endParaRPr lang="cs-CZ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2940610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871647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229913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n</a:t>
                      </a: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1269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1863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r" fontAlgn="b"/>
                      <a:endParaRPr lang="cs-CZ" sz="800" b="0" i="1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800" b="0" i="1" u="none" strike="noStrike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66401060"/>
                  </a:ext>
                </a:extLst>
              </a:tr>
            </a:tbl>
          </a:graphicData>
        </a:graphic>
      </p:graphicFrame>
      <p:sp>
        <p:nvSpPr>
          <p:cNvPr id="18" name="Obdélníkový bublinový popisek 43">
            <a:extLst>
              <a:ext uri="{FF2B5EF4-FFF2-40B4-BE49-F238E27FC236}">
                <a16:creationId xmlns:a16="http://schemas.microsoft.com/office/drawing/2014/main" id="{D2DDC94C-2D41-FD0A-8580-6D68F893DE84}"/>
              </a:ext>
            </a:extLst>
          </p:cNvPr>
          <p:cNvSpPr/>
          <p:nvPr/>
        </p:nvSpPr>
        <p:spPr>
          <a:xfrm>
            <a:off x="597714" y="4315811"/>
            <a:ext cx="3566390" cy="1569660"/>
          </a:xfrm>
          <a:prstGeom prst="wedgeRectCallout">
            <a:avLst>
              <a:gd name="adj1" fmla="val -19694"/>
              <a:gd name="adj2" fmla="val -49227"/>
            </a:avLst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wrap="square" rtlCol="0" anchor="t" anchorCtr="0">
            <a:spAutoFit/>
          </a:bodyPr>
          <a:lstStyle/>
          <a:p>
            <a:pPr algn="just" fontAlgn="auto">
              <a:spcBef>
                <a:spcPts val="600"/>
              </a:spcBef>
              <a:spcAft>
                <a:spcPts val="0"/>
              </a:spcAft>
              <a:buSzPct val="130000"/>
            </a:pPr>
            <a:r>
              <a:rPr lang="cs-CZ" sz="1200" b="1" kern="0" dirty="0"/>
              <a:t>Více než dvě třetiny (69 %) </a:t>
            </a:r>
            <a:r>
              <a:rPr lang="cs-CZ" sz="1200" kern="0" dirty="0"/>
              <a:t>obcí</a:t>
            </a:r>
            <a:r>
              <a:rPr lang="cs-CZ" sz="1200" b="1" kern="0" dirty="0"/>
              <a:t> </a:t>
            </a:r>
            <a:r>
              <a:rPr lang="cs-CZ" sz="1200" kern="0" dirty="0"/>
              <a:t>považují aktuální maximální hranici 1200 Kč </a:t>
            </a:r>
            <a:r>
              <a:rPr lang="cs-CZ" sz="1200" b="1" kern="0" dirty="0"/>
              <a:t>za dostatečnou</a:t>
            </a:r>
            <a:r>
              <a:rPr lang="cs-CZ" sz="1200" kern="0" dirty="0"/>
              <a:t>. Méně často ji za dostatečnou označují obce s 5 tis. a více obyvateli (52-54 %) a obce ze Středních Čech (52 %). Jako nedostatečná se jeví v těch obcích, kde se místní poplatek na občana blíží této hranici (1000–1200 Kč – dle 70 % je hranice neostatečná). </a:t>
            </a:r>
            <a:endParaRPr lang="cs-CZ" sz="1200" kern="0" dirty="0">
              <a:latin typeface="+mn-lt"/>
            </a:endParaRPr>
          </a:p>
        </p:txBody>
      </p:sp>
      <p:graphicFrame>
        <p:nvGraphicFramePr>
          <p:cNvPr id="4" name="Object 81">
            <a:extLst>
              <a:ext uri="{FF2B5EF4-FFF2-40B4-BE49-F238E27FC236}">
                <a16:creationId xmlns:a16="http://schemas.microsoft.com/office/drawing/2014/main" id="{FD81B0CA-0C94-6EF9-A93D-F283EC28711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2425320"/>
              </p:ext>
            </p:extLst>
          </p:nvPr>
        </p:nvGraphicFramePr>
        <p:xfrm>
          <a:off x="4572000" y="3878571"/>
          <a:ext cx="4392614" cy="2600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ovéPole 5">
            <a:extLst>
              <a:ext uri="{FF2B5EF4-FFF2-40B4-BE49-F238E27FC236}">
                <a16:creationId xmlns:a16="http://schemas.microsoft.com/office/drawing/2014/main" id="{DB8822DE-3EAC-3BB8-9212-33E3F4381F6C}"/>
              </a:ext>
            </a:extLst>
          </p:cNvPr>
          <p:cNvSpPr txBox="1"/>
          <p:nvPr/>
        </p:nvSpPr>
        <p:spPr>
          <a:xfrm>
            <a:off x="4934323" y="4119121"/>
            <a:ext cx="3312368" cy="260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  <a:buSzPts val="1100"/>
            </a:pPr>
            <a:r>
              <a:rPr lang="cs-CZ" sz="1100" b="1" dirty="0">
                <a:latin typeface="+mn-lt"/>
              </a:rPr>
              <a:t>dle výše poplatku </a:t>
            </a:r>
            <a:r>
              <a:rPr lang="cs-CZ" sz="1100" b="1" u="sng" dirty="0">
                <a:latin typeface="+mn-lt"/>
              </a:rPr>
              <a:t>na občana / na hlavu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3D3B1F83-ABCA-18DB-0304-80B43A458B2C}"/>
              </a:ext>
            </a:extLst>
          </p:cNvPr>
          <p:cNvSpPr txBox="1"/>
          <p:nvPr/>
        </p:nvSpPr>
        <p:spPr>
          <a:xfrm>
            <a:off x="4714383" y="4315811"/>
            <a:ext cx="38031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cs-CZ" sz="800" b="0" i="1" u="none" strike="noStrike" kern="1200" cap="none" spc="0" normalizeH="0" baseline="0" dirty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% odpovědí ano</a:t>
            </a:r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, poplatky mají konstruovány na občana / na hlavu</a:t>
            </a: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E04AA31D-FF93-46C9-933C-375D2F08FB34}"/>
              </a:ext>
            </a:extLst>
          </p:cNvPr>
          <p:cNvSpPr txBox="1"/>
          <p:nvPr/>
        </p:nvSpPr>
        <p:spPr>
          <a:xfrm>
            <a:off x="3995728" y="3607952"/>
            <a:ext cx="152276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b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800" b="0" i="1" u="none" strike="noStrike" kern="1200" dirty="0">
                <a:solidFill>
                  <a:schemeClr val="bg1">
                    <a:lumMod val="65000"/>
                  </a:schemeClr>
                </a:solidFill>
                <a:effectLst/>
                <a:latin typeface="+mn-lt"/>
                <a:ea typeface="+mn-ea"/>
                <a:cs typeface="+mn-cs"/>
              </a:rPr>
              <a:t>počet ob. ČR žijících </a:t>
            </a:r>
            <a:br>
              <a:rPr lang="cs-CZ" sz="800" b="0" i="1" u="none" strike="noStrike" kern="1200" dirty="0">
                <a:solidFill>
                  <a:schemeClr val="bg1">
                    <a:lumMod val="65000"/>
                  </a:schemeClr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800" b="0" i="1" u="none" strike="noStrike" kern="1200" dirty="0">
                <a:solidFill>
                  <a:schemeClr val="bg1">
                    <a:lumMod val="65000"/>
                  </a:schemeClr>
                </a:solidFill>
                <a:effectLst/>
                <a:latin typeface="+mn-lt"/>
                <a:ea typeface="+mn-ea"/>
                <a:cs typeface="+mn-cs"/>
              </a:rPr>
              <a:t>v dané velikosti obce (mil.)</a:t>
            </a:r>
            <a:endParaRPr lang="cs-CZ" sz="800" b="0" i="1" u="none" strike="noStrike" dirty="0">
              <a:solidFill>
                <a:schemeClr val="bg1">
                  <a:lumMod val="50000"/>
                </a:schemeClr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6573686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5EDF25-952B-281B-2D52-794D2068F7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Object 8">
            <a:extLst>
              <a:ext uri="{FF2B5EF4-FFF2-40B4-BE49-F238E27FC236}">
                <a16:creationId xmlns:a16="http://schemas.microsoft.com/office/drawing/2014/main" id="{F1B7108B-FCE3-E430-63D5-2E64D2DEE2B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4121045"/>
              </p:ext>
            </p:extLst>
          </p:nvPr>
        </p:nvGraphicFramePr>
        <p:xfrm>
          <a:off x="144681" y="2518703"/>
          <a:ext cx="6913288" cy="3353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Nadpis 4">
            <a:extLst>
              <a:ext uri="{FF2B5EF4-FFF2-40B4-BE49-F238E27FC236}">
                <a16:creationId xmlns:a16="http://schemas.microsoft.com/office/drawing/2014/main" id="{DDD05212-5A4C-6D53-2CE7-C64A61DDD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Provázání úhrady za likvidaci odpadu s jeho skutečnou produkcí</a:t>
            </a:r>
            <a:endParaRPr lang="cs-CZ" sz="1800" dirty="0">
              <a:solidFill>
                <a:srgbClr val="83B816"/>
              </a:solidFill>
            </a:endParaRPr>
          </a:p>
        </p:txBody>
      </p:sp>
      <p:sp>
        <p:nvSpPr>
          <p:cNvPr id="10" name="Text Box 5">
            <a:extLst>
              <a:ext uri="{FF2B5EF4-FFF2-40B4-BE49-F238E27FC236}">
                <a16:creationId xmlns:a16="http://schemas.microsoft.com/office/drawing/2014/main" id="{4FE28AF6-109C-F72F-DDAC-56FAFACD8B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8730" y="1348324"/>
            <a:ext cx="393353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200" b="1" dirty="0">
                <a:latin typeface="+mn-lt"/>
              </a:rPr>
              <a:t>Považujte za správné nebo vhodné, aby úhrada za likvidaci odpadu byla více provázána se skutečnou produkcí odpadu? </a:t>
            </a:r>
            <a:r>
              <a:rPr lang="cs-CZ" sz="1200" dirty="0">
                <a:latin typeface="+mn-lt"/>
              </a:rPr>
              <a:t>Jednalo by se o stejnou konstrukci výpočtu jako u vodného nebo stočného.</a:t>
            </a:r>
            <a:r>
              <a:rPr lang="cs-CZ" sz="1200" b="1" dirty="0">
                <a:latin typeface="+mn-lt"/>
              </a:rPr>
              <a:t> </a:t>
            </a:r>
            <a:r>
              <a:rPr lang="cs-CZ" sz="900" dirty="0">
                <a:latin typeface="+mn-lt"/>
              </a:rPr>
              <a:t>(q49)</a:t>
            </a:r>
          </a:p>
        </p:txBody>
      </p:sp>
      <p:sp>
        <p:nvSpPr>
          <p:cNvPr id="23" name="Text Box 4">
            <a:extLst>
              <a:ext uri="{FF2B5EF4-FFF2-40B4-BE49-F238E27FC236}">
                <a16:creationId xmlns:a16="http://schemas.microsoft.com/office/drawing/2014/main" id="{AB8DC4B4-8210-4E9C-25F2-D93DAB9C0A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7217" y="3090102"/>
            <a:ext cx="98898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000" dirty="0">
                <a:solidFill>
                  <a:srgbClr val="4E770E"/>
                </a:solidFill>
                <a:latin typeface="+mn-lt"/>
                <a:cs typeface="Arial" charset="0"/>
              </a:rPr>
              <a:t>ano</a:t>
            </a:r>
          </a:p>
          <a:p>
            <a:pPr lvl="0" algn="ctr">
              <a:spcBef>
                <a:spcPts val="0"/>
              </a:spcBef>
            </a:pPr>
            <a:r>
              <a:rPr lang="cs-CZ" sz="2000" dirty="0">
                <a:solidFill>
                  <a:srgbClr val="4E770E"/>
                </a:solidFill>
                <a:latin typeface="+mn-lt"/>
                <a:cs typeface="Arial" charset="0"/>
              </a:rPr>
              <a:t>72 %</a:t>
            </a:r>
          </a:p>
        </p:txBody>
      </p:sp>
      <p:cxnSp>
        <p:nvCxnSpPr>
          <p:cNvPr id="24" name="Přímá spojnice 23">
            <a:extLst>
              <a:ext uri="{FF2B5EF4-FFF2-40B4-BE49-F238E27FC236}">
                <a16:creationId xmlns:a16="http://schemas.microsoft.com/office/drawing/2014/main" id="{6B00AEDE-18EE-0E10-C5DB-E44D29DD3722}"/>
              </a:ext>
            </a:extLst>
          </p:cNvPr>
          <p:cNvCxnSpPr>
            <a:cxnSpLocks/>
          </p:cNvCxnSpPr>
          <p:nvPr/>
        </p:nvCxnSpPr>
        <p:spPr>
          <a:xfrm>
            <a:off x="540352" y="4814479"/>
            <a:ext cx="82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Box 5">
            <a:extLst>
              <a:ext uri="{FF2B5EF4-FFF2-40B4-BE49-F238E27FC236}">
                <a16:creationId xmlns:a16="http://schemas.microsoft.com/office/drawing/2014/main" id="{39657589-9666-6BB3-CDA9-75A526DD9D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3984" y="2336569"/>
            <a:ext cx="23954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200" b="1" dirty="0">
                <a:latin typeface="+mn-lt"/>
              </a:rPr>
              <a:t>celek</a:t>
            </a:r>
          </a:p>
        </p:txBody>
      </p:sp>
      <p:sp>
        <p:nvSpPr>
          <p:cNvPr id="22" name="Obdélníkový bublinový popisek 43">
            <a:extLst>
              <a:ext uri="{FF2B5EF4-FFF2-40B4-BE49-F238E27FC236}">
                <a16:creationId xmlns:a16="http://schemas.microsoft.com/office/drawing/2014/main" id="{38BB8818-3354-2DC1-2A1B-9C0872FE6891}"/>
              </a:ext>
            </a:extLst>
          </p:cNvPr>
          <p:cNvSpPr/>
          <p:nvPr/>
        </p:nvSpPr>
        <p:spPr>
          <a:xfrm>
            <a:off x="513599" y="4871565"/>
            <a:ext cx="8244000" cy="1277273"/>
          </a:xfrm>
          <a:prstGeom prst="wedgeRectCallout">
            <a:avLst>
              <a:gd name="adj1" fmla="val -19694"/>
              <a:gd name="adj2" fmla="val -49227"/>
            </a:avLst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wrap="square" rtlCol="0" anchor="t" anchorCtr="0">
            <a:spAutoFit/>
          </a:bodyPr>
          <a:lstStyle/>
          <a:p>
            <a:pPr marL="265113" lvl="0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3"/>
              </a:buBlip>
            </a:pPr>
            <a:r>
              <a:rPr lang="cs-CZ" sz="1200" b="1" kern="0" dirty="0">
                <a:latin typeface="+mn-lt"/>
              </a:rPr>
              <a:t>Většina (72 %) </a:t>
            </a:r>
            <a:r>
              <a:rPr lang="cs-CZ" sz="1200" kern="0" dirty="0">
                <a:latin typeface="+mn-lt"/>
              </a:rPr>
              <a:t>považuje za </a:t>
            </a:r>
            <a:r>
              <a:rPr lang="cs-CZ" sz="1200" b="1" kern="0" dirty="0">
                <a:latin typeface="+mn-lt"/>
              </a:rPr>
              <a:t>správné</a:t>
            </a:r>
            <a:r>
              <a:rPr lang="cs-CZ" sz="1200" kern="0" dirty="0">
                <a:latin typeface="+mn-lt"/>
              </a:rPr>
              <a:t>, aby úhrada za likvidaci odpadu byla </a:t>
            </a:r>
            <a:r>
              <a:rPr lang="cs-CZ" sz="1200" b="1" kern="0" dirty="0">
                <a:latin typeface="+mn-lt"/>
              </a:rPr>
              <a:t>více provázána se skutečnou produkcí odpadu</a:t>
            </a:r>
            <a:r>
              <a:rPr lang="cs-CZ" sz="1200" kern="0" dirty="0">
                <a:latin typeface="+mn-lt"/>
              </a:rPr>
              <a:t>.</a:t>
            </a:r>
            <a:r>
              <a:rPr lang="cs-CZ" sz="1200" b="1" kern="0" dirty="0">
                <a:latin typeface="+mn-lt"/>
              </a:rPr>
              <a:t> </a:t>
            </a:r>
            <a:r>
              <a:rPr lang="cs-CZ" sz="1200" kern="0" dirty="0">
                <a:latin typeface="+mn-lt"/>
              </a:rPr>
              <a:t>Tento názor je převládající ve všech obcích z hlediska velikosti i regionu, včetně měst nad 20 tis. obyvatel, u kterých je podíl souhlasných odpovědí nižší než v celku (57 %).</a:t>
            </a:r>
          </a:p>
          <a:p>
            <a:pPr marL="265113" lvl="0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3"/>
              </a:buBlip>
            </a:pPr>
            <a:r>
              <a:rPr lang="cs-CZ" sz="1200" b="1" kern="0" dirty="0">
                <a:latin typeface="+mn-lt"/>
              </a:rPr>
              <a:t>Správnost</a:t>
            </a:r>
            <a:r>
              <a:rPr lang="cs-CZ" sz="1200" kern="0" dirty="0">
                <a:latin typeface="+mn-lt"/>
              </a:rPr>
              <a:t> tohoto systému respondenti nejčastěji </a:t>
            </a:r>
            <a:r>
              <a:rPr lang="cs-CZ" sz="1200" b="1" kern="0" dirty="0">
                <a:latin typeface="+mn-lt"/>
              </a:rPr>
              <a:t>zdůvodňují spravedlivostí a platbou za reálnou produkci </a:t>
            </a:r>
            <a:br>
              <a:rPr lang="cs-CZ" sz="1200" b="1" kern="0" dirty="0">
                <a:latin typeface="+mn-lt"/>
              </a:rPr>
            </a:br>
            <a:r>
              <a:rPr lang="cs-CZ" sz="1200" kern="0" dirty="0">
                <a:latin typeface="+mn-lt"/>
              </a:rPr>
              <a:t>(49 %) a </a:t>
            </a:r>
            <a:r>
              <a:rPr lang="cs-CZ" sz="1200" b="1" kern="0" dirty="0">
                <a:latin typeface="+mn-lt"/>
              </a:rPr>
              <a:t>očekáváním častějšího třídění odpadu </a:t>
            </a:r>
            <a:r>
              <a:rPr lang="cs-CZ" sz="1200" kern="0" dirty="0">
                <a:latin typeface="+mn-lt"/>
              </a:rPr>
              <a:t>(22 %). Ti, kteří to </a:t>
            </a:r>
            <a:r>
              <a:rPr lang="cs-CZ" sz="1200" b="1" kern="0" dirty="0">
                <a:latin typeface="+mn-lt"/>
              </a:rPr>
              <a:t>nepovažují za správné</a:t>
            </a:r>
            <a:r>
              <a:rPr lang="cs-CZ" sz="1200" kern="0" dirty="0">
                <a:latin typeface="+mn-lt"/>
              </a:rPr>
              <a:t>, argumentují nejčastěji </a:t>
            </a:r>
            <a:r>
              <a:rPr lang="cs-CZ" sz="1200" b="1" kern="0" dirty="0">
                <a:latin typeface="+mn-lt"/>
              </a:rPr>
              <a:t>možností vzniku černých skládek </a:t>
            </a:r>
            <a:r>
              <a:rPr lang="cs-CZ" sz="1200" kern="0" dirty="0">
                <a:latin typeface="+mn-lt"/>
              </a:rPr>
              <a:t>(26 %) a </a:t>
            </a:r>
            <a:r>
              <a:rPr lang="cs-CZ" sz="1200" b="1" kern="0" dirty="0">
                <a:latin typeface="+mn-lt"/>
              </a:rPr>
              <a:t>vyššími finančními náklady </a:t>
            </a:r>
            <a:r>
              <a:rPr lang="cs-CZ" sz="1200" kern="0" dirty="0">
                <a:latin typeface="+mn-lt"/>
              </a:rPr>
              <a:t>(21 %).</a:t>
            </a:r>
          </a:p>
        </p:txBody>
      </p:sp>
      <p:sp>
        <p:nvSpPr>
          <p:cNvPr id="45" name="TextovéPole 44">
            <a:extLst>
              <a:ext uri="{FF2B5EF4-FFF2-40B4-BE49-F238E27FC236}">
                <a16:creationId xmlns:a16="http://schemas.microsoft.com/office/drawing/2014/main" id="{3F04255B-D716-60EC-F987-E1AD904B0F7E}"/>
              </a:ext>
            </a:extLst>
          </p:cNvPr>
          <p:cNvSpPr txBox="1"/>
          <p:nvPr/>
        </p:nvSpPr>
        <p:spPr>
          <a:xfrm>
            <a:off x="2240315" y="3869792"/>
            <a:ext cx="1944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1269; celek</a:t>
            </a:r>
          </a:p>
        </p:txBody>
      </p:sp>
      <p:graphicFrame>
        <p:nvGraphicFramePr>
          <p:cNvPr id="4" name="Object 2">
            <a:extLst>
              <a:ext uri="{FF2B5EF4-FFF2-40B4-BE49-F238E27FC236}">
                <a16:creationId xmlns:a16="http://schemas.microsoft.com/office/drawing/2014/main" id="{A7796A40-344B-958C-2762-31A770A4BCE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5855704"/>
              </p:ext>
            </p:extLst>
          </p:nvPr>
        </p:nvGraphicFramePr>
        <p:xfrm>
          <a:off x="4515025" y="1390628"/>
          <a:ext cx="5746926" cy="33667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Line 14">
            <a:extLst>
              <a:ext uri="{FF2B5EF4-FFF2-40B4-BE49-F238E27FC236}">
                <a16:creationId xmlns:a16="http://schemas.microsoft.com/office/drawing/2014/main" id="{DC040566-8920-DD0B-9C0F-4A8E88F6E137}"/>
              </a:ext>
            </a:extLst>
          </p:cNvPr>
          <p:cNvSpPr>
            <a:spLocks noChangeShapeType="1"/>
          </p:cNvSpPr>
          <p:nvPr/>
        </p:nvSpPr>
        <p:spPr bwMode="auto">
          <a:xfrm>
            <a:off x="4634359" y="2741653"/>
            <a:ext cx="3996000" cy="0"/>
          </a:xfrm>
          <a:prstGeom prst="line">
            <a:avLst/>
          </a:prstGeom>
          <a:noFill/>
          <a:ln w="317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cs-CZ" dirty="0"/>
          </a:p>
        </p:txBody>
      </p:sp>
      <p:sp>
        <p:nvSpPr>
          <p:cNvPr id="7" name="Text Box 75">
            <a:extLst>
              <a:ext uri="{FF2B5EF4-FFF2-40B4-BE49-F238E27FC236}">
                <a16:creationId xmlns:a16="http://schemas.microsoft.com/office/drawing/2014/main" id="{9C3B624D-4EA0-83F1-E1C8-62212CFFE5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5903" y="2910520"/>
            <a:ext cx="8794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000" b="1" dirty="0">
                <a:solidFill>
                  <a:srgbClr val="808080"/>
                </a:solidFill>
              </a:rPr>
              <a:t>region NUTS II</a:t>
            </a:r>
          </a:p>
        </p:txBody>
      </p:sp>
      <p:sp>
        <p:nvSpPr>
          <p:cNvPr id="8" name="Text Box 75">
            <a:extLst>
              <a:ext uri="{FF2B5EF4-FFF2-40B4-BE49-F238E27FC236}">
                <a16:creationId xmlns:a16="http://schemas.microsoft.com/office/drawing/2014/main" id="{9A91B36F-B843-8DC2-382B-94A495C11A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5903" y="1752613"/>
            <a:ext cx="9109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000" b="1" dirty="0">
                <a:solidFill>
                  <a:srgbClr val="808080"/>
                </a:solidFill>
              </a:rPr>
              <a:t>velikost obce</a:t>
            </a:r>
          </a:p>
        </p:txBody>
      </p:sp>
      <p:sp>
        <p:nvSpPr>
          <p:cNvPr id="9" name="Line 16">
            <a:extLst>
              <a:ext uri="{FF2B5EF4-FFF2-40B4-BE49-F238E27FC236}">
                <a16:creationId xmlns:a16="http://schemas.microsoft.com/office/drawing/2014/main" id="{54BD307A-EE48-9355-F7FA-8647E19EDEF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22759" y="1661050"/>
            <a:ext cx="3996000" cy="0"/>
          </a:xfrm>
          <a:prstGeom prst="line">
            <a:avLst/>
          </a:prstGeom>
          <a:noFill/>
          <a:ln w="317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cs-CZ" dirty="0"/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1788B516-2FC4-E0F0-BCF3-C68CC2775024}"/>
              </a:ext>
            </a:extLst>
          </p:cNvPr>
          <p:cNvSpPr txBox="1"/>
          <p:nvPr/>
        </p:nvSpPr>
        <p:spPr>
          <a:xfrm>
            <a:off x="6385217" y="4279716"/>
            <a:ext cx="1944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1269, celek</a:t>
            </a:r>
          </a:p>
        </p:txBody>
      </p:sp>
      <p:graphicFrame>
        <p:nvGraphicFramePr>
          <p:cNvPr id="17" name="Tabulka 16">
            <a:extLst>
              <a:ext uri="{FF2B5EF4-FFF2-40B4-BE49-F238E27FC236}">
                <a16:creationId xmlns:a16="http://schemas.microsoft.com/office/drawing/2014/main" id="{2B45BB43-1734-4F78-8542-B5B15BAD7E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8098250"/>
              </p:ext>
            </p:extLst>
          </p:nvPr>
        </p:nvGraphicFramePr>
        <p:xfrm>
          <a:off x="8305982" y="1210270"/>
          <a:ext cx="625554" cy="30627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6773">
                  <a:extLst>
                    <a:ext uri="{9D8B030D-6E8A-4147-A177-3AD203B41FA5}">
                      <a16:colId xmlns:a16="http://schemas.microsoft.com/office/drawing/2014/main" val="3913964404"/>
                    </a:ext>
                  </a:extLst>
                </a:gridCol>
                <a:gridCol w="348781">
                  <a:extLst>
                    <a:ext uri="{9D8B030D-6E8A-4147-A177-3AD203B41FA5}">
                      <a16:colId xmlns:a16="http://schemas.microsoft.com/office/drawing/2014/main" val="3787285166"/>
                    </a:ext>
                  </a:extLst>
                </a:gridCol>
              </a:tblGrid>
              <a:tr h="21876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endParaRPr lang="cs-CZ" sz="7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7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159963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1269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7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8730474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3759322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9007296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252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8018625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3124391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4,5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2526271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4996873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8992151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0432585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226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2404367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3281085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336098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5547686"/>
                  </a:ext>
                </a:extLst>
              </a:tr>
            </a:tbl>
          </a:graphicData>
        </a:graphic>
      </p:graphicFrame>
      <p:sp>
        <p:nvSpPr>
          <p:cNvPr id="18" name="TextovéPole 17">
            <a:extLst>
              <a:ext uri="{FF2B5EF4-FFF2-40B4-BE49-F238E27FC236}">
                <a16:creationId xmlns:a16="http://schemas.microsoft.com/office/drawing/2014/main" id="{7EEFF89B-2D87-4A6F-B889-EF50A9888691}"/>
              </a:ext>
            </a:extLst>
          </p:cNvPr>
          <p:cNvSpPr txBox="1"/>
          <p:nvPr/>
        </p:nvSpPr>
        <p:spPr>
          <a:xfrm rot="16200000">
            <a:off x="8160580" y="3195701"/>
            <a:ext cx="122413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"/>
            <a:r>
              <a:rPr lang="cs-CZ" sz="7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počet ob. ČR žijících </a:t>
            </a:r>
            <a:br>
              <a:rPr lang="cs-CZ" sz="700" dirty="0">
                <a:solidFill>
                  <a:schemeClr val="bg1">
                    <a:lumMod val="65000"/>
                  </a:schemeClr>
                </a:solidFill>
                <a:latin typeface="+mn-lt"/>
              </a:rPr>
            </a:br>
            <a:r>
              <a:rPr lang="cs-CZ" sz="7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v dané vel. obce (mil.)</a:t>
            </a:r>
          </a:p>
        </p:txBody>
      </p:sp>
      <p:cxnSp>
        <p:nvCxnSpPr>
          <p:cNvPr id="19" name="Přímá spojnice se šipkou 18">
            <a:extLst>
              <a:ext uri="{FF2B5EF4-FFF2-40B4-BE49-F238E27FC236}">
                <a16:creationId xmlns:a16="http://schemas.microsoft.com/office/drawing/2014/main" id="{05A0A490-227D-441D-AF9C-452D21FBCB05}"/>
              </a:ext>
            </a:extLst>
          </p:cNvPr>
          <p:cNvCxnSpPr>
            <a:cxnSpLocks/>
          </p:cNvCxnSpPr>
          <p:nvPr/>
        </p:nvCxnSpPr>
        <p:spPr>
          <a:xfrm flipV="1">
            <a:off x="8769570" y="2741653"/>
            <a:ext cx="0" cy="216024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762023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A5DC8A-9F25-612A-B40A-0E4A810A6C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Object 16">
            <a:extLst>
              <a:ext uri="{FF2B5EF4-FFF2-40B4-BE49-F238E27FC236}">
                <a16:creationId xmlns:a16="http://schemas.microsoft.com/office/drawing/2014/main" id="{A1144286-34B9-26C0-C4A8-165105FBB75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-396552" y="2098248"/>
          <a:ext cx="6624736" cy="36674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Nadpis 4">
            <a:extLst>
              <a:ext uri="{FF2B5EF4-FFF2-40B4-BE49-F238E27FC236}">
                <a16:creationId xmlns:a16="http://schemas.microsoft.com/office/drawing/2014/main" id="{3BF77A98-EB30-55DA-8C94-44973BBB81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16632"/>
            <a:ext cx="6624736" cy="904300"/>
          </a:xfrm>
        </p:spPr>
        <p:txBody>
          <a:bodyPr/>
          <a:lstStyle/>
          <a:p>
            <a:r>
              <a:rPr lang="cs-CZ" sz="2000" dirty="0">
                <a:solidFill>
                  <a:srgbClr val="537B15"/>
                </a:solidFill>
              </a:rPr>
              <a:t>Důvody vnímané správnosti a nesprávnosti provázání úhrady za likvidaci odpadu se jeho skutečnou produkcí</a:t>
            </a:r>
          </a:p>
        </p:txBody>
      </p:sp>
      <p:sp>
        <p:nvSpPr>
          <p:cNvPr id="31" name="Text Box 47">
            <a:extLst>
              <a:ext uri="{FF2B5EF4-FFF2-40B4-BE49-F238E27FC236}">
                <a16:creationId xmlns:a16="http://schemas.microsoft.com/office/drawing/2014/main" id="{28664764-57C1-5721-4E1A-25275BA38F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1207835"/>
            <a:ext cx="8246987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900" i="1" dirty="0">
                <a:solidFill>
                  <a:schemeClr val="bg1">
                    <a:lumMod val="50000"/>
                  </a:schemeClr>
                </a:solidFill>
                <a:latin typeface="Arial Narrow CE"/>
              </a:rPr>
              <a:t>„Pokud ano, proč?“ (q50)                                                                                           „Pokud ne, proč?“ (q51)</a:t>
            </a:r>
          </a:p>
        </p:txBody>
      </p:sp>
      <p:sp>
        <p:nvSpPr>
          <p:cNvPr id="25" name="TextovéPole 24">
            <a:extLst>
              <a:ext uri="{FF2B5EF4-FFF2-40B4-BE49-F238E27FC236}">
                <a16:creationId xmlns:a16="http://schemas.microsoft.com/office/drawing/2014/main" id="{6BECB1B7-BE35-D088-8B3B-181CBCF60DF0}"/>
              </a:ext>
            </a:extLst>
          </p:cNvPr>
          <p:cNvSpPr txBox="1"/>
          <p:nvPr/>
        </p:nvSpPr>
        <p:spPr>
          <a:xfrm>
            <a:off x="808314" y="5762525"/>
            <a:ext cx="316834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912; považují za správné provázání úhrady za likvidaci odpadu s jeho skutečnou produkcí, kategorizace spontánních odpovědí, možnost více odpovědí</a:t>
            </a:r>
          </a:p>
        </p:txBody>
      </p:sp>
      <p:cxnSp>
        <p:nvCxnSpPr>
          <p:cNvPr id="4" name="Přímá spojnice 3">
            <a:extLst>
              <a:ext uri="{FF2B5EF4-FFF2-40B4-BE49-F238E27FC236}">
                <a16:creationId xmlns:a16="http://schemas.microsoft.com/office/drawing/2014/main" id="{556ADE51-677E-71E1-C936-04C7F8644ED3}"/>
              </a:ext>
            </a:extLst>
          </p:cNvPr>
          <p:cNvCxnSpPr>
            <a:cxnSpLocks/>
          </p:cNvCxnSpPr>
          <p:nvPr/>
        </p:nvCxnSpPr>
        <p:spPr>
          <a:xfrm>
            <a:off x="4572000" y="1196752"/>
            <a:ext cx="0" cy="529671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05872F67-2F05-0243-886E-CB17D5D9A0E8}"/>
              </a:ext>
            </a:extLst>
          </p:cNvPr>
          <p:cNvSpPr txBox="1"/>
          <p:nvPr/>
        </p:nvSpPr>
        <p:spPr>
          <a:xfrm>
            <a:off x="447259" y="1484779"/>
            <a:ext cx="389046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1200" b="1" dirty="0">
                <a:solidFill>
                  <a:srgbClr val="517912"/>
                </a:solidFill>
                <a:latin typeface="+mn-lt"/>
              </a:rPr>
              <a:t>Proč považují za správné </a:t>
            </a:r>
          </a:p>
          <a:p>
            <a:pPr algn="ctr"/>
            <a:r>
              <a:rPr lang="cs-CZ" sz="1200" dirty="0">
                <a:latin typeface="+mn-lt"/>
              </a:rPr>
              <a:t>provázání úhrady za likvidaci </a:t>
            </a:r>
          </a:p>
          <a:p>
            <a:pPr algn="ctr"/>
            <a:r>
              <a:rPr lang="cs-CZ" sz="1200" dirty="0">
                <a:latin typeface="+mn-lt"/>
              </a:rPr>
              <a:t>odpadu s jeho skutečnou produkcí</a:t>
            </a:r>
            <a:endParaRPr lang="cs-CZ" sz="1200" dirty="0"/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069774AB-24F2-1C5B-CAA8-836DBA4CA0DF}"/>
              </a:ext>
            </a:extLst>
          </p:cNvPr>
          <p:cNvSpPr txBox="1"/>
          <p:nvPr/>
        </p:nvSpPr>
        <p:spPr>
          <a:xfrm>
            <a:off x="4968086" y="1489613"/>
            <a:ext cx="389046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12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+mn-lt"/>
              </a:rPr>
              <a:t>Proč nepovažují za správné </a:t>
            </a:r>
          </a:p>
          <a:p>
            <a:pPr algn="ctr"/>
            <a:r>
              <a:rPr lang="cs-CZ" sz="1200" dirty="0">
                <a:latin typeface="+mn-lt"/>
              </a:rPr>
              <a:t>provázání úhrady za likvidaci </a:t>
            </a:r>
          </a:p>
          <a:p>
            <a:pPr algn="ctr"/>
            <a:r>
              <a:rPr lang="cs-CZ" sz="1200" dirty="0">
                <a:latin typeface="+mn-lt"/>
              </a:rPr>
              <a:t>odpadu s jeho skutečnou produkcí</a:t>
            </a:r>
            <a:endParaRPr lang="cs-CZ" sz="1200" dirty="0"/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2D29EA20-1865-CE26-DC84-B386EC5DE9A7}"/>
              </a:ext>
            </a:extLst>
          </p:cNvPr>
          <p:cNvSpPr txBox="1"/>
          <p:nvPr/>
        </p:nvSpPr>
        <p:spPr>
          <a:xfrm>
            <a:off x="5364088" y="5762526"/>
            <a:ext cx="316834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357; nepovažují za správné provázání úhrady za likvidaci odpadu s jeho skutečnou produkcí, kategorizace spontánních odpovědí, možnost více odpovědí</a:t>
            </a:r>
          </a:p>
        </p:txBody>
      </p:sp>
      <p:graphicFrame>
        <p:nvGraphicFramePr>
          <p:cNvPr id="15" name="Object 16">
            <a:extLst>
              <a:ext uri="{FF2B5EF4-FFF2-40B4-BE49-F238E27FC236}">
                <a16:creationId xmlns:a16="http://schemas.microsoft.com/office/drawing/2014/main" id="{B25ED77C-7536-2725-8303-6DD7B0CAD22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067943" y="2098247"/>
          <a:ext cx="6624736" cy="36674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1774396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E81134-5D22-3D8D-913B-5F944A2DDE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" name="Object 2">
            <a:extLst>
              <a:ext uri="{FF2B5EF4-FFF2-40B4-BE49-F238E27FC236}">
                <a16:creationId xmlns:a16="http://schemas.microsoft.com/office/drawing/2014/main" id="{1AA9AB4B-F43A-A1A9-B90A-A4BB5250502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88872" y="2546356"/>
          <a:ext cx="7560840" cy="3673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Tabulka 5">
            <a:extLst>
              <a:ext uri="{FF2B5EF4-FFF2-40B4-BE49-F238E27FC236}">
                <a16:creationId xmlns:a16="http://schemas.microsoft.com/office/drawing/2014/main" id="{9BF09BEA-6725-1913-831C-2C42798D6A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4954883"/>
              </p:ext>
            </p:extLst>
          </p:nvPr>
        </p:nvGraphicFramePr>
        <p:xfrm>
          <a:off x="390216" y="3559356"/>
          <a:ext cx="3563479" cy="24493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63479">
                  <a:extLst>
                    <a:ext uri="{9D8B030D-6E8A-4147-A177-3AD203B41FA5}">
                      <a16:colId xmlns:a16="http://schemas.microsoft.com/office/drawing/2014/main" val="2703724279"/>
                    </a:ext>
                  </a:extLst>
                </a:gridCol>
              </a:tblGrid>
              <a:tr h="489866">
                <a:tc>
                  <a:txBody>
                    <a:bodyPr/>
                    <a:lstStyle/>
                    <a:p>
                      <a:pPr algn="r" fontAlgn="b"/>
                      <a:r>
                        <a:rPr lang="pl-PL" sz="1050" u="none" strike="noStrike" dirty="0">
                          <a:effectLst/>
                        </a:rPr>
                        <a:t>poplatek by měl být </a:t>
                      </a:r>
                      <a:r>
                        <a:rPr lang="pl-PL" sz="1050" b="1" u="none" strike="noStrike" dirty="0">
                          <a:effectLst/>
                        </a:rPr>
                        <a:t>závislý na produkci </a:t>
                      </a:r>
                      <a:r>
                        <a:rPr lang="pl-PL" sz="1050" u="none" strike="noStrike" dirty="0">
                          <a:effectLst/>
                        </a:rPr>
                        <a:t>odpadu</a:t>
                      </a:r>
                      <a:endParaRPr lang="pl-PL" sz="105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6226886"/>
                  </a:ext>
                </a:extLst>
              </a:tr>
              <a:tr h="489866">
                <a:tc>
                  <a:txBody>
                    <a:bodyPr/>
                    <a:lstStyle/>
                    <a:p>
                      <a:pPr algn="r" fontAlgn="b"/>
                      <a:r>
                        <a:rPr lang="pl-PL" sz="1050" u="none" strike="noStrike" dirty="0">
                          <a:effectLst/>
                        </a:rPr>
                        <a:t>obec by měla mít </a:t>
                      </a:r>
                      <a:r>
                        <a:rPr lang="pl-PL" sz="1050" b="1" u="none" strike="noStrike" dirty="0">
                          <a:effectLst/>
                        </a:rPr>
                        <a:t>možnost kombinovat</a:t>
                      </a:r>
                      <a:r>
                        <a:rPr lang="pl-PL" sz="1050" u="none" strike="noStrike" dirty="0">
                          <a:effectLst/>
                        </a:rPr>
                        <a:t> poplatek </a:t>
                      </a:r>
                      <a:br>
                        <a:rPr lang="pl-PL" sz="1050" u="none" strike="noStrike" dirty="0">
                          <a:effectLst/>
                        </a:rPr>
                      </a:br>
                      <a:r>
                        <a:rPr lang="pl-PL" sz="1050" u="none" strike="noStrike" dirty="0">
                          <a:effectLst/>
                        </a:rPr>
                        <a:t>tzv. na hlavu a poplatek za produkci</a:t>
                      </a:r>
                      <a:endParaRPr lang="pl-PL" sz="105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7876772"/>
                  </a:ext>
                </a:extLst>
              </a:tr>
              <a:tr h="489866">
                <a:tc>
                  <a:txBody>
                    <a:bodyPr/>
                    <a:lstStyle/>
                    <a:p>
                      <a:pPr algn="r" fontAlgn="b"/>
                      <a:r>
                        <a:rPr lang="pl-PL" sz="1050" u="none" strike="noStrike" dirty="0">
                          <a:effectLst/>
                        </a:rPr>
                        <a:t>poplatek by měl </a:t>
                      </a:r>
                      <a:r>
                        <a:rPr lang="pl-PL" sz="1050" b="1" u="none" strike="noStrike" dirty="0">
                          <a:effectLst/>
                        </a:rPr>
                        <a:t>pokrývat náklady na úklid </a:t>
                      </a:r>
                      <a:br>
                        <a:rPr lang="pl-PL" sz="1050" b="1" u="none" strike="noStrike" dirty="0">
                          <a:effectLst/>
                        </a:rPr>
                      </a:br>
                      <a:r>
                        <a:rPr lang="pl-PL" sz="1050" b="1" u="none" strike="noStrike" dirty="0">
                          <a:effectLst/>
                        </a:rPr>
                        <a:t>a likvidaci odpadu v obci / městě</a:t>
                      </a:r>
                      <a:endParaRPr lang="pl-PL" sz="105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7020428"/>
                  </a:ext>
                </a:extLst>
              </a:tr>
              <a:tr h="489866">
                <a:tc>
                  <a:txBody>
                    <a:bodyPr/>
                    <a:lstStyle/>
                    <a:p>
                      <a:pPr algn="r" fontAlgn="b"/>
                      <a:r>
                        <a:rPr lang="cs-CZ" sz="1050" u="none" strike="noStrike" dirty="0">
                          <a:effectLst/>
                        </a:rPr>
                        <a:t>poplatek by měl </a:t>
                      </a:r>
                      <a:r>
                        <a:rPr lang="cs-CZ" sz="1050" b="1" u="none" strike="noStrike" dirty="0">
                          <a:effectLst/>
                        </a:rPr>
                        <a:t>pokrývat veškeré náklady</a:t>
                      </a:r>
                      <a:r>
                        <a:rPr lang="cs-CZ" sz="1050" u="none" strike="noStrike" dirty="0">
                          <a:effectLst/>
                        </a:rPr>
                        <a:t>, které </a:t>
                      </a:r>
                      <a:br>
                        <a:rPr lang="cs-CZ" sz="1050" u="none" strike="noStrike" dirty="0">
                          <a:effectLst/>
                        </a:rPr>
                      </a:br>
                      <a:r>
                        <a:rPr lang="cs-CZ" sz="1050" u="none" strike="noStrike" dirty="0">
                          <a:effectLst/>
                        </a:rPr>
                        <a:t>souvisí </a:t>
                      </a:r>
                      <a:r>
                        <a:rPr lang="cs-CZ" sz="1050" b="1" u="none" strike="noStrike" dirty="0">
                          <a:effectLst/>
                        </a:rPr>
                        <a:t>s produkcí odpadu pouze od občanů</a:t>
                      </a:r>
                      <a:endParaRPr lang="cs-CZ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681764"/>
                  </a:ext>
                </a:extLst>
              </a:tr>
              <a:tr h="489866">
                <a:tc>
                  <a:txBody>
                    <a:bodyPr/>
                    <a:lstStyle/>
                    <a:p>
                      <a:pPr algn="r" fontAlgn="b"/>
                      <a:r>
                        <a:rPr lang="cs-CZ" sz="1050" u="none" strike="noStrike" dirty="0">
                          <a:effectLst/>
                        </a:rPr>
                        <a:t>obec by měla mít </a:t>
                      </a:r>
                      <a:r>
                        <a:rPr lang="cs-CZ" sz="1050" b="1" u="none" strike="noStrike" dirty="0">
                          <a:effectLst/>
                        </a:rPr>
                        <a:t>možnost stanovovat </a:t>
                      </a:r>
                      <a:br>
                        <a:rPr lang="cs-CZ" sz="1050" b="1" u="none" strike="noStrike" dirty="0">
                          <a:effectLst/>
                        </a:rPr>
                      </a:br>
                      <a:r>
                        <a:rPr lang="cs-CZ" sz="1050" b="1" u="none" strike="noStrike" dirty="0">
                          <a:effectLst/>
                        </a:rPr>
                        <a:t>vyšší poplatky za nemovitosti</a:t>
                      </a:r>
                      <a:r>
                        <a:rPr lang="cs-CZ" sz="1050" u="none" strike="noStrike" dirty="0">
                          <a:effectLst/>
                        </a:rPr>
                        <a:t>, než nyní</a:t>
                      </a:r>
                      <a:endParaRPr lang="cs-CZ" sz="105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4332329"/>
                  </a:ext>
                </a:extLst>
              </a:tr>
            </a:tbl>
          </a:graphicData>
        </a:graphic>
      </p:graphicFrame>
      <p:sp>
        <p:nvSpPr>
          <p:cNvPr id="5" name="Nadpis 4">
            <a:extLst>
              <a:ext uri="{FF2B5EF4-FFF2-40B4-BE49-F238E27FC236}">
                <a16:creationId xmlns:a16="http://schemas.microsoft.com/office/drawing/2014/main" id="{8FE55909-BB7B-EA3E-87A8-3FEC4AFFB8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Způsob konstrukce poplatku – souhlas s výroky</a:t>
            </a:r>
            <a:endParaRPr lang="cs-CZ" sz="2200" dirty="0">
              <a:solidFill>
                <a:srgbClr val="83B816"/>
              </a:solidFill>
            </a:endParaRPr>
          </a:p>
        </p:txBody>
      </p:sp>
      <p:cxnSp>
        <p:nvCxnSpPr>
          <p:cNvPr id="32" name="Přímá spojnice 31">
            <a:extLst>
              <a:ext uri="{FF2B5EF4-FFF2-40B4-BE49-F238E27FC236}">
                <a16:creationId xmlns:a16="http://schemas.microsoft.com/office/drawing/2014/main" id="{B7D165C8-05D3-0DC6-1A33-D13905155E58}"/>
              </a:ext>
            </a:extLst>
          </p:cNvPr>
          <p:cNvCxnSpPr>
            <a:cxnSpLocks/>
          </p:cNvCxnSpPr>
          <p:nvPr/>
        </p:nvCxnSpPr>
        <p:spPr>
          <a:xfrm>
            <a:off x="432457" y="2770553"/>
            <a:ext cx="82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bdélníkový bublinový popisek 43">
            <a:extLst>
              <a:ext uri="{FF2B5EF4-FFF2-40B4-BE49-F238E27FC236}">
                <a16:creationId xmlns:a16="http://schemas.microsoft.com/office/drawing/2014/main" id="{FC49B504-FD1E-30FD-6E26-BF7A0F29460A}"/>
              </a:ext>
            </a:extLst>
          </p:cNvPr>
          <p:cNvSpPr/>
          <p:nvPr/>
        </p:nvSpPr>
        <p:spPr>
          <a:xfrm>
            <a:off x="393331" y="1329596"/>
            <a:ext cx="8355133" cy="1277273"/>
          </a:xfrm>
          <a:prstGeom prst="wedgeRectCallout">
            <a:avLst>
              <a:gd name="adj1" fmla="val -19694"/>
              <a:gd name="adj2" fmla="val -49227"/>
            </a:avLst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wrap="square" rtlCol="0" anchor="t" anchorCtr="0">
            <a:spAutoFit/>
          </a:bodyPr>
          <a:lstStyle/>
          <a:p>
            <a:pPr marL="265113" lvl="0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3"/>
              </a:buBlip>
            </a:pPr>
            <a:r>
              <a:rPr lang="cs-CZ" sz="1200" b="1" kern="0" dirty="0">
                <a:latin typeface="+mn-lt"/>
              </a:rPr>
              <a:t>Se všemi uvedenými způsoby konstrukce poplatku souhlasí většina dotázaných. </a:t>
            </a:r>
          </a:p>
          <a:p>
            <a:pPr marL="265113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3"/>
              </a:buBlip>
            </a:pPr>
            <a:r>
              <a:rPr lang="cs-CZ" sz="1200" kern="0" dirty="0">
                <a:latin typeface="+mn-lt"/>
              </a:rPr>
              <a:t>Nejvyšší míru souhlasu (80 %) má </a:t>
            </a:r>
            <a:r>
              <a:rPr lang="pl-PL" sz="1200" b="1" kern="0" dirty="0">
                <a:latin typeface="+mn-lt"/>
              </a:rPr>
              <a:t>poplatek závislý na produkci odpadu. </a:t>
            </a:r>
            <a:r>
              <a:rPr lang="pl-PL" sz="1200" kern="0" dirty="0">
                <a:latin typeface="+mn-lt"/>
              </a:rPr>
              <a:t>S </a:t>
            </a:r>
            <a:r>
              <a:rPr lang="pl-PL" sz="1200" u="none" strike="noStrike" dirty="0">
                <a:effectLst/>
                <a:latin typeface="+mn-lt"/>
              </a:rPr>
              <a:t>možností </a:t>
            </a:r>
            <a:r>
              <a:rPr lang="pl-PL" sz="1200" strike="noStrike" dirty="0">
                <a:effectLst/>
                <a:latin typeface="+mn-lt"/>
              </a:rPr>
              <a:t>kombinovat</a:t>
            </a:r>
            <a:r>
              <a:rPr lang="pl-PL" sz="1200" u="none" strike="noStrike" dirty="0">
                <a:effectLst/>
                <a:latin typeface="+mn-lt"/>
              </a:rPr>
              <a:t> poplatek tzv. na hlavu a poplatek za produkci souhlasí 60 %; 56 % souhlasí s tím, že by poplatek měl pokrývat náklady na úklid </a:t>
            </a:r>
            <a:br>
              <a:rPr lang="pl-PL" sz="1200" u="none" strike="noStrike" dirty="0">
                <a:effectLst/>
                <a:latin typeface="+mn-lt"/>
              </a:rPr>
            </a:br>
            <a:r>
              <a:rPr lang="pl-PL" sz="1200" u="none" strike="noStrike" dirty="0">
                <a:effectLst/>
                <a:latin typeface="+mn-lt"/>
              </a:rPr>
              <a:t>a likvidaci odpadu v obci / městě; 54 % s tím, že by </a:t>
            </a:r>
            <a:r>
              <a:rPr lang="cs-CZ" sz="1200" u="none" strike="noStrike" dirty="0">
                <a:effectLst/>
                <a:latin typeface="+mn-lt"/>
              </a:rPr>
              <a:t>poplatek měl pokrývat veškeré náklady, které </a:t>
            </a:r>
            <a:br>
              <a:rPr lang="cs-CZ" sz="1200" u="none" strike="noStrike" dirty="0">
                <a:effectLst/>
                <a:latin typeface="+mn-lt"/>
              </a:rPr>
            </a:br>
            <a:r>
              <a:rPr lang="cs-CZ" sz="1200" u="none" strike="noStrike" dirty="0">
                <a:effectLst/>
                <a:latin typeface="+mn-lt"/>
              </a:rPr>
              <a:t>souvisí s produkcí odpadu pouze od občanů a 52 % s tím, že by obec měla mít možnost stanovovat </a:t>
            </a:r>
            <a:br>
              <a:rPr lang="cs-CZ" sz="1200" u="none" strike="noStrike" dirty="0">
                <a:effectLst/>
                <a:latin typeface="+mn-lt"/>
              </a:rPr>
            </a:br>
            <a:r>
              <a:rPr lang="cs-CZ" sz="1200" u="none" strike="noStrike" dirty="0">
                <a:effectLst/>
                <a:latin typeface="+mn-lt"/>
              </a:rPr>
              <a:t>vyšší poplatky za nemovitosti, než nyní.</a:t>
            </a:r>
            <a:endParaRPr lang="cs-CZ" sz="1200" b="1" i="0" u="none" strike="noStrike" dirty="0">
              <a:solidFill>
                <a:srgbClr val="000000"/>
              </a:solidFill>
              <a:effectLst/>
              <a:latin typeface="+mn-lt"/>
            </a:endParaRPr>
          </a:p>
        </p:txBody>
      </p:sp>
      <p:graphicFrame>
        <p:nvGraphicFramePr>
          <p:cNvPr id="14" name="Tabulka 13">
            <a:extLst>
              <a:ext uri="{FF2B5EF4-FFF2-40B4-BE49-F238E27FC236}">
                <a16:creationId xmlns:a16="http://schemas.microsoft.com/office/drawing/2014/main" id="{948085CA-5D0C-ED22-ECBD-8250021FA643}"/>
              </a:ext>
            </a:extLst>
          </p:cNvPr>
          <p:cNvGraphicFramePr>
            <a:graphicFrameLocks noGrp="1"/>
          </p:cNvGraphicFramePr>
          <p:nvPr/>
        </p:nvGraphicFramePr>
        <p:xfrm>
          <a:off x="7448093" y="3056355"/>
          <a:ext cx="1458009" cy="295232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8009">
                  <a:extLst>
                    <a:ext uri="{9D8B030D-6E8A-4147-A177-3AD203B41FA5}">
                      <a16:colId xmlns:a16="http://schemas.microsoft.com/office/drawing/2014/main" val="328574211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807169113"/>
                    </a:ext>
                  </a:extLst>
                </a:gridCol>
              </a:tblGrid>
              <a:tr h="495747">
                <a:tc>
                  <a:txBody>
                    <a:bodyPr/>
                    <a:lstStyle/>
                    <a:p>
                      <a:pPr algn="ctr" fontAlgn="b"/>
                      <a:r>
                        <a:rPr lang="cs-CZ" sz="1050" u="none" strike="noStrike" dirty="0">
                          <a:solidFill>
                            <a:srgbClr val="4E770E"/>
                          </a:solidFill>
                          <a:effectLst/>
                        </a:rPr>
                        <a:t>souhlasí </a:t>
                      </a:r>
                      <a:br>
                        <a:rPr lang="cs-CZ" sz="1050" u="none" strike="noStrike" dirty="0">
                          <a:solidFill>
                            <a:srgbClr val="4E770E"/>
                          </a:solidFill>
                          <a:effectLst/>
                        </a:rPr>
                      </a:br>
                      <a:r>
                        <a:rPr lang="cs-CZ" sz="700" u="none" strike="noStrike" dirty="0">
                          <a:solidFill>
                            <a:srgbClr val="4E770E"/>
                          </a:solidFill>
                          <a:effectLst/>
                        </a:rPr>
                        <a:t>(rozhodně, spíše)</a:t>
                      </a:r>
                      <a:endParaRPr lang="cs-CZ" sz="700" b="0" i="0" u="none" strike="noStrike" dirty="0">
                        <a:solidFill>
                          <a:srgbClr val="4E770E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50" u="none" strike="noStrike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nesouhlasí </a:t>
                      </a:r>
                      <a:br>
                        <a:rPr lang="cs-CZ" sz="1050" u="none" strike="noStrike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</a:br>
                      <a:r>
                        <a:rPr lang="cs-CZ" sz="700" u="none" strike="noStrike" kern="1200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(rozhodně, spíše)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8909686"/>
                  </a:ext>
                </a:extLst>
              </a:tr>
              <a:tr h="491316"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rgbClr val="517912"/>
                          </a:solidFill>
                          <a:effectLst/>
                          <a:latin typeface="Arial" panose="020B0604020202020204" pitchFamily="34" charset="0"/>
                        </a:rPr>
                        <a:t>80 %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9 %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3683376"/>
                  </a:ext>
                </a:extLst>
              </a:tr>
              <a:tr h="491316"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rgbClr val="517912"/>
                          </a:solidFill>
                          <a:effectLst/>
                          <a:latin typeface="Arial" panose="020B0604020202020204" pitchFamily="34" charset="0"/>
                        </a:rPr>
                        <a:t>60 %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16 %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6060050"/>
                  </a:ext>
                </a:extLst>
              </a:tr>
              <a:tr h="491316"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rgbClr val="517912"/>
                          </a:solidFill>
                          <a:effectLst/>
                          <a:latin typeface="Arial" panose="020B0604020202020204" pitchFamily="34" charset="0"/>
                        </a:rPr>
                        <a:t>56 %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20 %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224057"/>
                  </a:ext>
                </a:extLst>
              </a:tr>
              <a:tr h="491316"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rgbClr val="517912"/>
                          </a:solidFill>
                          <a:effectLst/>
                          <a:latin typeface="Arial" panose="020B0604020202020204" pitchFamily="34" charset="0"/>
                        </a:rPr>
                        <a:t>54 %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23 %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3536775"/>
                  </a:ext>
                </a:extLst>
              </a:tr>
              <a:tr h="491316"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rgbClr val="517912"/>
                          </a:solidFill>
                          <a:effectLst/>
                          <a:latin typeface="Arial" panose="020B0604020202020204" pitchFamily="34" charset="0"/>
                        </a:rPr>
                        <a:t>52 %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16 %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4362007"/>
                  </a:ext>
                </a:extLst>
              </a:tr>
            </a:tbl>
          </a:graphicData>
        </a:graphic>
      </p:graphicFrame>
      <p:sp>
        <p:nvSpPr>
          <p:cNvPr id="15" name="TextovéPole 14">
            <a:extLst>
              <a:ext uri="{FF2B5EF4-FFF2-40B4-BE49-F238E27FC236}">
                <a16:creationId xmlns:a16="http://schemas.microsoft.com/office/drawing/2014/main" id="{ABF5F48B-FE81-CA22-0DFC-6CD0D1BD8388}"/>
              </a:ext>
            </a:extLst>
          </p:cNvPr>
          <p:cNvSpPr txBox="1"/>
          <p:nvPr/>
        </p:nvSpPr>
        <p:spPr>
          <a:xfrm>
            <a:off x="4572000" y="6080352"/>
            <a:ext cx="1944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1269; celek</a:t>
            </a:r>
          </a:p>
        </p:txBody>
      </p:sp>
      <p:sp>
        <p:nvSpPr>
          <p:cNvPr id="4" name="Text Box 47">
            <a:extLst>
              <a:ext uri="{FF2B5EF4-FFF2-40B4-BE49-F238E27FC236}">
                <a16:creationId xmlns:a16="http://schemas.microsoft.com/office/drawing/2014/main" id="{9215178B-038E-01D9-510A-D2C58859EC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609" y="2841506"/>
            <a:ext cx="82440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900" i="1" dirty="0">
                <a:solidFill>
                  <a:schemeClr val="bg1">
                    <a:lumMod val="50000"/>
                  </a:schemeClr>
                </a:solidFill>
                <a:latin typeface="Arial Narrow CE"/>
              </a:rPr>
              <a:t>„Jak by měl být poplatek, podle vašeho názoru, konstruován? Do jaké míry souhlasíte či nesouhlasíte s následujícími výroky?“ (q52)</a:t>
            </a:r>
            <a:endParaRPr lang="cs-CZ" sz="800" i="1" dirty="0">
              <a:solidFill>
                <a:schemeClr val="bg1">
                  <a:lumMod val="50000"/>
                </a:schemeClr>
              </a:solidFill>
              <a:latin typeface="Arial Narrow CE"/>
            </a:endParaRPr>
          </a:p>
        </p:txBody>
      </p:sp>
    </p:spTree>
    <p:extLst>
      <p:ext uri="{BB962C8B-B14F-4D97-AF65-F5344CB8AC3E}">
        <p14:creationId xmlns:p14="http://schemas.microsoft.com/office/powerpoint/2010/main" val="116093906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DF0AA8-05B9-9A37-F527-559EED9D34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:a16="http://schemas.microsoft.com/office/drawing/2014/main" id="{E5300B30-D028-036E-5BF1-E22776882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Způsob konstrukce poplatku – souhlas s výroky detailněji</a:t>
            </a:r>
            <a:endParaRPr lang="cs-CZ" sz="2200" dirty="0">
              <a:solidFill>
                <a:srgbClr val="83B816"/>
              </a:solidFill>
            </a:endParaRPr>
          </a:p>
        </p:txBody>
      </p:sp>
      <p:graphicFrame>
        <p:nvGraphicFramePr>
          <p:cNvPr id="9" name="Tabulka 8">
            <a:extLst>
              <a:ext uri="{FF2B5EF4-FFF2-40B4-BE49-F238E27FC236}">
                <a16:creationId xmlns:a16="http://schemas.microsoft.com/office/drawing/2014/main" id="{9C863615-A600-F127-59EB-2F1B878BCC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779478"/>
              </p:ext>
            </p:extLst>
          </p:nvPr>
        </p:nvGraphicFramePr>
        <p:xfrm>
          <a:off x="1070100" y="1988840"/>
          <a:ext cx="6948000" cy="3777881"/>
        </p:xfrm>
        <a:graphic>
          <a:graphicData uri="http://schemas.openxmlformats.org/drawingml/2006/table">
            <a:tbl>
              <a:tblPr/>
              <a:tblGrid>
                <a:gridCol w="3204000">
                  <a:extLst>
                    <a:ext uri="{9D8B030D-6E8A-4147-A177-3AD203B41FA5}">
                      <a16:colId xmlns:a16="http://schemas.microsoft.com/office/drawing/2014/main" val="3082922086"/>
                    </a:ext>
                  </a:extLst>
                </a:gridCol>
                <a:gridCol w="288000">
                  <a:extLst>
                    <a:ext uri="{9D8B030D-6E8A-4147-A177-3AD203B41FA5}">
                      <a16:colId xmlns:a16="http://schemas.microsoft.com/office/drawing/2014/main" val="1326833761"/>
                    </a:ext>
                  </a:extLst>
                </a:gridCol>
                <a:gridCol w="288000">
                  <a:extLst>
                    <a:ext uri="{9D8B030D-6E8A-4147-A177-3AD203B41FA5}">
                      <a16:colId xmlns:a16="http://schemas.microsoft.com/office/drawing/2014/main" val="139064625"/>
                    </a:ext>
                  </a:extLst>
                </a:gridCol>
                <a:gridCol w="288000">
                  <a:extLst>
                    <a:ext uri="{9D8B030D-6E8A-4147-A177-3AD203B41FA5}">
                      <a16:colId xmlns:a16="http://schemas.microsoft.com/office/drawing/2014/main" val="910973805"/>
                    </a:ext>
                  </a:extLst>
                </a:gridCol>
                <a:gridCol w="288000">
                  <a:extLst>
                    <a:ext uri="{9D8B030D-6E8A-4147-A177-3AD203B41FA5}">
                      <a16:colId xmlns:a16="http://schemas.microsoft.com/office/drawing/2014/main" val="1822651253"/>
                    </a:ext>
                  </a:extLst>
                </a:gridCol>
                <a:gridCol w="288000">
                  <a:extLst>
                    <a:ext uri="{9D8B030D-6E8A-4147-A177-3AD203B41FA5}">
                      <a16:colId xmlns:a16="http://schemas.microsoft.com/office/drawing/2014/main" val="3067352393"/>
                    </a:ext>
                  </a:extLst>
                </a:gridCol>
                <a:gridCol w="288000">
                  <a:extLst>
                    <a:ext uri="{9D8B030D-6E8A-4147-A177-3AD203B41FA5}">
                      <a16:colId xmlns:a16="http://schemas.microsoft.com/office/drawing/2014/main" val="3278784391"/>
                    </a:ext>
                  </a:extLst>
                </a:gridCol>
                <a:gridCol w="288000">
                  <a:extLst>
                    <a:ext uri="{9D8B030D-6E8A-4147-A177-3AD203B41FA5}">
                      <a16:colId xmlns:a16="http://schemas.microsoft.com/office/drawing/2014/main" val="3483095344"/>
                    </a:ext>
                  </a:extLst>
                </a:gridCol>
                <a:gridCol w="288000">
                  <a:extLst>
                    <a:ext uri="{9D8B030D-6E8A-4147-A177-3AD203B41FA5}">
                      <a16:colId xmlns:a16="http://schemas.microsoft.com/office/drawing/2014/main" val="1304205513"/>
                    </a:ext>
                  </a:extLst>
                </a:gridCol>
                <a:gridCol w="288000">
                  <a:extLst>
                    <a:ext uri="{9D8B030D-6E8A-4147-A177-3AD203B41FA5}">
                      <a16:colId xmlns:a16="http://schemas.microsoft.com/office/drawing/2014/main" val="844499689"/>
                    </a:ext>
                  </a:extLst>
                </a:gridCol>
                <a:gridCol w="288000">
                  <a:extLst>
                    <a:ext uri="{9D8B030D-6E8A-4147-A177-3AD203B41FA5}">
                      <a16:colId xmlns:a16="http://schemas.microsoft.com/office/drawing/2014/main" val="2865171050"/>
                    </a:ext>
                  </a:extLst>
                </a:gridCol>
                <a:gridCol w="288000">
                  <a:extLst>
                    <a:ext uri="{9D8B030D-6E8A-4147-A177-3AD203B41FA5}">
                      <a16:colId xmlns:a16="http://schemas.microsoft.com/office/drawing/2014/main" val="3191017727"/>
                    </a:ext>
                  </a:extLst>
                </a:gridCol>
                <a:gridCol w="288000">
                  <a:extLst>
                    <a:ext uri="{9D8B030D-6E8A-4147-A177-3AD203B41FA5}">
                      <a16:colId xmlns:a16="http://schemas.microsoft.com/office/drawing/2014/main" val="166716250"/>
                    </a:ext>
                  </a:extLst>
                </a:gridCol>
                <a:gridCol w="288000">
                  <a:extLst>
                    <a:ext uri="{9D8B030D-6E8A-4147-A177-3AD203B41FA5}">
                      <a16:colId xmlns:a16="http://schemas.microsoft.com/office/drawing/2014/main" val="1918287851"/>
                    </a:ext>
                  </a:extLst>
                </a:gridCol>
              </a:tblGrid>
              <a:tr h="254471">
                <a:tc>
                  <a:txBody>
                    <a:bodyPr/>
                    <a:lstStyle/>
                    <a:p>
                      <a:pPr algn="ctr" fontAlgn="b"/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36000"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velikost obce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ctr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36000"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region (</a:t>
                      </a:r>
                      <a:r>
                        <a:rPr lang="cs-CZ" sz="10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Nuts</a:t>
                      </a:r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2)</a:t>
                      </a:r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7012493"/>
                  </a:ext>
                </a:extLst>
              </a:tr>
              <a:tr h="1017882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tabulka vynáší % podíly těch, kdo s danými výroky souhlasí, </a:t>
                      </a:r>
                      <a:b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v sloupcových % </a:t>
                      </a:r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0-499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500-999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1 000-4 999 ob. 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pt-BR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5 000</a:t>
                      </a:r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-19 999 ob.</a:t>
                      </a:r>
                      <a:endParaRPr lang="pt-BR" sz="95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20 000 a více ob.</a:t>
                      </a:r>
                      <a:endParaRPr lang="pt-BR" sz="95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Čechy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Jihozápad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Severozápad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Severovýchod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Jihovýchod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Morava</a:t>
                      </a: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5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Moravskoslezsko</a:t>
                      </a:r>
                      <a:endParaRPr lang="cs-CZ" sz="95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2940610"/>
                  </a:ext>
                </a:extLst>
              </a:tr>
              <a:tr h="399882"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u="none" strike="noStrike" dirty="0">
                          <a:effectLst/>
                          <a:latin typeface="+mn-lt"/>
                        </a:rPr>
                        <a:t>poplatek by měl být </a:t>
                      </a:r>
                      <a:r>
                        <a:rPr lang="pl-PL" sz="1000" b="1" u="none" strike="noStrike" dirty="0">
                          <a:effectLst/>
                          <a:latin typeface="+mn-lt"/>
                        </a:rPr>
                        <a:t>závislý na produkci </a:t>
                      </a:r>
                      <a:r>
                        <a:rPr lang="pl-PL" sz="1000" u="none" strike="noStrike" dirty="0">
                          <a:effectLst/>
                          <a:latin typeface="+mn-lt"/>
                        </a:rPr>
                        <a:t>odpadu</a:t>
                      </a:r>
                      <a:endParaRPr lang="pl-PL" sz="10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8716474"/>
                  </a:ext>
                </a:extLst>
              </a:tr>
              <a:tr h="399882"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u="none" strike="noStrike" dirty="0">
                          <a:effectLst/>
                          <a:latin typeface="+mn-lt"/>
                        </a:rPr>
                        <a:t>obec by měla mít </a:t>
                      </a:r>
                      <a:r>
                        <a:rPr lang="pl-PL" sz="1000" b="1" u="none" strike="noStrike" dirty="0">
                          <a:effectLst/>
                          <a:latin typeface="+mn-lt"/>
                        </a:rPr>
                        <a:t>možnost kombinovat</a:t>
                      </a:r>
                      <a:r>
                        <a:rPr lang="pl-PL" sz="1000" u="none" strike="noStrike" dirty="0">
                          <a:effectLst/>
                          <a:latin typeface="+mn-lt"/>
                        </a:rPr>
                        <a:t> poplatek </a:t>
                      </a:r>
                      <a:br>
                        <a:rPr lang="pl-PL" sz="1000" u="none" strike="noStrike" dirty="0">
                          <a:effectLst/>
                          <a:latin typeface="+mn-lt"/>
                        </a:rPr>
                      </a:br>
                      <a:r>
                        <a:rPr lang="pl-PL" sz="1000" u="none" strike="noStrike" dirty="0">
                          <a:effectLst/>
                          <a:latin typeface="+mn-lt"/>
                        </a:rPr>
                        <a:t>tzv. na hlavu a poplatek za produkci</a:t>
                      </a:r>
                      <a:endParaRPr lang="pl-PL" sz="10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9509394"/>
                  </a:ext>
                </a:extLst>
              </a:tr>
              <a:tr h="399882"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u="none" strike="noStrike" dirty="0">
                          <a:effectLst/>
                          <a:latin typeface="+mn-lt"/>
                        </a:rPr>
                        <a:t>poplatek by měl </a:t>
                      </a:r>
                      <a:r>
                        <a:rPr lang="pl-PL" sz="1000" b="1" u="none" strike="noStrike" dirty="0">
                          <a:effectLst/>
                          <a:latin typeface="+mn-lt"/>
                        </a:rPr>
                        <a:t>pokrývat náklady na úklid </a:t>
                      </a:r>
                      <a:br>
                        <a:rPr lang="pl-PL" sz="1000" b="1" u="none" strike="noStrike" dirty="0">
                          <a:effectLst/>
                          <a:latin typeface="+mn-lt"/>
                        </a:rPr>
                      </a:br>
                      <a:r>
                        <a:rPr lang="pl-PL" sz="1000" b="1" u="none" strike="noStrike" dirty="0">
                          <a:effectLst/>
                          <a:latin typeface="+mn-lt"/>
                        </a:rPr>
                        <a:t>a likvidaci odpadu v obci / městě</a:t>
                      </a:r>
                      <a:endParaRPr lang="pl-PL" sz="10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5754239"/>
                  </a:ext>
                </a:extLst>
              </a:tr>
              <a:tr h="399882"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u="none" strike="noStrike" dirty="0">
                          <a:effectLst/>
                          <a:latin typeface="+mn-lt"/>
                        </a:rPr>
                        <a:t>poplatek by měl </a:t>
                      </a:r>
                      <a:r>
                        <a:rPr lang="cs-CZ" sz="1000" b="1" u="none" strike="noStrike" dirty="0">
                          <a:effectLst/>
                          <a:latin typeface="+mn-lt"/>
                        </a:rPr>
                        <a:t>pokrývat veškeré náklady</a:t>
                      </a:r>
                      <a:r>
                        <a:rPr lang="cs-CZ" sz="1000" u="none" strike="noStrike" dirty="0">
                          <a:effectLst/>
                          <a:latin typeface="+mn-lt"/>
                        </a:rPr>
                        <a:t>, které </a:t>
                      </a:r>
                      <a:br>
                        <a:rPr lang="cs-CZ" sz="1000" u="none" strike="noStrike" dirty="0">
                          <a:effectLst/>
                          <a:latin typeface="+mn-lt"/>
                        </a:rPr>
                      </a:br>
                      <a:r>
                        <a:rPr lang="cs-CZ" sz="1000" u="none" strike="noStrike" dirty="0">
                          <a:effectLst/>
                          <a:latin typeface="+mn-lt"/>
                        </a:rPr>
                        <a:t>souvisí </a:t>
                      </a:r>
                      <a:r>
                        <a:rPr lang="cs-CZ" sz="1000" b="1" u="none" strike="noStrike" dirty="0">
                          <a:effectLst/>
                          <a:latin typeface="+mn-lt"/>
                        </a:rPr>
                        <a:t>s produkcí odpadu pouze od občanů</a:t>
                      </a:r>
                      <a:endParaRPr lang="cs-CZ" sz="1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1263007"/>
                  </a:ext>
                </a:extLst>
              </a:tr>
              <a:tr h="399882">
                <a:tc>
                  <a:txBody>
                    <a:bodyPr/>
                    <a:lstStyle/>
                    <a:p>
                      <a:pPr algn="r" fontAlgn="b"/>
                      <a:r>
                        <a:rPr lang="cs-CZ" sz="1000" u="none" strike="noStrike" dirty="0">
                          <a:effectLst/>
                          <a:latin typeface="+mn-lt"/>
                        </a:rPr>
                        <a:t>obec by měla mít </a:t>
                      </a:r>
                      <a:r>
                        <a:rPr lang="cs-CZ" sz="1000" b="1" u="none" strike="noStrike" dirty="0">
                          <a:effectLst/>
                          <a:latin typeface="+mn-lt"/>
                        </a:rPr>
                        <a:t>možnost stanovovat </a:t>
                      </a:r>
                      <a:br>
                        <a:rPr lang="cs-CZ" sz="1000" b="1" u="none" strike="noStrike" dirty="0">
                          <a:effectLst/>
                          <a:latin typeface="+mn-lt"/>
                        </a:rPr>
                      </a:br>
                      <a:r>
                        <a:rPr lang="cs-CZ" sz="1000" b="1" u="none" strike="noStrike" dirty="0">
                          <a:effectLst/>
                          <a:latin typeface="+mn-lt"/>
                        </a:rPr>
                        <a:t>vyšší poplatky za nemovitosti</a:t>
                      </a:r>
                      <a:r>
                        <a:rPr lang="cs-CZ" sz="1000" u="none" strike="noStrike" dirty="0">
                          <a:effectLst/>
                          <a:latin typeface="+mn-lt"/>
                        </a:rPr>
                        <a:t>, než nyní</a:t>
                      </a:r>
                      <a:endParaRPr lang="cs-CZ" sz="1000" b="1" i="0" u="none" strike="noStrike" dirty="0">
                        <a:effectLst/>
                        <a:latin typeface="+mn-lt"/>
                      </a:endParaRP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5593483"/>
                  </a:ext>
                </a:extLst>
              </a:tr>
              <a:tr h="218118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n</a:t>
                      </a:r>
                    </a:p>
                  </a:txBody>
                  <a:tcPr marL="4642" marR="36000" marT="46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1269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1863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počet obyvatel ČR žijících v dané velikosti obce (mil.)</a:t>
                      </a: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800" b="0" i="1" u="none" strike="noStrike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60390907"/>
                  </a:ext>
                </a:extLst>
              </a:tr>
            </a:tbl>
          </a:graphicData>
        </a:graphic>
      </p:graphicFrame>
      <p:sp>
        <p:nvSpPr>
          <p:cNvPr id="12" name="TextovéPole 11">
            <a:extLst>
              <a:ext uri="{FF2B5EF4-FFF2-40B4-BE49-F238E27FC236}">
                <a16:creationId xmlns:a16="http://schemas.microsoft.com/office/drawing/2014/main" id="{AB8847D2-4E88-5613-63A1-1FD7A8AED54D}"/>
              </a:ext>
            </a:extLst>
          </p:cNvPr>
          <p:cNvSpPr txBox="1"/>
          <p:nvPr/>
        </p:nvSpPr>
        <p:spPr>
          <a:xfrm>
            <a:off x="4211960" y="5877272"/>
            <a:ext cx="388843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statisticky významné </a:t>
            </a:r>
            <a:r>
              <a:rPr lang="cs-CZ" sz="800" i="1" dirty="0">
                <a:solidFill>
                  <a:srgbClr val="0000FF"/>
                </a:solidFill>
                <a:latin typeface="+mn-lt"/>
              </a:rPr>
              <a:t>více </a:t>
            </a:r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/ </a:t>
            </a:r>
            <a:r>
              <a:rPr lang="cs-CZ" sz="800" i="1" dirty="0">
                <a:solidFill>
                  <a:srgbClr val="FF0000"/>
                </a:solidFill>
                <a:latin typeface="+mn-lt"/>
              </a:rPr>
              <a:t>méně </a:t>
            </a:r>
            <a:r>
              <a:rPr lang="cs-CZ" sz="800" i="1" dirty="0">
                <a:solidFill>
                  <a:schemeClr val="bg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ve srovnání s celkem</a:t>
            </a:r>
            <a:endParaRPr lang="cs-CZ" sz="800" i="1" dirty="0"/>
          </a:p>
        </p:txBody>
      </p:sp>
      <p:sp>
        <p:nvSpPr>
          <p:cNvPr id="3" name="Text Box 47">
            <a:extLst>
              <a:ext uri="{FF2B5EF4-FFF2-40B4-BE49-F238E27FC236}">
                <a16:creationId xmlns:a16="http://schemas.microsoft.com/office/drawing/2014/main" id="{70F4D2C3-7E0B-D291-D325-FB8446CD13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100" y="1260411"/>
            <a:ext cx="82440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900" i="1" dirty="0">
                <a:solidFill>
                  <a:schemeClr val="bg1">
                    <a:lumMod val="50000"/>
                  </a:schemeClr>
                </a:solidFill>
                <a:latin typeface="Arial Narrow CE"/>
              </a:rPr>
              <a:t>„Jak by měl být poplatek, podle vašeho názoru, konstruován? Do jaké míry souhlasíte či nesouhlasíte s následujícími výroky?“ (q52)</a:t>
            </a:r>
            <a:endParaRPr lang="cs-CZ" sz="800" i="1" dirty="0">
              <a:solidFill>
                <a:schemeClr val="bg1">
                  <a:lumMod val="50000"/>
                </a:schemeClr>
              </a:solidFill>
              <a:latin typeface="Arial Narrow CE"/>
            </a:endParaRPr>
          </a:p>
        </p:txBody>
      </p:sp>
    </p:spTree>
    <p:extLst>
      <p:ext uri="{BB962C8B-B14F-4D97-AF65-F5344CB8AC3E}">
        <p14:creationId xmlns:p14="http://schemas.microsoft.com/office/powerpoint/2010/main" val="256037945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1DD344-16E7-FA2C-3520-6ADCCE96EA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nadpis 2">
            <a:extLst>
              <a:ext uri="{FF2B5EF4-FFF2-40B4-BE49-F238E27FC236}">
                <a16:creationId xmlns:a16="http://schemas.microsoft.com/office/drawing/2014/main" id="{F174C004-69D7-C8B3-B93D-BE09F94F1E55}"/>
              </a:ext>
            </a:extLst>
          </p:cNvPr>
          <p:cNvSpPr txBox="1">
            <a:spLocks/>
          </p:cNvSpPr>
          <p:nvPr/>
        </p:nvSpPr>
        <p:spPr bwMode="auto">
          <a:xfrm>
            <a:off x="2123728" y="4221088"/>
            <a:ext cx="6696744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buFont typeface="Wingdings 2" pitchFamily="18" charset="2"/>
              <a:buNone/>
              <a:tabLst/>
              <a:defRPr/>
            </a:pPr>
            <a:r>
              <a:rPr lang="cs-CZ" sz="2000" kern="0" dirty="0">
                <a:solidFill>
                  <a:srgbClr val="487105"/>
                </a:solidFill>
                <a:latin typeface="+mn-lt"/>
              </a:rPr>
              <a:t>6</a:t>
            </a:r>
            <a:r>
              <a:rPr kumimoji="0" lang="cs-CZ" sz="2000" b="0" i="0" u="none" strike="noStrike" kern="0" cap="none" spc="0" normalizeH="0" baseline="0" noProof="0" dirty="0">
                <a:ln>
                  <a:noFill/>
                </a:ln>
                <a:solidFill>
                  <a:srgbClr val="48710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r>
              <a:rPr lang="cs-CZ" sz="2000" kern="0" dirty="0">
                <a:solidFill>
                  <a:srgbClr val="487105"/>
                </a:solidFill>
                <a:latin typeface="+mn-lt"/>
              </a:rPr>
              <a:t>Plochy pro instalaci</a:t>
            </a:r>
            <a:r>
              <a:rPr kumimoji="0" lang="cs-CZ" sz="2000" b="0" i="0" u="none" strike="noStrike" kern="0" cap="none" spc="0" normalizeH="0" baseline="0" noProof="0" dirty="0">
                <a:ln>
                  <a:noFill/>
                </a:ln>
                <a:solidFill>
                  <a:srgbClr val="48710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větrných elektráren</a:t>
            </a:r>
          </a:p>
        </p:txBody>
      </p:sp>
      <p:cxnSp>
        <p:nvCxnSpPr>
          <p:cNvPr id="5" name="Přímá spojnice 4">
            <a:extLst>
              <a:ext uri="{FF2B5EF4-FFF2-40B4-BE49-F238E27FC236}">
                <a16:creationId xmlns:a16="http://schemas.microsoft.com/office/drawing/2014/main" id="{76113A85-05E8-6421-9294-325D5F3A3A75}"/>
              </a:ext>
            </a:extLst>
          </p:cNvPr>
          <p:cNvCxnSpPr/>
          <p:nvPr/>
        </p:nvCxnSpPr>
        <p:spPr>
          <a:xfrm>
            <a:off x="2123728" y="4941168"/>
            <a:ext cx="2196000" cy="0"/>
          </a:xfrm>
          <a:prstGeom prst="line">
            <a:avLst/>
          </a:prstGeom>
          <a:ln w="28575">
            <a:solidFill>
              <a:srgbClr val="D6E5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73A5775B-B5DD-59D2-7678-BE5641790793}"/>
              </a:ext>
            </a:extLst>
          </p:cNvPr>
          <p:cNvCxnSpPr/>
          <p:nvPr/>
        </p:nvCxnSpPr>
        <p:spPr>
          <a:xfrm>
            <a:off x="4355976" y="4941168"/>
            <a:ext cx="2196000" cy="0"/>
          </a:xfrm>
          <a:prstGeom prst="line">
            <a:avLst/>
          </a:prstGeom>
          <a:ln w="28575">
            <a:solidFill>
              <a:srgbClr val="7AB30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nice 8">
            <a:extLst>
              <a:ext uri="{FF2B5EF4-FFF2-40B4-BE49-F238E27FC236}">
                <a16:creationId xmlns:a16="http://schemas.microsoft.com/office/drawing/2014/main" id="{35C15E98-E7AE-37A4-A79A-0134D2C9917A}"/>
              </a:ext>
            </a:extLst>
          </p:cNvPr>
          <p:cNvCxnSpPr/>
          <p:nvPr/>
        </p:nvCxnSpPr>
        <p:spPr>
          <a:xfrm>
            <a:off x="6588224" y="4941168"/>
            <a:ext cx="2196000" cy="0"/>
          </a:xfrm>
          <a:prstGeom prst="line">
            <a:avLst/>
          </a:prstGeom>
          <a:ln w="28575">
            <a:solidFill>
              <a:srgbClr val="4871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082848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7D5B46-A6DF-5CFE-64BE-9E5884E4DD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" name="Object 2">
            <a:extLst>
              <a:ext uri="{FF2B5EF4-FFF2-40B4-BE49-F238E27FC236}">
                <a16:creationId xmlns:a16="http://schemas.microsoft.com/office/drawing/2014/main" id="{EADF0163-9FDF-6411-E921-31A9F31F4DF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9065405"/>
              </p:ext>
            </p:extLst>
          </p:nvPr>
        </p:nvGraphicFramePr>
        <p:xfrm>
          <a:off x="-238949" y="2198921"/>
          <a:ext cx="7560840" cy="3673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Nadpis 4">
            <a:extLst>
              <a:ext uri="{FF2B5EF4-FFF2-40B4-BE49-F238E27FC236}">
                <a16:creationId xmlns:a16="http://schemas.microsoft.com/office/drawing/2014/main" id="{8E6A3E71-C182-669E-AEBF-3965C6538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Identifikace ploch pro instalaci větrných elektráren</a:t>
            </a:r>
            <a:endParaRPr lang="cs-CZ" sz="2200" dirty="0">
              <a:solidFill>
                <a:srgbClr val="83B816"/>
              </a:solidFill>
            </a:endParaRPr>
          </a:p>
        </p:txBody>
      </p:sp>
      <p:cxnSp>
        <p:nvCxnSpPr>
          <p:cNvPr id="32" name="Přímá spojnice 31">
            <a:extLst>
              <a:ext uri="{FF2B5EF4-FFF2-40B4-BE49-F238E27FC236}">
                <a16:creationId xmlns:a16="http://schemas.microsoft.com/office/drawing/2014/main" id="{BA657CCC-DE0C-6849-42C0-D6A56F77ED3E}"/>
              </a:ext>
            </a:extLst>
          </p:cNvPr>
          <p:cNvCxnSpPr>
            <a:cxnSpLocks/>
          </p:cNvCxnSpPr>
          <p:nvPr/>
        </p:nvCxnSpPr>
        <p:spPr>
          <a:xfrm>
            <a:off x="450000" y="2636912"/>
            <a:ext cx="82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bdélníkový bublinový popisek 43">
            <a:extLst>
              <a:ext uri="{FF2B5EF4-FFF2-40B4-BE49-F238E27FC236}">
                <a16:creationId xmlns:a16="http://schemas.microsoft.com/office/drawing/2014/main" id="{432DEBAE-72E1-F102-5AFD-AC85F58A92E1}"/>
              </a:ext>
            </a:extLst>
          </p:cNvPr>
          <p:cNvSpPr/>
          <p:nvPr/>
        </p:nvSpPr>
        <p:spPr>
          <a:xfrm>
            <a:off x="393331" y="1329596"/>
            <a:ext cx="8355133" cy="1092607"/>
          </a:xfrm>
          <a:prstGeom prst="wedgeRectCallout">
            <a:avLst>
              <a:gd name="adj1" fmla="val -19694"/>
              <a:gd name="adj2" fmla="val -49227"/>
            </a:avLst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wrap="square" rtlCol="0" anchor="t" anchorCtr="0">
            <a:spAutoFit/>
          </a:bodyPr>
          <a:lstStyle/>
          <a:p>
            <a:pPr marL="265113" lvl="0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3"/>
              </a:buBlip>
            </a:pPr>
            <a:r>
              <a:rPr lang="cs-CZ" sz="1200" kern="0" dirty="0">
                <a:latin typeface="+mn-lt"/>
              </a:rPr>
              <a:t>Nadpoloviční většina souhlasí s tím, že by jejich </a:t>
            </a:r>
            <a:r>
              <a:rPr lang="cs-CZ" sz="1200" b="1" kern="0" dirty="0">
                <a:latin typeface="+mn-lt"/>
              </a:rPr>
              <a:t>kraj (57 %) i stát (56 %) měly identifikovat a stanovit plochy / území, které jsou nejvíce vhodné pro instalaci větrných elektráren. </a:t>
            </a:r>
            <a:r>
              <a:rPr lang="cs-CZ" sz="1200" kern="0" dirty="0">
                <a:latin typeface="+mn-lt"/>
              </a:rPr>
              <a:t>Zamítavý postoj uvádí u obou více než čtvrtina dotázaných (27 % váš kraj, 28 % stát). </a:t>
            </a:r>
          </a:p>
          <a:p>
            <a:pPr marL="265113" lvl="0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3"/>
              </a:buBlip>
            </a:pPr>
            <a:r>
              <a:rPr lang="cs-CZ" sz="1200" i="0" u="none" strike="noStrike" kern="0" dirty="0">
                <a:solidFill>
                  <a:srgbClr val="000000"/>
                </a:solidFill>
                <a:effectLst/>
                <a:latin typeface="+mn-lt"/>
              </a:rPr>
              <a:t>Nižší podporu než u celku mají v tomto ohledu kraj i stát (obojí 45 %) u měst nad 20 tis. obyvatel, avšak i u nich převládají souhlasné názory nad zamítavými.</a:t>
            </a:r>
            <a:endParaRPr lang="cs-CZ" sz="1200" i="0" u="none" strike="noStrike" dirty="0">
              <a:solidFill>
                <a:srgbClr val="000000"/>
              </a:solidFill>
              <a:effectLst/>
              <a:latin typeface="+mn-lt"/>
            </a:endParaRPr>
          </a:p>
        </p:txBody>
      </p:sp>
      <p:graphicFrame>
        <p:nvGraphicFramePr>
          <p:cNvPr id="14" name="Tabulka 13">
            <a:extLst>
              <a:ext uri="{FF2B5EF4-FFF2-40B4-BE49-F238E27FC236}">
                <a16:creationId xmlns:a16="http://schemas.microsoft.com/office/drawing/2014/main" id="{79C9F440-CD86-9A83-6A6A-FD4AA0F640D7}"/>
              </a:ext>
            </a:extLst>
          </p:cNvPr>
          <p:cNvGraphicFramePr>
            <a:graphicFrameLocks noGrp="1"/>
          </p:cNvGraphicFramePr>
          <p:nvPr/>
        </p:nvGraphicFramePr>
        <p:xfrm>
          <a:off x="7020272" y="2708920"/>
          <a:ext cx="1458009" cy="295232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8009">
                  <a:extLst>
                    <a:ext uri="{9D8B030D-6E8A-4147-A177-3AD203B41FA5}">
                      <a16:colId xmlns:a16="http://schemas.microsoft.com/office/drawing/2014/main" val="328574211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807169113"/>
                    </a:ext>
                  </a:extLst>
                </a:gridCol>
              </a:tblGrid>
              <a:tr h="495747">
                <a:tc>
                  <a:txBody>
                    <a:bodyPr/>
                    <a:lstStyle/>
                    <a:p>
                      <a:pPr algn="ctr" fontAlgn="b"/>
                      <a:r>
                        <a:rPr lang="cs-CZ" sz="1050" u="none" strike="noStrike" dirty="0">
                          <a:solidFill>
                            <a:srgbClr val="4E770E"/>
                          </a:solidFill>
                          <a:effectLst/>
                        </a:rPr>
                        <a:t>měl </a:t>
                      </a:r>
                      <a:br>
                        <a:rPr lang="cs-CZ" sz="1050" u="none" strike="noStrike" dirty="0">
                          <a:solidFill>
                            <a:srgbClr val="4E770E"/>
                          </a:solidFill>
                          <a:effectLst/>
                        </a:rPr>
                      </a:br>
                      <a:r>
                        <a:rPr lang="cs-CZ" sz="700" u="none" strike="noStrike" dirty="0">
                          <a:solidFill>
                            <a:srgbClr val="4E770E"/>
                          </a:solidFill>
                          <a:effectLst/>
                        </a:rPr>
                        <a:t>(rozhodně, spíše)</a:t>
                      </a:r>
                      <a:endParaRPr lang="cs-CZ" sz="700" b="0" i="0" u="none" strike="noStrike" dirty="0">
                        <a:solidFill>
                          <a:srgbClr val="4E770E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050" u="none" strike="noStrike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  <a:t>neměl</a:t>
                      </a:r>
                      <a:br>
                        <a:rPr lang="cs-CZ" sz="1050" u="none" strike="noStrike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/>
                        </a:rPr>
                      </a:br>
                      <a:r>
                        <a:rPr lang="cs-CZ" sz="700" u="none" strike="noStrike" kern="1200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(rozhodně, spíše)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8909686"/>
                  </a:ext>
                </a:extLst>
              </a:tr>
              <a:tr h="491316"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rgbClr val="517912"/>
                          </a:solidFill>
                          <a:effectLst/>
                          <a:latin typeface="Arial" panose="020B0604020202020204" pitchFamily="34" charset="0"/>
                        </a:rPr>
                        <a:t>57 %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27 %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3683376"/>
                  </a:ext>
                </a:extLst>
              </a:tr>
              <a:tr h="491316"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rgbClr val="517912"/>
                          </a:solidFill>
                          <a:effectLst/>
                          <a:latin typeface="Arial" panose="020B0604020202020204" pitchFamily="34" charset="0"/>
                        </a:rPr>
                        <a:t>56 %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0" i="0" u="none" strike="noStrike" dirty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rial" panose="020B0604020202020204" pitchFamily="34" charset="0"/>
                        </a:rPr>
                        <a:t>28 %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6060050"/>
                  </a:ext>
                </a:extLst>
              </a:tr>
              <a:tr h="491316">
                <a:tc>
                  <a:txBody>
                    <a:bodyPr/>
                    <a:lstStyle/>
                    <a:p>
                      <a:pPr algn="ctr" fontAlgn="b"/>
                      <a:endParaRPr lang="cs-CZ" sz="1200" b="0" i="0" u="none" strike="noStrike" dirty="0">
                        <a:solidFill>
                          <a:srgbClr val="51791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1200" b="0" i="0" u="none" strike="noStrike" dirty="0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224057"/>
                  </a:ext>
                </a:extLst>
              </a:tr>
              <a:tr h="491316">
                <a:tc>
                  <a:txBody>
                    <a:bodyPr/>
                    <a:lstStyle/>
                    <a:p>
                      <a:pPr algn="ctr" fontAlgn="b"/>
                      <a:endParaRPr lang="cs-CZ" sz="1200" b="0" i="0" u="none" strike="noStrike" dirty="0">
                        <a:solidFill>
                          <a:srgbClr val="51791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1200" b="0" i="0" u="none" strike="noStrike" dirty="0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3536775"/>
                  </a:ext>
                </a:extLst>
              </a:tr>
              <a:tr h="491316">
                <a:tc>
                  <a:txBody>
                    <a:bodyPr/>
                    <a:lstStyle/>
                    <a:p>
                      <a:pPr algn="ctr" fontAlgn="b"/>
                      <a:endParaRPr lang="cs-CZ" sz="1200" b="0" i="0" u="none" strike="noStrike" dirty="0">
                        <a:solidFill>
                          <a:srgbClr val="51791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1200" b="0" i="0" u="none" strike="noStrike" dirty="0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4362007"/>
                  </a:ext>
                </a:extLst>
              </a:tr>
            </a:tbl>
          </a:graphicData>
        </a:graphic>
      </p:graphicFrame>
      <p:sp>
        <p:nvSpPr>
          <p:cNvPr id="15" name="TextovéPole 14">
            <a:extLst>
              <a:ext uri="{FF2B5EF4-FFF2-40B4-BE49-F238E27FC236}">
                <a16:creationId xmlns:a16="http://schemas.microsoft.com/office/drawing/2014/main" id="{AA03C291-6E9B-7BE6-8214-48C164D3061C}"/>
              </a:ext>
            </a:extLst>
          </p:cNvPr>
          <p:cNvSpPr txBox="1"/>
          <p:nvPr/>
        </p:nvSpPr>
        <p:spPr>
          <a:xfrm>
            <a:off x="4360203" y="4305701"/>
            <a:ext cx="1944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1269; celek</a:t>
            </a:r>
          </a:p>
        </p:txBody>
      </p:sp>
      <p:sp>
        <p:nvSpPr>
          <p:cNvPr id="7" name="Text Box 5">
            <a:extLst>
              <a:ext uri="{FF2B5EF4-FFF2-40B4-BE49-F238E27FC236}">
                <a16:creationId xmlns:a16="http://schemas.microsoft.com/office/drawing/2014/main" id="{8596E5E1-F513-DC09-10B6-EDFF137B90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787" y="3365010"/>
            <a:ext cx="237626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200" b="1" dirty="0">
                <a:latin typeface="+mn-lt"/>
              </a:rPr>
              <a:t>Měl nebo neměl by …</a:t>
            </a:r>
          </a:p>
          <a:p>
            <a:pPr lvl="0" algn="ctr">
              <a:spcBef>
                <a:spcPts val="0"/>
              </a:spcBef>
            </a:pPr>
            <a:endParaRPr lang="cs-CZ" sz="1200" b="1" dirty="0">
              <a:latin typeface="+mn-lt"/>
            </a:endParaRPr>
          </a:p>
          <a:p>
            <a:pPr lvl="0" algn="ctr">
              <a:spcBef>
                <a:spcPts val="0"/>
              </a:spcBef>
            </a:pPr>
            <a:r>
              <a:rPr lang="cs-CZ" sz="1200" b="1" dirty="0">
                <a:latin typeface="+mn-lt"/>
              </a:rPr>
              <a:t> identifikovat a stanovit plochy / území, které jsou nejvíce vhodné pro instalaci větrných elektráren? </a:t>
            </a:r>
            <a:r>
              <a:rPr lang="cs-CZ" sz="900" dirty="0">
                <a:latin typeface="+mn-lt"/>
              </a:rPr>
              <a:t>(q53, q54)</a:t>
            </a:r>
          </a:p>
        </p:txBody>
      </p:sp>
      <p:graphicFrame>
        <p:nvGraphicFramePr>
          <p:cNvPr id="9" name="Tabulka 8">
            <a:extLst>
              <a:ext uri="{FF2B5EF4-FFF2-40B4-BE49-F238E27FC236}">
                <a16:creationId xmlns:a16="http://schemas.microsoft.com/office/drawing/2014/main" id="{F6478E07-6656-0E9F-191A-626E2AD885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1249439"/>
              </p:ext>
            </p:extLst>
          </p:nvPr>
        </p:nvGraphicFramePr>
        <p:xfrm>
          <a:off x="393331" y="4869160"/>
          <a:ext cx="8486735" cy="1351680"/>
        </p:xfrm>
        <a:graphic>
          <a:graphicData uri="http://schemas.openxmlformats.org/drawingml/2006/table">
            <a:tbl>
              <a:tblPr/>
              <a:tblGrid>
                <a:gridCol w="1106735">
                  <a:extLst>
                    <a:ext uri="{9D8B030D-6E8A-4147-A177-3AD203B41FA5}">
                      <a16:colId xmlns:a16="http://schemas.microsoft.com/office/drawing/2014/main" val="3082922086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1326833761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39064625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910973805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822651253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3067352393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4113446989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3483095344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304205513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844499689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865171050"/>
                    </a:ext>
                  </a:extLst>
                </a:gridCol>
                <a:gridCol w="612000">
                  <a:extLst>
                    <a:ext uri="{9D8B030D-6E8A-4147-A177-3AD203B41FA5}">
                      <a16:colId xmlns:a16="http://schemas.microsoft.com/office/drawing/2014/main" val="3191017727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166716250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1918287851"/>
                    </a:ext>
                  </a:extLst>
                </a:gridCol>
              </a:tblGrid>
              <a:tr h="78777">
                <a:tc rowSpan="2">
                  <a:txBody>
                    <a:bodyPr/>
                    <a:lstStyle/>
                    <a:p>
                      <a:pPr algn="ctr" fontAlgn="b"/>
                      <a:r>
                        <a:rPr kumimoji="0" lang="cs-CZ" sz="8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podíly odpovědí „rozhodně měl“ a „spíše měl“, v sloupcových % </a:t>
                      </a:r>
                      <a:endParaRPr kumimoji="0" lang="cs-CZ" sz="8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36000"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velikost obce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ctr" fontAlgn="b"/>
                      <a:endParaRPr lang="cs-CZ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marL="36000" algn="ctr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region (</a:t>
                      </a:r>
                      <a:r>
                        <a:rPr lang="cs-CZ" sz="10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Nuts</a:t>
                      </a:r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2)</a:t>
                      </a:r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36000" algn="l" fontAlgn="b"/>
                      <a:endParaRPr lang="pt-BR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7012493"/>
                  </a:ext>
                </a:extLst>
              </a:tr>
              <a:tr h="151764">
                <a:tc vMerge="1">
                  <a:txBody>
                    <a:bodyPr/>
                    <a:lstStyle/>
                    <a:p>
                      <a:pPr algn="ctr" fontAlgn="b"/>
                      <a:r>
                        <a:rPr kumimoji="0" lang="cs-CZ" sz="8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podíly odpovědí „rozhodně měl“ a „spíše měl“, v sloupcových % </a:t>
                      </a:r>
                      <a:endParaRPr kumimoji="0" lang="cs-CZ" sz="8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r>
                        <a:rPr lang="cs-CZ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celek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0-499 ob. 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500-999 ob. 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1 000-</a:t>
                      </a:r>
                      <a:b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4 999 ob. 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pt-BR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5 000</a:t>
                      </a:r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b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19 999 ob.</a:t>
                      </a:r>
                      <a:endParaRPr lang="pt-BR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20 000 a více ob.</a:t>
                      </a:r>
                      <a:endParaRPr lang="pt-BR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Čechy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Jihozápad</a:t>
                      </a:r>
                    </a:p>
                  </a:txBody>
                  <a:tcPr marL="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</a:t>
                      </a:r>
                      <a:b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západ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Severo</a:t>
                      </a:r>
                      <a:b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východ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Jihovýchod</a:t>
                      </a:r>
                    </a:p>
                  </a:txBody>
                  <a:tcPr marL="0" marR="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Střední Morava</a:t>
                      </a: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000" algn="ctr" fontAlgn="b"/>
                      <a:r>
                        <a:rPr lang="cs-CZ" sz="9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Moravskoslezsko</a:t>
                      </a:r>
                      <a:endParaRPr lang="cs-CZ" sz="9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2940610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 dirty="0">
                          <a:effectLst/>
                          <a:latin typeface="+mn-lt"/>
                        </a:rPr>
                        <a:t>váš kraj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0119190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r" fontAlgn="b"/>
                      <a:r>
                        <a:rPr lang="pl-PL" sz="1000" b="0" i="0" u="none" strike="noStrike" dirty="0">
                          <a:effectLst/>
                          <a:latin typeface="+mn-lt"/>
                        </a:rPr>
                        <a:t>stát</a:t>
                      </a:r>
                    </a:p>
                  </a:txBody>
                  <a:tcPr marL="9525" marR="36000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229913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n</a:t>
                      </a:r>
                    </a:p>
                  </a:txBody>
                  <a:tcPr marL="4642" marR="36000" marT="46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1269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18637"/>
                  </a:ext>
                </a:extLst>
              </a:tr>
              <a:tr h="288000">
                <a:tc gridSpan="2"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počet obyvatel ČR žijících v dané velikosti obce (mil.)</a:t>
                      </a: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cs-CZ" sz="800" b="0" i="1" u="none" strike="noStrike" kern="12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cs-CZ" sz="8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394544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95787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0" hangingPunct="0">
              <a:spcBef>
                <a:spcPct val="20000"/>
              </a:spcBef>
              <a:buClr>
                <a:schemeClr val="bg2"/>
              </a:buClr>
              <a:defRPr/>
            </a:pPr>
            <a:r>
              <a:rPr lang="cs-CZ" sz="2200" kern="0" dirty="0">
                <a:solidFill>
                  <a:srgbClr val="487105"/>
                </a:solidFill>
                <a:ea typeface="+mn-ea"/>
                <a:cs typeface="+mn-cs"/>
              </a:rPr>
              <a:t>Shrnutí hlavních zjištění</a:t>
            </a:r>
          </a:p>
        </p:txBody>
      </p:sp>
      <p:sp>
        <p:nvSpPr>
          <p:cNvPr id="23" name="TextovéPole 22">
            <a:extLst>
              <a:ext uri="{FF2B5EF4-FFF2-40B4-BE49-F238E27FC236}">
                <a16:creationId xmlns:a16="http://schemas.microsoft.com/office/drawing/2014/main" id="{8DEE983A-68F3-4730-8B06-AF6B232061A5}"/>
              </a:ext>
            </a:extLst>
          </p:cNvPr>
          <p:cNvSpPr txBox="1"/>
          <p:nvPr/>
        </p:nvSpPr>
        <p:spPr>
          <a:xfrm>
            <a:off x="1617845" y="1433496"/>
            <a:ext cx="628905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1400" dirty="0">
                <a:solidFill>
                  <a:srgbClr val="477104"/>
                </a:solidFill>
                <a:latin typeface="+mn-lt"/>
                <a:ea typeface="+mj-ea"/>
                <a:cs typeface="+mj-cs"/>
              </a:rPr>
              <a:t>Podpora různých opatření souvisejících s odpadovým hospodářstvím</a:t>
            </a:r>
          </a:p>
        </p:txBody>
      </p:sp>
      <p:sp>
        <p:nvSpPr>
          <p:cNvPr id="24" name="Rectangle 3">
            <a:extLst>
              <a:ext uri="{FF2B5EF4-FFF2-40B4-BE49-F238E27FC236}">
                <a16:creationId xmlns:a16="http://schemas.microsoft.com/office/drawing/2014/main" id="{DD8CFF6F-380E-4AA2-8086-4176D1071C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860" y="1918606"/>
            <a:ext cx="8604923" cy="1584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61747"/>
              </a:buClr>
              <a:buSzPct val="120000"/>
              <a:buFont typeface="Arial" panose="020B0604020202020204" pitchFamily="34" charset="0"/>
              <a:buChar char="•"/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10000"/>
              <a:buBlip>
                <a:blip r:embed="rId2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spcBef>
                <a:spcPts val="600"/>
              </a:spcBef>
              <a:buClr>
                <a:srgbClr val="4E760F"/>
              </a:buClr>
              <a:buSzPct val="130000"/>
              <a:buNone/>
            </a:pPr>
            <a:r>
              <a:rPr lang="cs-CZ" sz="1200" kern="0" dirty="0">
                <a:latin typeface="+mn-lt"/>
              </a:rPr>
              <a:t>Z nabídnutých opatření by představitelé měst a obcí nejvíce uvítali, kdyby:</a:t>
            </a:r>
            <a:endParaRPr lang="cs-CZ" sz="1200" dirty="0">
              <a:latin typeface="+mn-lt"/>
              <a:ea typeface="Calibri" panose="020F0502020204030204" pitchFamily="34" charset="0"/>
            </a:endParaRPr>
          </a:p>
          <a:p>
            <a:pPr marL="266700" indent="-266700" algn="l">
              <a:spcBef>
                <a:spcPts val="600"/>
              </a:spcBef>
              <a:spcAft>
                <a:spcPts val="0"/>
              </a:spcAft>
              <a:buClr>
                <a:srgbClr val="4E760F"/>
              </a:buClr>
              <a:buSzPct val="130000"/>
            </a:pPr>
            <a:r>
              <a:rPr lang="cs-CZ" sz="1200" kern="0" dirty="0">
                <a:latin typeface="+mn-lt"/>
              </a:rPr>
              <a:t>existovaly </a:t>
            </a:r>
            <a:r>
              <a:rPr lang="cs-CZ" sz="1200" kern="0" dirty="0">
                <a:solidFill>
                  <a:srgbClr val="477104"/>
                </a:solidFill>
                <a:latin typeface="+mn-lt"/>
              </a:rPr>
              <a:t>detailnější plány odpadového hospodářství </a:t>
            </a:r>
            <a:r>
              <a:rPr lang="cs-CZ" sz="1200" kern="0" dirty="0">
                <a:latin typeface="+mn-lt"/>
              </a:rPr>
              <a:t>(67 %), </a:t>
            </a:r>
          </a:p>
          <a:p>
            <a:pPr marL="266700" indent="-266700" algn="l">
              <a:spcBef>
                <a:spcPts val="600"/>
              </a:spcBef>
              <a:spcAft>
                <a:spcPts val="0"/>
              </a:spcAft>
              <a:buClr>
                <a:srgbClr val="4E760F"/>
              </a:buClr>
              <a:buSzPct val="130000"/>
            </a:pPr>
            <a:r>
              <a:rPr lang="cs-CZ" sz="1200" kern="0" dirty="0">
                <a:solidFill>
                  <a:srgbClr val="477104"/>
                </a:solidFill>
              </a:rPr>
              <a:t>krajské samosprávy </a:t>
            </a:r>
            <a:r>
              <a:rPr lang="cs-CZ" sz="1200" kern="0" dirty="0">
                <a:latin typeface="+mn-lt"/>
              </a:rPr>
              <a:t>zajištovaly </a:t>
            </a:r>
            <a:r>
              <a:rPr lang="cs-CZ" sz="1200" kern="0" dirty="0">
                <a:solidFill>
                  <a:srgbClr val="477104"/>
                </a:solidFill>
              </a:rPr>
              <a:t>strategii</a:t>
            </a:r>
            <a:r>
              <a:rPr lang="cs-CZ" sz="1200" kern="0" dirty="0">
                <a:latin typeface="+mn-lt"/>
              </a:rPr>
              <a:t> odpadového hospodářství v kraji (66 %) i </a:t>
            </a:r>
            <a:r>
              <a:rPr lang="cs-CZ" sz="1200" kern="0" dirty="0">
                <a:solidFill>
                  <a:srgbClr val="477104"/>
                </a:solidFill>
              </a:rPr>
              <a:t>více zajišťovaly a koordinovaly odpadové hospodářství</a:t>
            </a:r>
            <a:r>
              <a:rPr lang="cs-CZ" sz="1200" kern="0" dirty="0">
                <a:latin typeface="+mn-lt"/>
              </a:rPr>
              <a:t> (63 %) a byla umožněna </a:t>
            </a:r>
            <a:r>
              <a:rPr lang="cs-CZ" sz="1200" kern="0" dirty="0">
                <a:solidFill>
                  <a:srgbClr val="477104"/>
                </a:solidFill>
              </a:rPr>
              <a:t>větší flexibilita v rámci </a:t>
            </a:r>
            <a:r>
              <a:rPr lang="cs-CZ" sz="1200" kern="0" dirty="0" err="1">
                <a:solidFill>
                  <a:srgbClr val="477104"/>
                </a:solidFill>
              </a:rPr>
              <a:t>multikomoditního</a:t>
            </a:r>
            <a:r>
              <a:rPr lang="cs-CZ" sz="1200" kern="0" dirty="0">
                <a:solidFill>
                  <a:srgbClr val="477104"/>
                </a:solidFill>
              </a:rPr>
              <a:t> sběru </a:t>
            </a:r>
            <a:r>
              <a:rPr lang="cs-CZ" sz="1200" kern="0" dirty="0">
                <a:latin typeface="+mn-lt"/>
              </a:rPr>
              <a:t>(61 %).</a:t>
            </a:r>
          </a:p>
          <a:p>
            <a:pPr marL="180975" indent="-180975" algn="l">
              <a:spcBef>
                <a:spcPts val="600"/>
              </a:spcBef>
              <a:buClr>
                <a:srgbClr val="4E760F"/>
              </a:buClr>
              <a:buSzPct val="130000"/>
            </a:pPr>
            <a:endParaRPr lang="cs-CZ" sz="1200" dirty="0"/>
          </a:p>
          <a:p>
            <a:pPr marL="269875" indent="-269875" algn="l">
              <a:spcBef>
                <a:spcPts val="600"/>
              </a:spcBef>
              <a:buClr>
                <a:srgbClr val="4E760F"/>
              </a:buClr>
              <a:buSzPct val="130000"/>
            </a:pPr>
            <a:endParaRPr lang="cs-CZ" sz="1200" dirty="0"/>
          </a:p>
          <a:p>
            <a:pPr marL="269875" indent="-269875" algn="l">
              <a:spcBef>
                <a:spcPts val="600"/>
              </a:spcBef>
              <a:buClr>
                <a:srgbClr val="4E760F"/>
              </a:buClr>
              <a:buSzPct val="130000"/>
            </a:pPr>
            <a:endParaRPr lang="cs-CZ" sz="1200" dirty="0"/>
          </a:p>
          <a:p>
            <a:pPr marL="269875" indent="-269875" algn="l">
              <a:spcBef>
                <a:spcPts val="600"/>
              </a:spcBef>
              <a:buClr>
                <a:srgbClr val="4E760F"/>
              </a:buClr>
              <a:buSzPct val="130000"/>
              <a:buFont typeface="Arial" panose="020B0604020202020204" pitchFamily="34" charset="0"/>
              <a:buChar char="•"/>
            </a:pPr>
            <a:endParaRPr lang="cs-CZ" sz="1200" dirty="0"/>
          </a:p>
        </p:txBody>
      </p:sp>
      <p:sp>
        <p:nvSpPr>
          <p:cNvPr id="25" name="Rectangle 3">
            <a:extLst>
              <a:ext uri="{FF2B5EF4-FFF2-40B4-BE49-F238E27FC236}">
                <a16:creationId xmlns:a16="http://schemas.microsoft.com/office/drawing/2014/main" id="{2AAF7BB5-27EE-4A2D-BB1D-33B2D311D2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860" y="3075017"/>
            <a:ext cx="8265798" cy="672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61747"/>
              </a:buClr>
              <a:buSzPct val="120000"/>
              <a:buFont typeface="Arial" panose="020B0604020202020204" pitchFamily="34" charset="0"/>
              <a:buChar char="•"/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10000"/>
              <a:buBlip>
                <a:blip r:embed="rId2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9875" indent="-269875">
              <a:spcBef>
                <a:spcPts val="600"/>
              </a:spcBef>
              <a:buClr>
                <a:srgbClr val="4E760F"/>
              </a:buClr>
              <a:buSzPct val="130000"/>
            </a:pPr>
            <a:r>
              <a:rPr lang="cs-CZ" sz="1200" b="1" dirty="0">
                <a:latin typeface="+mn-lt"/>
                <a:ea typeface="Calibri" panose="020F0502020204030204" pitchFamily="34" charset="0"/>
              </a:rPr>
              <a:t>Většina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 obcí také uvádí, že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nemá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dostatečné nástroje </a:t>
            </a:r>
            <a:r>
              <a:rPr lang="cs-CZ" sz="1200" dirty="0">
                <a:ea typeface="Calibri" panose="020F0502020204030204" pitchFamily="34" charset="0"/>
              </a:rPr>
              <a:t>(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legislativní či technické) k řešení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problémového chování 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obyvatel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 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v souvislosti s nakládáním s odpadem. </a:t>
            </a:r>
            <a:endParaRPr lang="cs-CZ" sz="1200" dirty="0"/>
          </a:p>
          <a:p>
            <a:pPr marL="269875" indent="-269875">
              <a:spcBef>
                <a:spcPts val="600"/>
              </a:spcBef>
              <a:buClr>
                <a:srgbClr val="4E760F"/>
              </a:buClr>
              <a:buSzPct val="130000"/>
            </a:pPr>
            <a:endParaRPr lang="cs-CZ" sz="1200" dirty="0"/>
          </a:p>
          <a:p>
            <a:pPr marL="269875" indent="-269875">
              <a:spcBef>
                <a:spcPts val="600"/>
              </a:spcBef>
              <a:buClr>
                <a:srgbClr val="4E760F"/>
              </a:buClr>
              <a:buSzPct val="130000"/>
            </a:pPr>
            <a:endParaRPr lang="cs-CZ" sz="1200" dirty="0"/>
          </a:p>
          <a:p>
            <a:pPr marL="269875" indent="-269875">
              <a:spcBef>
                <a:spcPts val="600"/>
              </a:spcBef>
              <a:buClr>
                <a:srgbClr val="4E760F"/>
              </a:buClr>
              <a:buSzPct val="130000"/>
            </a:pPr>
            <a:endParaRPr lang="cs-CZ" sz="1200" dirty="0"/>
          </a:p>
          <a:p>
            <a:pPr marL="269875" indent="-269875">
              <a:spcBef>
                <a:spcPts val="600"/>
              </a:spcBef>
              <a:buClr>
                <a:srgbClr val="4E760F"/>
              </a:buClr>
              <a:buSzPct val="130000"/>
            </a:pPr>
            <a:endParaRPr lang="cs-CZ" sz="1200" dirty="0"/>
          </a:p>
          <a:p>
            <a:pPr marL="269875" indent="-269875">
              <a:spcBef>
                <a:spcPts val="600"/>
              </a:spcBef>
              <a:buClr>
                <a:srgbClr val="4E760F"/>
              </a:buClr>
              <a:buSzPct val="130000"/>
            </a:pPr>
            <a:endParaRPr lang="cs-CZ" sz="1200" dirty="0"/>
          </a:p>
          <a:p>
            <a:pPr marL="269875" indent="-269875">
              <a:spcBef>
                <a:spcPts val="600"/>
              </a:spcBef>
              <a:buClr>
                <a:srgbClr val="4E760F"/>
              </a:buClr>
              <a:buSzPct val="130000"/>
              <a:buFont typeface="Arial" panose="020B0604020202020204" pitchFamily="34" charset="0"/>
              <a:buChar char="•"/>
            </a:pPr>
            <a:endParaRPr lang="cs-CZ" sz="1200" dirty="0"/>
          </a:p>
        </p:txBody>
      </p:sp>
      <p:sp>
        <p:nvSpPr>
          <p:cNvPr id="27" name="TextovéPole 26">
            <a:extLst>
              <a:ext uri="{FF2B5EF4-FFF2-40B4-BE49-F238E27FC236}">
                <a16:creationId xmlns:a16="http://schemas.microsoft.com/office/drawing/2014/main" id="{C2CA00A3-633E-4D99-A762-0292EDEB5A8E}"/>
              </a:ext>
            </a:extLst>
          </p:cNvPr>
          <p:cNvSpPr txBox="1"/>
          <p:nvPr/>
        </p:nvSpPr>
        <p:spPr>
          <a:xfrm>
            <a:off x="885973" y="3753877"/>
            <a:ext cx="223706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1200" dirty="0">
                <a:solidFill>
                  <a:srgbClr val="537B15"/>
                </a:solidFill>
              </a:rPr>
              <a:t>Jaká další opatření by obce </a:t>
            </a:r>
            <a:br>
              <a:rPr lang="cs-CZ" sz="1200" dirty="0">
                <a:solidFill>
                  <a:srgbClr val="537B15"/>
                </a:solidFill>
              </a:rPr>
            </a:br>
            <a:r>
              <a:rPr lang="cs-CZ" sz="1200" dirty="0">
                <a:solidFill>
                  <a:srgbClr val="537B15"/>
                </a:solidFill>
              </a:rPr>
              <a:t>v souvislosti odpadem většinově uvítaly? </a:t>
            </a:r>
            <a:endParaRPr lang="cs-CZ" sz="1000" dirty="0">
              <a:latin typeface="+mn-lt"/>
            </a:endParaRPr>
          </a:p>
        </p:txBody>
      </p:sp>
      <p:sp>
        <p:nvSpPr>
          <p:cNvPr id="29" name="Rectangle 3">
            <a:extLst>
              <a:ext uri="{FF2B5EF4-FFF2-40B4-BE49-F238E27FC236}">
                <a16:creationId xmlns:a16="http://schemas.microsoft.com/office/drawing/2014/main" id="{D037CDFE-7AC4-4189-B794-149D7B5064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8661" y="3933056"/>
            <a:ext cx="5040560" cy="406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61747"/>
              </a:buClr>
              <a:buSzPct val="120000"/>
              <a:buFont typeface="Arial" panose="020B0604020202020204" pitchFamily="34" charset="0"/>
              <a:buChar char="•"/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10000"/>
              <a:buBlip>
                <a:blip r:embed="rId2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975" indent="-180975">
              <a:spcBef>
                <a:spcPts val="600"/>
              </a:spcBef>
              <a:buClr>
                <a:srgbClr val="4E760F"/>
              </a:buClr>
              <a:buSzPct val="130000"/>
              <a:buFont typeface="Arial" panose="020B0604020202020204" pitchFamily="34" charset="0"/>
              <a:buChar char="•"/>
            </a:pPr>
            <a:r>
              <a:rPr lang="cs-CZ" sz="1200" dirty="0"/>
              <a:t>aby </a:t>
            </a:r>
            <a:r>
              <a:rPr lang="cs-CZ" sz="1200" dirty="0">
                <a:solidFill>
                  <a:srgbClr val="477104"/>
                </a:solidFill>
              </a:rPr>
              <a:t>lidé platili za množství odpadu, který vyprodukují </a:t>
            </a:r>
            <a:r>
              <a:rPr lang="cs-CZ" sz="1200" dirty="0"/>
              <a:t>(68 %)</a:t>
            </a:r>
          </a:p>
        </p:txBody>
      </p:sp>
      <p:sp>
        <p:nvSpPr>
          <p:cNvPr id="30" name="Rectangle 3">
            <a:extLst>
              <a:ext uri="{FF2B5EF4-FFF2-40B4-BE49-F238E27FC236}">
                <a16:creationId xmlns:a16="http://schemas.microsoft.com/office/drawing/2014/main" id="{A547A912-B303-4027-8E1F-4E0E010025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2914" y="4936720"/>
            <a:ext cx="6517233" cy="1301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61747"/>
              </a:buClr>
              <a:buSzPct val="120000"/>
              <a:buFont typeface="Arial" panose="020B0604020202020204" pitchFamily="34" charset="0"/>
              <a:buChar char="•"/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10000"/>
              <a:buBlip>
                <a:blip r:embed="rId2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Clr>
                <a:srgbClr val="4E760F"/>
              </a:buClr>
              <a:buSzPct val="130000"/>
              <a:buNone/>
            </a:pPr>
            <a:r>
              <a:rPr lang="cs-CZ" sz="1200" dirty="0"/>
              <a:t>Naprostá většina obcí vyjadřuje </a:t>
            </a:r>
            <a:r>
              <a:rPr lang="cs-CZ" sz="12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obavy z růstu cen v odpadovém hospodářství</a:t>
            </a:r>
            <a:r>
              <a:rPr lang="cs-CZ" sz="1200" dirty="0"/>
              <a:t>.</a:t>
            </a:r>
          </a:p>
          <a:p>
            <a:pPr marL="0" indent="0">
              <a:spcBef>
                <a:spcPts val="600"/>
              </a:spcBef>
              <a:buClr>
                <a:srgbClr val="4E760F"/>
              </a:buClr>
              <a:buSzPct val="130000"/>
              <a:buNone/>
            </a:pPr>
            <a:endParaRPr lang="cs-CZ" sz="300" dirty="0"/>
          </a:p>
          <a:p>
            <a:pPr marL="0" indent="0">
              <a:spcBef>
                <a:spcPts val="600"/>
              </a:spcBef>
              <a:buClr>
                <a:srgbClr val="4E760F"/>
              </a:buClr>
              <a:buSzPct val="130000"/>
              <a:buNone/>
            </a:pPr>
            <a:r>
              <a:rPr lang="cs-CZ" sz="1200" dirty="0"/>
              <a:t>obcí má </a:t>
            </a:r>
            <a:r>
              <a:rPr lang="cs-CZ" sz="12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obavy </a:t>
            </a:r>
            <a:r>
              <a:rPr lang="cs-CZ" sz="1200" kern="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ze sankcí </a:t>
            </a:r>
            <a:r>
              <a:rPr lang="cs-CZ" sz="1200" dirty="0">
                <a:solidFill>
                  <a:schemeClr val="accent4">
                    <a:lumMod val="40000"/>
                    <a:lumOff val="60000"/>
                  </a:schemeClr>
                </a:solidFill>
                <a:latin typeface="+mn-lt"/>
              </a:rPr>
              <a:t>za neplnění třídících cílů</a:t>
            </a:r>
            <a:r>
              <a:rPr lang="cs-CZ" sz="1200" dirty="0">
                <a:latin typeface="+mn-lt"/>
              </a:rPr>
              <a:t>, které přikazuje legislativa. Třetina takové obavy nemá – nejčastěji proto, že třídící cíle zvládají, menší část očekává změnu zákona. </a:t>
            </a:r>
          </a:p>
        </p:txBody>
      </p:sp>
      <p:sp>
        <p:nvSpPr>
          <p:cNvPr id="31" name="Text Box 4">
            <a:extLst>
              <a:ext uri="{FF2B5EF4-FFF2-40B4-BE49-F238E27FC236}">
                <a16:creationId xmlns:a16="http://schemas.microsoft.com/office/drawing/2014/main" id="{8DE64D48-FA5F-40CF-B4D0-2E7A41C36A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3353" y="5311071"/>
            <a:ext cx="9889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+mn-lt"/>
                <a:cs typeface="Arial" charset="0"/>
              </a:rPr>
              <a:t>68 %</a:t>
            </a:r>
          </a:p>
        </p:txBody>
      </p:sp>
      <p:sp>
        <p:nvSpPr>
          <p:cNvPr id="32" name="Text Box 4">
            <a:extLst>
              <a:ext uri="{FF2B5EF4-FFF2-40B4-BE49-F238E27FC236}">
                <a16:creationId xmlns:a16="http://schemas.microsoft.com/office/drawing/2014/main" id="{FEBEF8C6-EB0C-44BB-900E-D2B90F924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3353" y="4869160"/>
            <a:ext cx="9889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+mn-lt"/>
                <a:cs typeface="Arial" charset="0"/>
              </a:rPr>
              <a:t>94</a:t>
            </a:r>
            <a:r>
              <a:rPr lang="cs-CZ" sz="1000" dirty="0">
                <a:solidFill>
                  <a:schemeClr val="accent4">
                    <a:lumMod val="40000"/>
                    <a:lumOff val="60000"/>
                  </a:schemeClr>
                </a:solidFill>
                <a:latin typeface="+mn-lt"/>
                <a:cs typeface="Arial" charset="0"/>
              </a:rPr>
              <a:t> </a:t>
            </a:r>
            <a:r>
              <a:rPr lang="cs-CZ" sz="2000" dirty="0">
                <a:solidFill>
                  <a:schemeClr val="accent4">
                    <a:lumMod val="40000"/>
                    <a:lumOff val="60000"/>
                  </a:schemeClr>
                </a:solidFill>
                <a:latin typeface="+mn-lt"/>
                <a:cs typeface="Arial" charset="0"/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4831163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CAFD2C-E84B-1B66-40D4-F63657C9F8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Object 8">
            <a:extLst>
              <a:ext uri="{FF2B5EF4-FFF2-40B4-BE49-F238E27FC236}">
                <a16:creationId xmlns:a16="http://schemas.microsoft.com/office/drawing/2014/main" id="{C1914838-3B62-4F46-7325-445473CD2E4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-253056" y="2451560"/>
          <a:ext cx="6913288" cy="3353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Nadpis 4">
            <a:extLst>
              <a:ext uri="{FF2B5EF4-FFF2-40B4-BE49-F238E27FC236}">
                <a16:creationId xmlns:a16="http://schemas.microsoft.com/office/drawing/2014/main" id="{EF4BD0AF-E138-E258-4DB3-DAF84885E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200" dirty="0">
                <a:solidFill>
                  <a:srgbClr val="537B15"/>
                </a:solidFill>
              </a:rPr>
              <a:t>Vymezení ploch pro instalaci větrných elektráren na území obce</a:t>
            </a:r>
            <a:endParaRPr lang="cs-CZ" sz="1800" dirty="0">
              <a:solidFill>
                <a:srgbClr val="83B816"/>
              </a:solidFill>
            </a:endParaRPr>
          </a:p>
        </p:txBody>
      </p:sp>
      <p:sp>
        <p:nvSpPr>
          <p:cNvPr id="10" name="Text Box 5">
            <a:extLst>
              <a:ext uri="{FF2B5EF4-FFF2-40B4-BE49-F238E27FC236}">
                <a16:creationId xmlns:a16="http://schemas.microsoft.com/office/drawing/2014/main" id="{B4A5D973-79EB-94BB-4285-D16E047DF1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445" y="1336644"/>
            <a:ext cx="38739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200" b="1" dirty="0">
                <a:latin typeface="+mn-lt"/>
              </a:rPr>
              <a:t>Dokážete si představit, že byste vymezili </a:t>
            </a:r>
            <a:r>
              <a:rPr lang="cs-CZ" sz="1200" dirty="0">
                <a:latin typeface="+mn-lt"/>
              </a:rPr>
              <a:t>na území vašeho města nebo obce, </a:t>
            </a:r>
            <a:r>
              <a:rPr lang="cs-CZ" sz="1200" b="1" dirty="0">
                <a:latin typeface="+mn-lt"/>
              </a:rPr>
              <a:t>vhodné plochy pro instalaci větrných elektráren? </a:t>
            </a:r>
            <a:r>
              <a:rPr lang="cs-CZ" sz="900" dirty="0">
                <a:latin typeface="+mn-lt"/>
              </a:rPr>
              <a:t>(q55)</a:t>
            </a:r>
          </a:p>
        </p:txBody>
      </p:sp>
      <p:sp>
        <p:nvSpPr>
          <p:cNvPr id="23" name="Text Box 4">
            <a:extLst>
              <a:ext uri="{FF2B5EF4-FFF2-40B4-BE49-F238E27FC236}">
                <a16:creationId xmlns:a16="http://schemas.microsoft.com/office/drawing/2014/main" id="{10C0416B-A63E-9D98-06C2-D3042F22BD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3486" y="3634995"/>
            <a:ext cx="988984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000" dirty="0">
                <a:solidFill>
                  <a:srgbClr val="4E770E"/>
                </a:solidFill>
                <a:latin typeface="+mn-lt"/>
                <a:cs typeface="Arial" charset="0"/>
              </a:rPr>
              <a:t>ano </a:t>
            </a:r>
          </a:p>
          <a:p>
            <a:pPr lvl="0" algn="ctr">
              <a:spcBef>
                <a:spcPts val="0"/>
              </a:spcBef>
            </a:pPr>
            <a:r>
              <a:rPr lang="cs-CZ" sz="1500" dirty="0">
                <a:solidFill>
                  <a:srgbClr val="4E770E"/>
                </a:solidFill>
                <a:latin typeface="+mn-lt"/>
                <a:cs typeface="Arial" charset="0"/>
              </a:rPr>
              <a:t>43 %</a:t>
            </a:r>
          </a:p>
        </p:txBody>
      </p:sp>
      <p:cxnSp>
        <p:nvCxnSpPr>
          <p:cNvPr id="24" name="Přímá spojnice 23">
            <a:extLst>
              <a:ext uri="{FF2B5EF4-FFF2-40B4-BE49-F238E27FC236}">
                <a16:creationId xmlns:a16="http://schemas.microsoft.com/office/drawing/2014/main" id="{2F37513F-1784-2251-F575-52417449BA71}"/>
              </a:ext>
            </a:extLst>
          </p:cNvPr>
          <p:cNvCxnSpPr>
            <a:cxnSpLocks/>
          </p:cNvCxnSpPr>
          <p:nvPr/>
        </p:nvCxnSpPr>
        <p:spPr>
          <a:xfrm>
            <a:off x="540352" y="4814479"/>
            <a:ext cx="8244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Box 5">
            <a:extLst>
              <a:ext uri="{FF2B5EF4-FFF2-40B4-BE49-F238E27FC236}">
                <a16:creationId xmlns:a16="http://schemas.microsoft.com/office/drawing/2014/main" id="{9ED4F104-9CB9-9706-0FAE-C6513A6393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445" y="2174561"/>
            <a:ext cx="23954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200" b="1" dirty="0">
                <a:latin typeface="+mn-lt"/>
              </a:rPr>
              <a:t>celek</a:t>
            </a:r>
          </a:p>
        </p:txBody>
      </p:sp>
      <p:sp>
        <p:nvSpPr>
          <p:cNvPr id="22" name="Obdélníkový bublinový popisek 43">
            <a:extLst>
              <a:ext uri="{FF2B5EF4-FFF2-40B4-BE49-F238E27FC236}">
                <a16:creationId xmlns:a16="http://schemas.microsoft.com/office/drawing/2014/main" id="{E28EDF4C-2DE0-AC03-030C-786D29723F5E}"/>
              </a:ext>
            </a:extLst>
          </p:cNvPr>
          <p:cNvSpPr/>
          <p:nvPr/>
        </p:nvSpPr>
        <p:spPr>
          <a:xfrm>
            <a:off x="518559" y="4997194"/>
            <a:ext cx="8244000" cy="723275"/>
          </a:xfrm>
          <a:prstGeom prst="wedgeRectCallout">
            <a:avLst>
              <a:gd name="adj1" fmla="val -19694"/>
              <a:gd name="adj2" fmla="val -49227"/>
            </a:avLst>
          </a:prstGeom>
          <a:noFill/>
          <a:ln w="3175" cap="flat" cmpd="sng" algn="ctr">
            <a:noFill/>
            <a:prstDash val="solid"/>
            <a:miter lim="800000"/>
          </a:ln>
          <a:effectLst/>
        </p:spPr>
        <p:txBody>
          <a:bodyPr wrap="square" rtlCol="0" anchor="t" anchorCtr="0">
            <a:spAutoFit/>
          </a:bodyPr>
          <a:lstStyle/>
          <a:p>
            <a:pPr marL="265113" lvl="0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3"/>
              </a:buBlip>
            </a:pPr>
            <a:r>
              <a:rPr lang="cs-CZ" sz="1200" b="1" kern="0" dirty="0">
                <a:latin typeface="+mn-lt"/>
              </a:rPr>
              <a:t>Polovina dotázaných (50 %) si nedokáže představit, </a:t>
            </a:r>
            <a:r>
              <a:rPr lang="cs-CZ" sz="1200" b="1" dirty="0">
                <a:latin typeface="+mn-lt"/>
              </a:rPr>
              <a:t>že by vymezili </a:t>
            </a:r>
            <a:r>
              <a:rPr lang="cs-CZ" sz="1200" dirty="0">
                <a:latin typeface="+mn-lt"/>
              </a:rPr>
              <a:t>na území své obce </a:t>
            </a:r>
            <a:r>
              <a:rPr lang="cs-CZ" sz="1200" b="1" dirty="0">
                <a:latin typeface="+mn-lt"/>
              </a:rPr>
              <a:t>vhodné plochy pro instalaci větrných elektráren. </a:t>
            </a:r>
            <a:r>
              <a:rPr lang="cs-CZ" sz="1200" dirty="0">
                <a:latin typeface="+mn-lt"/>
              </a:rPr>
              <a:t>43 % si to dokáže představit. </a:t>
            </a:r>
          </a:p>
          <a:p>
            <a:pPr marL="265113" lvl="0" indent="-265113" algn="just" fontAlgn="auto">
              <a:spcBef>
                <a:spcPts val="600"/>
              </a:spcBef>
              <a:spcAft>
                <a:spcPts val="0"/>
              </a:spcAft>
              <a:buSzPct val="130000"/>
              <a:buBlip>
                <a:blip r:embed="rId3"/>
              </a:buBlip>
            </a:pPr>
            <a:r>
              <a:rPr lang="cs-CZ" sz="1200" kern="0" dirty="0">
                <a:latin typeface="+mn-lt"/>
              </a:rPr>
              <a:t>Negativní postoj je silnější u měst nad 20 tis. obyvatel.</a:t>
            </a:r>
          </a:p>
        </p:txBody>
      </p:sp>
      <p:sp>
        <p:nvSpPr>
          <p:cNvPr id="45" name="TextovéPole 44">
            <a:extLst>
              <a:ext uri="{FF2B5EF4-FFF2-40B4-BE49-F238E27FC236}">
                <a16:creationId xmlns:a16="http://schemas.microsoft.com/office/drawing/2014/main" id="{B504E213-F143-DAEA-F4AB-FEED5E6EDDB1}"/>
              </a:ext>
            </a:extLst>
          </p:cNvPr>
          <p:cNvSpPr txBox="1"/>
          <p:nvPr/>
        </p:nvSpPr>
        <p:spPr>
          <a:xfrm>
            <a:off x="597421" y="4136114"/>
            <a:ext cx="1944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1269; celek</a:t>
            </a:r>
          </a:p>
        </p:txBody>
      </p:sp>
      <p:sp>
        <p:nvSpPr>
          <p:cNvPr id="62" name="Text Box 4">
            <a:extLst>
              <a:ext uri="{FF2B5EF4-FFF2-40B4-BE49-F238E27FC236}">
                <a16:creationId xmlns:a16="http://schemas.microsoft.com/office/drawing/2014/main" id="{1CC0CD58-E277-32EB-22CA-83145597A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2469" y="3016838"/>
            <a:ext cx="98898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000" dirty="0">
                <a:solidFill>
                  <a:srgbClr val="FF7575"/>
                </a:solidFill>
                <a:latin typeface="+mn-lt"/>
                <a:cs typeface="Arial" charset="0"/>
              </a:rPr>
              <a:t>ne </a:t>
            </a:r>
          </a:p>
          <a:p>
            <a:pPr lvl="0" algn="ctr">
              <a:spcBef>
                <a:spcPts val="0"/>
              </a:spcBef>
            </a:pPr>
            <a:r>
              <a:rPr lang="cs-CZ" sz="2000" dirty="0">
                <a:solidFill>
                  <a:srgbClr val="FF7575"/>
                </a:solidFill>
                <a:latin typeface="+mn-lt"/>
                <a:cs typeface="Arial" charset="0"/>
              </a:rPr>
              <a:t>50 %</a:t>
            </a:r>
          </a:p>
        </p:txBody>
      </p:sp>
      <p:graphicFrame>
        <p:nvGraphicFramePr>
          <p:cNvPr id="4" name="Object 2">
            <a:extLst>
              <a:ext uri="{FF2B5EF4-FFF2-40B4-BE49-F238E27FC236}">
                <a16:creationId xmlns:a16="http://schemas.microsoft.com/office/drawing/2014/main" id="{5BE7F5BA-1A94-9B2F-7CBD-C1F46DA9700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5890820"/>
              </p:ext>
            </p:extLst>
          </p:nvPr>
        </p:nvGraphicFramePr>
        <p:xfrm>
          <a:off x="4472270" y="1606690"/>
          <a:ext cx="5746926" cy="33667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Line 14">
            <a:extLst>
              <a:ext uri="{FF2B5EF4-FFF2-40B4-BE49-F238E27FC236}">
                <a16:creationId xmlns:a16="http://schemas.microsoft.com/office/drawing/2014/main" id="{3799FB66-3F68-5B4C-51CC-21D92E56D41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91604" y="2957715"/>
            <a:ext cx="3996000" cy="0"/>
          </a:xfrm>
          <a:prstGeom prst="line">
            <a:avLst/>
          </a:prstGeom>
          <a:noFill/>
          <a:ln w="317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cs-CZ" dirty="0"/>
          </a:p>
        </p:txBody>
      </p:sp>
      <p:sp>
        <p:nvSpPr>
          <p:cNvPr id="7" name="Text Box 75">
            <a:extLst>
              <a:ext uri="{FF2B5EF4-FFF2-40B4-BE49-F238E27FC236}">
                <a16:creationId xmlns:a16="http://schemas.microsoft.com/office/drawing/2014/main" id="{8BF95E7E-9A08-204F-D4EB-0B9929899B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3148" y="3126582"/>
            <a:ext cx="8794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000" b="1" dirty="0">
                <a:solidFill>
                  <a:srgbClr val="808080"/>
                </a:solidFill>
              </a:rPr>
              <a:t>region NUTS II</a:t>
            </a:r>
          </a:p>
        </p:txBody>
      </p:sp>
      <p:sp>
        <p:nvSpPr>
          <p:cNvPr id="8" name="Text Box 75">
            <a:extLst>
              <a:ext uri="{FF2B5EF4-FFF2-40B4-BE49-F238E27FC236}">
                <a16:creationId xmlns:a16="http://schemas.microsoft.com/office/drawing/2014/main" id="{05368370-3749-10D2-E715-556FFCD7EE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33148" y="1968675"/>
            <a:ext cx="9109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000" b="1" dirty="0">
                <a:solidFill>
                  <a:srgbClr val="808080"/>
                </a:solidFill>
              </a:rPr>
              <a:t>velikost obce</a:t>
            </a:r>
          </a:p>
        </p:txBody>
      </p:sp>
      <p:sp>
        <p:nvSpPr>
          <p:cNvPr id="9" name="Line 16">
            <a:extLst>
              <a:ext uri="{FF2B5EF4-FFF2-40B4-BE49-F238E27FC236}">
                <a16:creationId xmlns:a16="http://schemas.microsoft.com/office/drawing/2014/main" id="{4DE7E3FC-5C8C-1DD8-3D0D-E6D5C8C93BC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80004" y="1877112"/>
            <a:ext cx="3996000" cy="0"/>
          </a:xfrm>
          <a:prstGeom prst="line">
            <a:avLst/>
          </a:prstGeom>
          <a:noFill/>
          <a:ln w="3175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cs-CZ" dirty="0"/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30B961AD-2CE7-F03B-AE09-0A8C05AAD9A6}"/>
              </a:ext>
            </a:extLst>
          </p:cNvPr>
          <p:cNvSpPr txBox="1"/>
          <p:nvPr/>
        </p:nvSpPr>
        <p:spPr>
          <a:xfrm>
            <a:off x="6342462" y="4495778"/>
            <a:ext cx="1944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1269, celek</a:t>
            </a:r>
          </a:p>
        </p:txBody>
      </p:sp>
      <p:graphicFrame>
        <p:nvGraphicFramePr>
          <p:cNvPr id="18" name="Tabulka 17">
            <a:extLst>
              <a:ext uri="{FF2B5EF4-FFF2-40B4-BE49-F238E27FC236}">
                <a16:creationId xmlns:a16="http://schemas.microsoft.com/office/drawing/2014/main" id="{229BEB5E-3517-495B-BD51-CFB3E65911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3714848"/>
              </p:ext>
            </p:extLst>
          </p:nvPr>
        </p:nvGraphicFramePr>
        <p:xfrm>
          <a:off x="8286678" y="1433012"/>
          <a:ext cx="625554" cy="30627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6773">
                  <a:extLst>
                    <a:ext uri="{9D8B030D-6E8A-4147-A177-3AD203B41FA5}">
                      <a16:colId xmlns:a16="http://schemas.microsoft.com/office/drawing/2014/main" val="3913964404"/>
                    </a:ext>
                  </a:extLst>
                </a:gridCol>
                <a:gridCol w="348781">
                  <a:extLst>
                    <a:ext uri="{9D8B030D-6E8A-4147-A177-3AD203B41FA5}">
                      <a16:colId xmlns:a16="http://schemas.microsoft.com/office/drawing/2014/main" val="3787285166"/>
                    </a:ext>
                  </a:extLst>
                </a:gridCol>
              </a:tblGrid>
              <a:tr h="21876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endParaRPr lang="cs-CZ" sz="7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7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159963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1269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7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8730474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680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3759322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1,0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9007296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252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8018625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3124391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700" b="0" i="0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4,5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2526271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4996873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8992151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0432585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226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2404367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3281085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144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336098"/>
                  </a:ext>
                </a:extLst>
              </a:tr>
              <a:tr h="21876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7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700" b="0" i="1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5547686"/>
                  </a:ext>
                </a:extLst>
              </a:tr>
            </a:tbl>
          </a:graphicData>
        </a:graphic>
      </p:graphicFrame>
      <p:sp>
        <p:nvSpPr>
          <p:cNvPr id="19" name="TextovéPole 18">
            <a:extLst>
              <a:ext uri="{FF2B5EF4-FFF2-40B4-BE49-F238E27FC236}">
                <a16:creationId xmlns:a16="http://schemas.microsoft.com/office/drawing/2014/main" id="{7FF3FCBE-D324-4220-8353-833CD6948A71}"/>
              </a:ext>
            </a:extLst>
          </p:cNvPr>
          <p:cNvSpPr txBox="1"/>
          <p:nvPr/>
        </p:nvSpPr>
        <p:spPr>
          <a:xfrm rot="16200000">
            <a:off x="8141276" y="3418443"/>
            <a:ext cx="122413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"/>
            <a:r>
              <a:rPr lang="cs-CZ" sz="7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počet ob. ČR žijících </a:t>
            </a:r>
            <a:br>
              <a:rPr lang="cs-CZ" sz="700" dirty="0">
                <a:solidFill>
                  <a:schemeClr val="bg1">
                    <a:lumMod val="65000"/>
                  </a:schemeClr>
                </a:solidFill>
                <a:latin typeface="+mn-lt"/>
              </a:rPr>
            </a:br>
            <a:r>
              <a:rPr lang="cs-CZ" sz="7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v dané vel. obce (mil.)</a:t>
            </a:r>
          </a:p>
        </p:txBody>
      </p:sp>
      <p:cxnSp>
        <p:nvCxnSpPr>
          <p:cNvPr id="20" name="Přímá spojnice se šipkou 19">
            <a:extLst>
              <a:ext uri="{FF2B5EF4-FFF2-40B4-BE49-F238E27FC236}">
                <a16:creationId xmlns:a16="http://schemas.microsoft.com/office/drawing/2014/main" id="{0DD41C25-B7F0-4547-8BF7-705F83C28140}"/>
              </a:ext>
            </a:extLst>
          </p:cNvPr>
          <p:cNvCxnSpPr>
            <a:cxnSpLocks/>
          </p:cNvCxnSpPr>
          <p:nvPr/>
        </p:nvCxnSpPr>
        <p:spPr>
          <a:xfrm flipV="1">
            <a:off x="8750266" y="2964395"/>
            <a:ext cx="0" cy="216024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156775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odnadpis 2">
            <a:extLst>
              <a:ext uri="{FF2B5EF4-FFF2-40B4-BE49-F238E27FC236}">
                <a16:creationId xmlns:a16="http://schemas.microsoft.com/office/drawing/2014/main" id="{922D644E-6EAA-48A0-868D-95321C01D059}"/>
              </a:ext>
            </a:extLst>
          </p:cNvPr>
          <p:cNvSpPr txBox="1">
            <a:spLocks/>
          </p:cNvSpPr>
          <p:nvPr/>
        </p:nvSpPr>
        <p:spPr bwMode="auto">
          <a:xfrm>
            <a:off x="2195736" y="4221088"/>
            <a:ext cx="6696744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Tx/>
              <a:buFont typeface="Wingdings 2" pitchFamily="18" charset="2"/>
              <a:buNone/>
              <a:tabLst/>
              <a:defRPr/>
            </a:pPr>
            <a:r>
              <a:rPr lang="cs-CZ" sz="2000" kern="0" dirty="0">
                <a:solidFill>
                  <a:srgbClr val="487105"/>
                </a:solidFill>
                <a:ea typeface="+mn-ea"/>
                <a:cs typeface="+mn-cs"/>
              </a:rPr>
              <a:t>Příloha – doplňkové výpočty</a:t>
            </a:r>
            <a:endParaRPr kumimoji="0" lang="cs-CZ" sz="2000" b="0" i="0" u="none" strike="noStrike" kern="0" cap="none" spc="0" normalizeH="0" baseline="0" noProof="0" dirty="0">
              <a:ln>
                <a:noFill/>
              </a:ln>
              <a:solidFill>
                <a:srgbClr val="48710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5" name="Přímá spojnice 4">
            <a:extLst>
              <a:ext uri="{FF2B5EF4-FFF2-40B4-BE49-F238E27FC236}">
                <a16:creationId xmlns:a16="http://schemas.microsoft.com/office/drawing/2014/main" id="{FA2C0A12-948E-4234-84B8-BA5A1A87E5DB}"/>
              </a:ext>
            </a:extLst>
          </p:cNvPr>
          <p:cNvCxnSpPr/>
          <p:nvPr/>
        </p:nvCxnSpPr>
        <p:spPr>
          <a:xfrm>
            <a:off x="2123728" y="4941168"/>
            <a:ext cx="2196000" cy="0"/>
          </a:xfrm>
          <a:prstGeom prst="line">
            <a:avLst/>
          </a:prstGeom>
          <a:ln w="28575">
            <a:solidFill>
              <a:srgbClr val="D6E5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3F58A4B5-8DD4-413C-BB17-6F9E92D60342}"/>
              </a:ext>
            </a:extLst>
          </p:cNvPr>
          <p:cNvCxnSpPr/>
          <p:nvPr/>
        </p:nvCxnSpPr>
        <p:spPr>
          <a:xfrm>
            <a:off x="4355976" y="4941168"/>
            <a:ext cx="2196000" cy="0"/>
          </a:xfrm>
          <a:prstGeom prst="line">
            <a:avLst/>
          </a:prstGeom>
          <a:ln w="28575">
            <a:solidFill>
              <a:srgbClr val="7AB30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nice 8">
            <a:extLst>
              <a:ext uri="{FF2B5EF4-FFF2-40B4-BE49-F238E27FC236}">
                <a16:creationId xmlns:a16="http://schemas.microsoft.com/office/drawing/2014/main" id="{92C504DC-DEA0-4996-A1D5-E28493E52BDA}"/>
              </a:ext>
            </a:extLst>
          </p:cNvPr>
          <p:cNvCxnSpPr/>
          <p:nvPr/>
        </p:nvCxnSpPr>
        <p:spPr>
          <a:xfrm>
            <a:off x="6588224" y="4941168"/>
            <a:ext cx="2196000" cy="0"/>
          </a:xfrm>
          <a:prstGeom prst="line">
            <a:avLst/>
          </a:prstGeom>
          <a:ln w="28575">
            <a:solidFill>
              <a:srgbClr val="4871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2846915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Object 16">
            <a:extLst>
              <a:ext uri="{FF2B5EF4-FFF2-40B4-BE49-F238E27FC236}">
                <a16:creationId xmlns:a16="http://schemas.microsoft.com/office/drawing/2014/main" id="{F9121E15-2B58-432A-AA13-7C7BED9C230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2495275"/>
              </p:ext>
            </p:extLst>
          </p:nvPr>
        </p:nvGraphicFramePr>
        <p:xfrm>
          <a:off x="390091" y="1014983"/>
          <a:ext cx="8640960" cy="3998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>
                <a:solidFill>
                  <a:srgbClr val="537B15"/>
                </a:solidFill>
              </a:rPr>
              <a:t>Jaká legislativní či technická opatření by obce v souvislosti odpadem uvítaly? </a:t>
            </a:r>
            <a:r>
              <a:rPr lang="cs-CZ" sz="1400" dirty="0">
                <a:solidFill>
                  <a:srgbClr val="537B15"/>
                </a:solidFill>
              </a:rPr>
              <a:t>- ukázka odlišné konstrukce statistických vah</a:t>
            </a:r>
          </a:p>
        </p:txBody>
      </p:sp>
      <p:sp>
        <p:nvSpPr>
          <p:cNvPr id="31" name="Text Box 47">
            <a:extLst>
              <a:ext uri="{FF2B5EF4-FFF2-40B4-BE49-F238E27FC236}">
                <a16:creationId xmlns:a16="http://schemas.microsoft.com/office/drawing/2014/main" id="{20D15EB2-7C5C-4A89-AD45-A99C1B2BCE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019" y="1423506"/>
            <a:ext cx="456702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900" i="1" dirty="0">
                <a:solidFill>
                  <a:schemeClr val="bg1">
                    <a:lumMod val="50000"/>
                  </a:schemeClr>
                </a:solidFill>
                <a:latin typeface="Arial Narrow CE"/>
              </a:rPr>
              <a:t>„Která z následujících technických nebo legislativních opatření byste uvítali?“ (q3)</a:t>
            </a:r>
          </a:p>
        </p:txBody>
      </p:sp>
      <p:sp>
        <p:nvSpPr>
          <p:cNvPr id="18" name="Text Box 9">
            <a:extLst>
              <a:ext uri="{FF2B5EF4-FFF2-40B4-BE49-F238E27FC236}">
                <a16:creationId xmlns:a16="http://schemas.microsoft.com/office/drawing/2014/main" id="{0912EED3-1028-44E6-9142-7336C0A234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9835" y="1694042"/>
            <a:ext cx="386998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cs-CZ" sz="1200" b="1" dirty="0">
                <a:latin typeface="Arial Narrow CE"/>
              </a:rPr>
              <a:t>celek</a:t>
            </a:r>
          </a:p>
        </p:txBody>
      </p:sp>
      <p:sp>
        <p:nvSpPr>
          <p:cNvPr id="25" name="TextovéPole 24">
            <a:extLst>
              <a:ext uri="{FF2B5EF4-FFF2-40B4-BE49-F238E27FC236}">
                <a16:creationId xmlns:a16="http://schemas.microsoft.com/office/drawing/2014/main" id="{116216FF-1FD3-4A52-9C68-615B82C72BDF}"/>
              </a:ext>
            </a:extLst>
          </p:cNvPr>
          <p:cNvSpPr txBox="1"/>
          <p:nvPr/>
        </p:nvSpPr>
        <p:spPr>
          <a:xfrm>
            <a:off x="5883130" y="3186498"/>
            <a:ext cx="28707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900" b="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v %, N = 1269; celek, možnost více odpovědí</a:t>
            </a:r>
          </a:p>
        </p:txBody>
      </p:sp>
      <p:sp>
        <p:nvSpPr>
          <p:cNvPr id="7" name="Zástupný symbol pro obsah 2">
            <a:extLst>
              <a:ext uri="{FF2B5EF4-FFF2-40B4-BE49-F238E27FC236}">
                <a16:creationId xmlns:a16="http://schemas.microsoft.com/office/drawing/2014/main" id="{313745DF-4A96-4B6B-BBD9-1DF3F6BCD658}"/>
              </a:ext>
            </a:extLst>
          </p:cNvPr>
          <p:cNvSpPr>
            <a:spLocks noGrp="1"/>
          </p:cNvSpPr>
          <p:nvPr/>
        </p:nvSpPr>
        <p:spPr bwMode="auto">
          <a:xfrm>
            <a:off x="657863" y="4891274"/>
            <a:ext cx="8162609" cy="76944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just" rtl="0" eaLnBrk="1" fontAlgn="base" hangingPunct="1">
              <a:spcBef>
                <a:spcPct val="20000"/>
              </a:spcBef>
              <a:spcAft>
                <a:spcPct val="0"/>
              </a:spcAft>
              <a:buSzPct val="200000"/>
              <a:buFont typeface="Wingdings" panose="05000000000000000000" pitchFamily="2" charset="2"/>
              <a:buBlip>
                <a:blip r:embed="rId3"/>
              </a:buBlip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70000"/>
              <a:buBlip>
                <a:blip r:embed="rId4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SzPct val="130000"/>
              <a:buNone/>
            </a:pPr>
            <a:r>
              <a:rPr lang="cs-CZ" sz="1100" dirty="0"/>
              <a:t>Graf vynáší odpovědi respondentů s využitím alternativního způsobu aplikace statistických vah, konstruovaného dle podílu obce na celkovém počtu obyvatel v ČR. Daný způsob v celkových výsledcích přiřazuje velmi malou váhu odpovědím představitelů malých obcí (nejnižší 0,0097) a naopak odpovědi představitelů velkých měst ve výsledcích silně zvýznamňuje (největší Brno má v dané konstrukci váhu 128).</a:t>
            </a:r>
          </a:p>
        </p:txBody>
      </p:sp>
    </p:spTree>
    <p:extLst>
      <p:ext uri="{BB962C8B-B14F-4D97-AF65-F5344CB8AC3E}">
        <p14:creationId xmlns:p14="http://schemas.microsoft.com/office/powerpoint/2010/main" val="1980343065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>
                <a:solidFill>
                  <a:srgbClr val="537B15"/>
                </a:solidFill>
              </a:rPr>
              <a:t>Preferovaná struktura likvidace komunálního odpadu </a:t>
            </a:r>
            <a:br>
              <a:rPr lang="cs-CZ" sz="2000" dirty="0">
                <a:solidFill>
                  <a:srgbClr val="537B15"/>
                </a:solidFill>
              </a:rPr>
            </a:br>
            <a:r>
              <a:rPr lang="cs-CZ" sz="2000" dirty="0">
                <a:solidFill>
                  <a:srgbClr val="537B15"/>
                </a:solidFill>
              </a:rPr>
              <a:t>v obci </a:t>
            </a:r>
            <a:r>
              <a:rPr lang="cs-CZ" sz="1600" dirty="0">
                <a:solidFill>
                  <a:srgbClr val="537B15"/>
                </a:solidFill>
              </a:rPr>
              <a:t>- ukázka odlišné konstrukce statistických vah</a:t>
            </a:r>
            <a:endParaRPr lang="cs-CZ" sz="1600" dirty="0">
              <a:solidFill>
                <a:srgbClr val="83B816"/>
              </a:solidFill>
            </a:endParaRPr>
          </a:p>
        </p:txBody>
      </p:sp>
      <p:graphicFrame>
        <p:nvGraphicFramePr>
          <p:cNvPr id="6" name="Tabulka 5">
            <a:extLst>
              <a:ext uri="{FF2B5EF4-FFF2-40B4-BE49-F238E27FC236}">
                <a16:creationId xmlns:a16="http://schemas.microsoft.com/office/drawing/2014/main" id="{19A102F2-F6FA-493C-A1DC-EFFFF6AC67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9387531"/>
              </p:ext>
            </p:extLst>
          </p:nvPr>
        </p:nvGraphicFramePr>
        <p:xfrm>
          <a:off x="1043607" y="2348880"/>
          <a:ext cx="7056784" cy="2052000"/>
        </p:xfrm>
        <a:graphic>
          <a:graphicData uri="http://schemas.openxmlformats.org/drawingml/2006/table">
            <a:tbl>
              <a:tblPr/>
              <a:tblGrid>
                <a:gridCol w="4392328">
                  <a:extLst>
                    <a:ext uri="{9D8B030D-6E8A-4147-A177-3AD203B41FA5}">
                      <a16:colId xmlns:a16="http://schemas.microsoft.com/office/drawing/2014/main" val="3082922086"/>
                    </a:ext>
                  </a:extLst>
                </a:gridCol>
                <a:gridCol w="1183105">
                  <a:extLst>
                    <a:ext uri="{9D8B030D-6E8A-4147-A177-3AD203B41FA5}">
                      <a16:colId xmlns:a16="http://schemas.microsoft.com/office/drawing/2014/main" val="1326833761"/>
                    </a:ext>
                  </a:extLst>
                </a:gridCol>
                <a:gridCol w="1481351">
                  <a:extLst>
                    <a:ext uri="{9D8B030D-6E8A-4147-A177-3AD203B41FA5}">
                      <a16:colId xmlns:a16="http://schemas.microsoft.com/office/drawing/2014/main" val="1330452641"/>
                    </a:ext>
                  </a:extLst>
                </a:gridCol>
              </a:tblGrid>
              <a:tr h="1080000">
                <a:tc>
                  <a:txBody>
                    <a:bodyPr/>
                    <a:lstStyle/>
                    <a:p>
                      <a:pPr algn="ctr" fontAlgn="b"/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tabulka zobrazuje průměry udávaných % podílů </a:t>
                      </a:r>
                      <a:b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cs-CZ" sz="900" b="0" i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FFFF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v rámci celku</a:t>
                      </a:r>
                      <a:endParaRPr kumimoji="0" lang="cs-CZ" sz="900" b="0" i="1" u="sng" strike="noStrike" kern="1200" cap="none" spc="0" normalizeH="0" baseline="0" dirty="0">
                        <a:ln>
                          <a:noFill/>
                        </a:ln>
                        <a:solidFill>
                          <a:srgbClr val="FFFFFF">
                            <a:lumMod val="5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642" marR="4642" marT="4642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50" b="0" i="0" u="none" strike="noStrike" kern="120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váhy dle populace obcí (použito ve zprávě)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050" b="0" i="0" u="none" strike="noStrike" kern="120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váhy dle podílu obce </a:t>
                      </a:r>
                      <a:br>
                        <a:rPr lang="cs-CZ" sz="1050" b="0" i="0" u="none" strike="noStrike" kern="120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</a:br>
                      <a:r>
                        <a:rPr lang="cs-CZ" sz="1050" b="0" i="0" u="none" strike="noStrike" kern="120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na počtu obyvatel ČR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701249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skládkování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6E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871647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třídění a následná recyklace / materiálové využití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F0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229913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36000" algn="l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třídění a následné energetické využití odpadu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7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7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7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040502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r" fontAlgn="b"/>
                      <a:r>
                        <a:rPr lang="cs-CZ" sz="800" b="0" i="1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n</a:t>
                      </a:r>
                    </a:p>
                  </a:txBody>
                  <a:tcPr marL="4642" marR="4642" marT="464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1269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800" b="0" i="1" u="none" strike="noStrike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1269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18637"/>
                  </a:ext>
                </a:extLst>
              </a:tr>
            </a:tbl>
          </a:graphicData>
        </a:graphic>
      </p:graphicFrame>
      <p:sp>
        <p:nvSpPr>
          <p:cNvPr id="4" name="Zástupný symbol pro obsah 2">
            <a:extLst>
              <a:ext uri="{FF2B5EF4-FFF2-40B4-BE49-F238E27FC236}">
                <a16:creationId xmlns:a16="http://schemas.microsoft.com/office/drawing/2014/main" id="{CD737D63-384C-4BF6-8D32-B09716194E62}"/>
              </a:ext>
            </a:extLst>
          </p:cNvPr>
          <p:cNvSpPr>
            <a:spLocks noGrp="1"/>
          </p:cNvSpPr>
          <p:nvPr/>
        </p:nvSpPr>
        <p:spPr bwMode="auto">
          <a:xfrm>
            <a:off x="534462" y="4642564"/>
            <a:ext cx="8162609" cy="76944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just" rtl="0" eaLnBrk="1" fontAlgn="base" hangingPunct="1">
              <a:spcBef>
                <a:spcPct val="20000"/>
              </a:spcBef>
              <a:spcAft>
                <a:spcPct val="0"/>
              </a:spcAft>
              <a:buSzPct val="200000"/>
              <a:buFont typeface="Wingdings" panose="05000000000000000000" pitchFamily="2" charset="2"/>
              <a:buBlip>
                <a:blip r:embed="rId2"/>
              </a:buBlip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70000"/>
              <a:buBlip>
                <a:blip r:embed="rId3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SzPct val="130000"/>
              <a:buNone/>
            </a:pPr>
            <a:r>
              <a:rPr lang="cs-CZ" sz="1100" dirty="0"/>
              <a:t>Tabulka vynáší odpovědi respondentů s využitím alternativního způsobu aplikace statistických vah, konstruovaného dle podílu obce na celkovém počtu obyvatel v ČR. Daný způsob v celkových výsledcích přiřazuje velmi malou váhu odpovědím představitelů malých obcí (nejnižší 0,0097) a naopak odpovědi představitelů velkých měst ve výsledcích silně zvýznamňuje (největší Brno má v dané konstrukci váhu 128).</a:t>
            </a:r>
          </a:p>
        </p:txBody>
      </p:sp>
      <p:sp>
        <p:nvSpPr>
          <p:cNvPr id="8" name="Text Box 47">
            <a:extLst>
              <a:ext uri="{FF2B5EF4-FFF2-40B4-BE49-F238E27FC236}">
                <a16:creationId xmlns:a16="http://schemas.microsoft.com/office/drawing/2014/main" id="{9AE0AA00-4B1B-4D44-9FA4-5E5271CACE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249" y="1507032"/>
            <a:ext cx="8105501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cs-CZ" sz="1050" dirty="0">
                <a:latin typeface="Arial Narrow CE"/>
              </a:rPr>
              <a:t>Jak byste nejraději likvidovali odpad u vás v obci / městě, pokud byste si mohli vybrat? </a:t>
            </a:r>
            <a:r>
              <a:rPr lang="cs-CZ" sz="1050" b="1" dirty="0">
                <a:latin typeface="Arial Narrow CE"/>
              </a:rPr>
              <a:t>Zkuste prosím vyjádřit v %, kolik odpadu byste chtěli likvidovat skládkováním, kolik tříděním a následnou recyklací a kolik tříděním a následným energetickým využitím. </a:t>
            </a:r>
            <a:r>
              <a:rPr lang="cs-CZ" sz="1050" dirty="0">
                <a:latin typeface="Arial Narrow CE"/>
              </a:rPr>
              <a:t>Součet procent musí dávat 100 %. </a:t>
            </a:r>
            <a:r>
              <a:rPr lang="cs-CZ" sz="800" dirty="0">
                <a:latin typeface="Arial Narrow CE"/>
              </a:rPr>
              <a:t>(q5)</a:t>
            </a:r>
          </a:p>
        </p:txBody>
      </p:sp>
    </p:spTree>
    <p:extLst>
      <p:ext uri="{BB962C8B-B14F-4D97-AF65-F5344CB8AC3E}">
        <p14:creationId xmlns:p14="http://schemas.microsoft.com/office/powerpoint/2010/main" val="148817290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cs-CZ" altLang="cs-CZ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 altLang="cs-CZ"/>
          </a:p>
        </p:txBody>
      </p:sp>
      <p:pic>
        <p:nvPicPr>
          <p:cNvPr id="17415" name="Picture 7" descr="titulní strana řízlá na šířku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46809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 lvl="0" indent="0" defTabSz="914400" eaLnBrk="0" latinLnBrk="0" hangingPunct="0">
              <a:lnSpc>
                <a:spcPct val="100000"/>
              </a:lnSpc>
              <a:spcBef>
                <a:spcPct val="20000"/>
              </a:spcBef>
              <a:buClr>
                <a:schemeClr val="bg2"/>
              </a:buClr>
              <a:buSzTx/>
              <a:buFont typeface="Wingdings 2" pitchFamily="18" charset="2"/>
              <a:buNone/>
              <a:tabLst/>
              <a:defRPr/>
            </a:pPr>
            <a:r>
              <a:rPr lang="cs-CZ" sz="2200" kern="0" dirty="0">
                <a:solidFill>
                  <a:srgbClr val="487105"/>
                </a:solidFill>
                <a:ea typeface="+mn-ea"/>
                <a:cs typeface="+mn-cs"/>
              </a:rPr>
              <a:t>Shrnutí hlavních zjištění</a:t>
            </a:r>
          </a:p>
        </p:txBody>
      </p:sp>
      <p:sp>
        <p:nvSpPr>
          <p:cNvPr id="38" name="Zástupný symbol pro obsah 2">
            <a:extLst>
              <a:ext uri="{FF2B5EF4-FFF2-40B4-BE49-F238E27FC236}">
                <a16:creationId xmlns:a16="http://schemas.microsoft.com/office/drawing/2014/main" id="{9A663889-0415-4A8C-AEEF-8F8116FA2A8B}"/>
              </a:ext>
            </a:extLst>
          </p:cNvPr>
          <p:cNvSpPr>
            <a:spLocks noGrp="1"/>
          </p:cNvSpPr>
          <p:nvPr/>
        </p:nvSpPr>
        <p:spPr bwMode="auto">
          <a:xfrm>
            <a:off x="1475656" y="1268023"/>
            <a:ext cx="5648175" cy="3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just" rtl="0" eaLnBrk="1" fontAlgn="base" hangingPunct="1">
              <a:spcBef>
                <a:spcPct val="20000"/>
              </a:spcBef>
              <a:spcAft>
                <a:spcPct val="0"/>
              </a:spcAft>
              <a:buSzPct val="200000"/>
              <a:buFont typeface="Wingdings" panose="05000000000000000000" pitchFamily="2" charset="2"/>
              <a:buBlip>
                <a:blip r:embed="rId2"/>
              </a:buBlip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70000"/>
              <a:buBlip>
                <a:blip r:embed="rId3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600"/>
              </a:spcBef>
              <a:buSzPct val="150000"/>
              <a:buNone/>
            </a:pPr>
            <a:r>
              <a:rPr lang="cs-CZ" altLang="cs-CZ" sz="1400" dirty="0">
                <a:solidFill>
                  <a:srgbClr val="477104"/>
                </a:solidFill>
                <a:ea typeface="+mj-ea"/>
                <a:cs typeface="+mj-cs"/>
              </a:rPr>
              <a:t>Poplatky za likvidaci odpadu</a:t>
            </a:r>
          </a:p>
        </p:txBody>
      </p:sp>
      <p:sp>
        <p:nvSpPr>
          <p:cNvPr id="43" name="Text Box 4">
            <a:extLst>
              <a:ext uri="{FF2B5EF4-FFF2-40B4-BE49-F238E27FC236}">
                <a16:creationId xmlns:a16="http://schemas.microsoft.com/office/drawing/2014/main" id="{11657553-0839-4315-8C95-2FCB069A45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600" y="4293096"/>
            <a:ext cx="9889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2000" dirty="0">
                <a:solidFill>
                  <a:srgbClr val="4E770E"/>
                </a:solidFill>
                <a:latin typeface="+mn-lt"/>
                <a:cs typeface="Arial" charset="0"/>
              </a:rPr>
              <a:t>83</a:t>
            </a:r>
            <a:r>
              <a:rPr lang="cs-CZ" sz="1000" dirty="0">
                <a:solidFill>
                  <a:srgbClr val="4E770E"/>
                </a:solidFill>
                <a:latin typeface="+mn-lt"/>
                <a:cs typeface="Arial" charset="0"/>
              </a:rPr>
              <a:t> </a:t>
            </a:r>
            <a:r>
              <a:rPr lang="cs-CZ" sz="2000" dirty="0">
                <a:solidFill>
                  <a:srgbClr val="4E770E"/>
                </a:solidFill>
                <a:latin typeface="+mn-lt"/>
                <a:cs typeface="Arial" charset="0"/>
              </a:rPr>
              <a:t>%</a:t>
            </a:r>
          </a:p>
        </p:txBody>
      </p:sp>
      <p:sp>
        <p:nvSpPr>
          <p:cNvPr id="52" name="Rectangle 3">
            <a:extLst>
              <a:ext uri="{FF2B5EF4-FFF2-40B4-BE49-F238E27FC236}">
                <a16:creationId xmlns:a16="http://schemas.microsoft.com/office/drawing/2014/main" id="{4F265BDB-BEC6-4833-A1AC-E9962D8A22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8641" y="2217675"/>
            <a:ext cx="1996509" cy="605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61747"/>
              </a:buClr>
              <a:buSzPct val="120000"/>
              <a:buFont typeface="Arial" panose="020B0604020202020204" pitchFamily="34" charset="0"/>
              <a:buChar char="•"/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10000"/>
              <a:buBlip>
                <a:blip r:embed="rId3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9875" indent="-269875" algn="l">
              <a:spcBef>
                <a:spcPts val="300"/>
              </a:spcBef>
              <a:buClr>
                <a:srgbClr val="4E760F"/>
              </a:buClr>
              <a:buSzPct val="130000"/>
            </a:pPr>
            <a:r>
              <a:rPr lang="cs-CZ" altLang="cs-CZ" sz="1200" dirty="0"/>
              <a:t>průměrně: </a:t>
            </a:r>
            <a:r>
              <a:rPr lang="cs-CZ" altLang="cs-CZ" sz="1200" b="1" dirty="0"/>
              <a:t>660 Kč</a:t>
            </a:r>
          </a:p>
          <a:p>
            <a:pPr marL="269875" indent="-269875" algn="l">
              <a:spcBef>
                <a:spcPts val="300"/>
              </a:spcBef>
              <a:buClr>
                <a:srgbClr val="4E760F"/>
              </a:buClr>
              <a:buSzPct val="130000"/>
            </a:pPr>
            <a:r>
              <a:rPr lang="cs-CZ" altLang="cs-CZ" sz="1200" dirty="0"/>
              <a:t>medián: 650 Kč</a:t>
            </a:r>
            <a:endParaRPr lang="cs-CZ" sz="1200" dirty="0"/>
          </a:p>
        </p:txBody>
      </p:sp>
      <p:sp>
        <p:nvSpPr>
          <p:cNvPr id="22" name="TextovéPole 21">
            <a:extLst>
              <a:ext uri="{FF2B5EF4-FFF2-40B4-BE49-F238E27FC236}">
                <a16:creationId xmlns:a16="http://schemas.microsoft.com/office/drawing/2014/main" id="{7E6B7474-D05F-41BD-B8F6-04B3AFFD132F}"/>
              </a:ext>
            </a:extLst>
          </p:cNvPr>
          <p:cNvSpPr txBox="1"/>
          <p:nvPr/>
        </p:nvSpPr>
        <p:spPr>
          <a:xfrm>
            <a:off x="1336031" y="2204864"/>
            <a:ext cx="1894824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300" dirty="0">
                <a:solidFill>
                  <a:srgbClr val="477104"/>
                </a:solidFill>
                <a:latin typeface="+mn-lt"/>
                <a:ea typeface="+mj-ea"/>
                <a:cs typeface="+mj-cs"/>
              </a:rPr>
              <a:t>Výše poplatku na občana / na hlavu</a:t>
            </a:r>
          </a:p>
        </p:txBody>
      </p:sp>
      <p:sp>
        <p:nvSpPr>
          <p:cNvPr id="25" name="TextovéPole 24">
            <a:extLst>
              <a:ext uri="{FF2B5EF4-FFF2-40B4-BE49-F238E27FC236}">
                <a16:creationId xmlns:a16="http://schemas.microsoft.com/office/drawing/2014/main" id="{77E7C4D9-46E6-43FB-A09B-40B6C6F64593}"/>
              </a:ext>
            </a:extLst>
          </p:cNvPr>
          <p:cNvSpPr txBox="1"/>
          <p:nvPr/>
        </p:nvSpPr>
        <p:spPr>
          <a:xfrm>
            <a:off x="5134338" y="2224094"/>
            <a:ext cx="233306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  <a:buClr>
                <a:srgbClr val="4E760F"/>
              </a:buClr>
              <a:buSzPct val="130000"/>
            </a:pPr>
            <a:r>
              <a:rPr lang="cs-CZ" sz="1200" dirty="0"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Polovina obcí se pohybuje ve středním rozmezí 550–780 Kč.</a:t>
            </a:r>
            <a:endParaRPr lang="cs-CZ" sz="1200" dirty="0"/>
          </a:p>
        </p:txBody>
      </p:sp>
      <p:sp>
        <p:nvSpPr>
          <p:cNvPr id="26" name="Rectangle 3">
            <a:extLst>
              <a:ext uri="{FF2B5EF4-FFF2-40B4-BE49-F238E27FC236}">
                <a16:creationId xmlns:a16="http://schemas.microsoft.com/office/drawing/2014/main" id="{1D205E02-05F8-4C71-81C2-03096E04FF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4" y="1630620"/>
            <a:ext cx="8307923" cy="430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61747"/>
              </a:buClr>
              <a:buSzPct val="120000"/>
              <a:buFont typeface="Arial" panose="020B0604020202020204" pitchFamily="34" charset="0"/>
              <a:buChar char="•"/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10000"/>
              <a:buBlip>
                <a:blip r:embed="rId3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9875" indent="-269875">
              <a:spcBef>
                <a:spcPts val="600"/>
              </a:spcBef>
              <a:buClr>
                <a:srgbClr val="4E760F"/>
              </a:buClr>
              <a:buSzPct val="130000"/>
              <a:buFont typeface="Arial" panose="020B0604020202020204" pitchFamily="34" charset="0"/>
              <a:buChar char="•"/>
            </a:pPr>
            <a:r>
              <a:rPr lang="cs-CZ" sz="1200" kern="0" dirty="0">
                <a:latin typeface="+mn-lt"/>
              </a:rPr>
              <a:t>Poplatek za likvidaci odpadů vybírá </a:t>
            </a:r>
            <a:r>
              <a:rPr lang="cs-CZ" sz="1200" b="1" kern="0" dirty="0">
                <a:latin typeface="+mn-lt"/>
              </a:rPr>
              <a:t>většina obcí na občana / na hlavu </a:t>
            </a:r>
            <a:r>
              <a:rPr lang="cs-CZ" sz="1200" kern="0" dirty="0">
                <a:latin typeface="+mn-lt"/>
              </a:rPr>
              <a:t>(81 %). Systém na litry využívá 17 % obcí, na váhu 2 %.</a:t>
            </a:r>
            <a:endParaRPr lang="cs-CZ" sz="1200" dirty="0"/>
          </a:p>
        </p:txBody>
      </p:sp>
      <p:sp>
        <p:nvSpPr>
          <p:cNvPr id="28" name="Rectangle 3">
            <a:extLst>
              <a:ext uri="{FF2B5EF4-FFF2-40B4-BE49-F238E27FC236}">
                <a16:creationId xmlns:a16="http://schemas.microsoft.com/office/drawing/2014/main" id="{17BEDEB1-9D07-4694-8CFB-0FAC90E1E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1957" y="4706778"/>
            <a:ext cx="7326467" cy="335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61747"/>
              </a:buClr>
              <a:buSzPct val="120000"/>
              <a:buFont typeface="Arial" panose="020B0604020202020204" pitchFamily="34" charset="0"/>
              <a:buChar char="•"/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10000"/>
              <a:buBlip>
                <a:blip r:embed="rId3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9875" indent="-269875">
              <a:spcBef>
                <a:spcPts val="600"/>
              </a:spcBef>
              <a:buClr>
                <a:srgbClr val="4E760F"/>
              </a:buClr>
              <a:buSzPct val="130000"/>
              <a:buFont typeface="Arial" panose="020B0604020202020204" pitchFamily="34" charset="0"/>
              <a:buChar char="•"/>
            </a:pPr>
            <a:r>
              <a:rPr lang="pl-PL" sz="1200" kern="0" dirty="0"/>
              <a:t>Aktuální</a:t>
            </a:r>
            <a:r>
              <a:rPr lang="pl-PL" sz="1200" b="1" kern="0" dirty="0"/>
              <a:t> </a:t>
            </a:r>
            <a:r>
              <a:rPr lang="pl-PL" sz="1200" kern="0" dirty="0"/>
              <a:t>maximální</a:t>
            </a:r>
            <a:r>
              <a:rPr lang="pl-PL" sz="1200" b="1" kern="0" dirty="0"/>
              <a:t> </a:t>
            </a:r>
            <a:r>
              <a:rPr lang="pl-PL" sz="1200" kern="0" dirty="0"/>
              <a:t>hranice poplatku na úrovni </a:t>
            </a:r>
            <a:r>
              <a:rPr lang="pl-PL" sz="1200" b="1" kern="0" dirty="0"/>
              <a:t>1200 Kč </a:t>
            </a:r>
            <a:r>
              <a:rPr lang="pl-PL" sz="1200" kern="0" dirty="0"/>
              <a:t>se</a:t>
            </a:r>
            <a:r>
              <a:rPr lang="pl-PL" sz="1200" b="1" kern="0" dirty="0"/>
              <a:t> většinově </a:t>
            </a:r>
            <a:r>
              <a:rPr lang="pl-PL" sz="1200" kern="0" dirty="0"/>
              <a:t>jeví jako </a:t>
            </a:r>
            <a:r>
              <a:rPr lang="pl-PL" sz="1200" b="1" kern="0" dirty="0"/>
              <a:t>dostatečná </a:t>
            </a:r>
            <a:r>
              <a:rPr lang="pl-PL" sz="1200" kern="0" dirty="0"/>
              <a:t>(69 %).</a:t>
            </a:r>
            <a:endParaRPr lang="cs-CZ" sz="1200" dirty="0"/>
          </a:p>
        </p:txBody>
      </p:sp>
      <p:sp>
        <p:nvSpPr>
          <p:cNvPr id="29" name="Rectangle 3">
            <a:extLst>
              <a:ext uri="{FF2B5EF4-FFF2-40B4-BE49-F238E27FC236}">
                <a16:creationId xmlns:a16="http://schemas.microsoft.com/office/drawing/2014/main" id="{45F7FE50-6796-4FD6-BBBD-A7E3AD3294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488" y="2991567"/>
            <a:ext cx="8307923" cy="1638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61747"/>
              </a:buClr>
              <a:buSzPct val="120000"/>
              <a:buFont typeface="Arial" panose="020B0604020202020204" pitchFamily="34" charset="0"/>
              <a:buChar char="•"/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10000"/>
              <a:buBlip>
                <a:blip r:embed="rId3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9875" indent="-269875">
              <a:spcBef>
                <a:spcPts val="600"/>
              </a:spcBef>
              <a:buClr>
                <a:srgbClr val="4E760F"/>
              </a:buClr>
              <a:buSzPct val="130000"/>
            </a:pPr>
            <a:r>
              <a:rPr lang="cs-CZ" sz="1200" b="1" kern="0" dirty="0">
                <a:latin typeface="+mn-lt"/>
              </a:rPr>
              <a:t>Většina</a:t>
            </a:r>
            <a:r>
              <a:rPr lang="cs-CZ" sz="1200" kern="0" dirty="0">
                <a:latin typeface="+mn-lt"/>
              </a:rPr>
              <a:t> obcí má </a:t>
            </a:r>
            <a:r>
              <a:rPr lang="cs-CZ" sz="1200" b="1" kern="0" dirty="0">
                <a:latin typeface="+mn-lt"/>
              </a:rPr>
              <a:t>stejnou sazbou </a:t>
            </a:r>
            <a:r>
              <a:rPr lang="cs-CZ" sz="1200" kern="0" dirty="0">
                <a:latin typeface="+mn-lt"/>
              </a:rPr>
              <a:t>jako pro běžné občany zpoplatněny také děti, důchodce či jiné skupiny obyvatel. </a:t>
            </a:r>
            <a:endParaRPr lang="cs-CZ" sz="1200" dirty="0"/>
          </a:p>
          <a:p>
            <a:pPr marL="269875" indent="-269875">
              <a:spcBef>
                <a:spcPts val="600"/>
              </a:spcBef>
              <a:buClr>
                <a:srgbClr val="4E760F"/>
              </a:buClr>
              <a:buSzPct val="130000"/>
              <a:buFont typeface="Arial" panose="020B0604020202020204" pitchFamily="34" charset="0"/>
              <a:buChar char="•"/>
            </a:pPr>
            <a:endParaRPr lang="cs-CZ" sz="600" dirty="0"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69875" indent="-269875">
              <a:spcBef>
                <a:spcPts val="600"/>
              </a:spcBef>
              <a:buClr>
                <a:srgbClr val="4E760F"/>
              </a:buClr>
              <a:buSzPct val="130000"/>
              <a:buFont typeface="Arial" panose="020B0604020202020204" pitchFamily="34" charset="0"/>
              <a:buChar char="•"/>
            </a:pPr>
            <a:r>
              <a:rPr lang="cs-CZ" sz="1200" dirty="0">
                <a:ea typeface="Calibri" panose="020F0502020204030204" pitchFamily="34" charset="0"/>
                <a:cs typeface="Calibri" panose="020F0502020204030204" pitchFamily="34" charset="0"/>
              </a:rPr>
              <a:t>Poplatky </a:t>
            </a:r>
            <a:r>
              <a:rPr lang="cs-CZ" sz="1200" dirty="0">
                <a:solidFill>
                  <a:srgbClr val="477104"/>
                </a:solidFill>
                <a:ea typeface="+mj-ea"/>
                <a:cs typeface="+mj-cs"/>
              </a:rPr>
              <a:t>pokrývají průměrně 60 % </a:t>
            </a:r>
            <a:r>
              <a:rPr lang="cs-CZ" sz="1200" dirty="0"/>
              <a:t>nákladů obcí </a:t>
            </a:r>
            <a:r>
              <a:rPr lang="cs-CZ" sz="1200" dirty="0">
                <a:ea typeface="Calibri" panose="020F0502020204030204" pitchFamily="34" charset="0"/>
                <a:cs typeface="Calibri" panose="020F0502020204030204" pitchFamily="34" charset="0"/>
              </a:rPr>
              <a:t>na</a:t>
            </a:r>
            <a:r>
              <a:rPr lang="cs-CZ" sz="1200" dirty="0"/>
              <a:t> likvidaci odpadů, v případě konstrukce na litry je toto číslo vyšší (66 %). Hlavním důvodem doplácení obcí za likvidaci odpadu je, že </a:t>
            </a:r>
            <a:r>
              <a:rPr lang="cs-CZ" sz="1200" b="1" dirty="0"/>
              <a:t>nechtějí, aby odpady byly pro občany příliš drahé </a:t>
            </a:r>
            <a:r>
              <a:rPr lang="cs-CZ" sz="1200" dirty="0"/>
              <a:t>(62 %). </a:t>
            </a:r>
          </a:p>
          <a:p>
            <a:pPr marL="741362" lvl="1" indent="-269875">
              <a:spcBef>
                <a:spcPts val="600"/>
              </a:spcBef>
              <a:buClr>
                <a:srgbClr val="4E760F"/>
              </a:buClr>
              <a:buSzPct val="130000"/>
              <a:buFont typeface="Arial" panose="020B0604020202020204" pitchFamily="34" charset="0"/>
              <a:buChar char="•"/>
            </a:pPr>
            <a:endParaRPr lang="cs-CZ" sz="1100" dirty="0"/>
          </a:p>
        </p:txBody>
      </p:sp>
      <p:sp>
        <p:nvSpPr>
          <p:cNvPr id="30" name="TextovéPole 29">
            <a:extLst>
              <a:ext uri="{FF2B5EF4-FFF2-40B4-BE49-F238E27FC236}">
                <a16:creationId xmlns:a16="http://schemas.microsoft.com/office/drawing/2014/main" id="{1C5D5DF6-EE03-49D7-92C9-94EDAFF03763}"/>
              </a:ext>
            </a:extLst>
          </p:cNvPr>
          <p:cNvSpPr txBox="1"/>
          <p:nvPr/>
        </p:nvSpPr>
        <p:spPr>
          <a:xfrm>
            <a:off x="1328430" y="4368886"/>
            <a:ext cx="648713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Clr>
                <a:srgbClr val="4E760F"/>
              </a:buClr>
              <a:buSzPct val="130000"/>
            </a:pPr>
            <a:r>
              <a:rPr lang="cs-CZ" sz="1200" kern="0" dirty="0"/>
              <a:t>obcí </a:t>
            </a:r>
            <a:r>
              <a:rPr lang="cs-CZ" sz="1200" b="1" kern="0" dirty="0"/>
              <a:t>navyšovalo </a:t>
            </a:r>
            <a:r>
              <a:rPr lang="pl-PL" sz="1200" b="1" kern="0" dirty="0"/>
              <a:t>poplatky </a:t>
            </a:r>
            <a:r>
              <a:rPr lang="pl-PL" sz="1200" kern="0" dirty="0"/>
              <a:t>za likvidaci komunálního odpadu </a:t>
            </a:r>
            <a:r>
              <a:rPr lang="pl-PL" sz="1200" b="1" kern="0" dirty="0"/>
              <a:t>v posledních 3 letech</a:t>
            </a:r>
            <a:r>
              <a:rPr lang="pl-PL" sz="1200" kern="0" dirty="0"/>
              <a:t>. </a:t>
            </a:r>
          </a:p>
        </p:txBody>
      </p:sp>
      <p:sp>
        <p:nvSpPr>
          <p:cNvPr id="33" name="Text Box 4">
            <a:extLst>
              <a:ext uri="{FF2B5EF4-FFF2-40B4-BE49-F238E27FC236}">
                <a16:creationId xmlns:a16="http://schemas.microsoft.com/office/drawing/2014/main" id="{B2103DE1-A4B4-4AE5-8170-256C647C1A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999" y="5157192"/>
            <a:ext cx="9889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2000" dirty="0">
                <a:solidFill>
                  <a:srgbClr val="4E770E"/>
                </a:solidFill>
                <a:latin typeface="+mn-lt"/>
                <a:cs typeface="Arial" charset="0"/>
              </a:rPr>
              <a:t>72</a:t>
            </a:r>
            <a:r>
              <a:rPr lang="cs-CZ" sz="1000" dirty="0">
                <a:solidFill>
                  <a:srgbClr val="4E770E"/>
                </a:solidFill>
                <a:latin typeface="+mn-lt"/>
                <a:cs typeface="Arial" charset="0"/>
              </a:rPr>
              <a:t> </a:t>
            </a:r>
            <a:r>
              <a:rPr lang="cs-CZ" sz="2000" dirty="0">
                <a:solidFill>
                  <a:srgbClr val="4E770E"/>
                </a:solidFill>
                <a:latin typeface="+mn-lt"/>
                <a:cs typeface="Arial" charset="0"/>
              </a:rPr>
              <a:t>%</a:t>
            </a:r>
          </a:p>
        </p:txBody>
      </p:sp>
      <p:sp>
        <p:nvSpPr>
          <p:cNvPr id="34" name="TextovéPole 33">
            <a:extLst>
              <a:ext uri="{FF2B5EF4-FFF2-40B4-BE49-F238E27FC236}">
                <a16:creationId xmlns:a16="http://schemas.microsoft.com/office/drawing/2014/main" id="{CDD073F9-E83F-409D-B00D-F7FC106623F5}"/>
              </a:ext>
            </a:extLst>
          </p:cNvPr>
          <p:cNvSpPr txBox="1"/>
          <p:nvPr/>
        </p:nvSpPr>
        <p:spPr>
          <a:xfrm>
            <a:off x="1336031" y="5226597"/>
            <a:ext cx="748411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Clr>
                <a:srgbClr val="4E760F"/>
              </a:buClr>
              <a:buSzPct val="130000"/>
            </a:pPr>
            <a:r>
              <a:rPr lang="cs-CZ" sz="1200" kern="0" dirty="0"/>
              <a:t>obcí považuje za </a:t>
            </a:r>
            <a:r>
              <a:rPr lang="cs-CZ" sz="1200" b="1" kern="0" dirty="0"/>
              <a:t>správné</a:t>
            </a:r>
            <a:r>
              <a:rPr lang="cs-CZ" sz="1200" kern="0" dirty="0"/>
              <a:t>, aby úhrada za odpad byla </a:t>
            </a:r>
            <a:r>
              <a:rPr lang="cs-CZ" sz="1200" b="1" kern="0" dirty="0"/>
              <a:t>více provázána se skutečnou produkcí odpadu</a:t>
            </a:r>
            <a:r>
              <a:rPr lang="pl-PL" sz="1200" kern="0" dirty="0"/>
              <a:t>.</a:t>
            </a:r>
          </a:p>
        </p:txBody>
      </p:sp>
      <p:sp>
        <p:nvSpPr>
          <p:cNvPr id="16" name="Rectangle 3">
            <a:extLst>
              <a:ext uri="{FF2B5EF4-FFF2-40B4-BE49-F238E27FC236}">
                <a16:creationId xmlns:a16="http://schemas.microsoft.com/office/drawing/2014/main" id="{82C7392E-4BD9-4567-A57B-48CE788375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1957" y="5563823"/>
            <a:ext cx="7848872" cy="335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61747"/>
              </a:buClr>
              <a:buSzPct val="120000"/>
              <a:buFont typeface="Arial" panose="020B0604020202020204" pitchFamily="34" charset="0"/>
              <a:buChar char="•"/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10000"/>
              <a:buBlip>
                <a:blip r:embed="rId3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9875" indent="-269875">
              <a:spcBef>
                <a:spcPts val="600"/>
              </a:spcBef>
              <a:buClr>
                <a:srgbClr val="4E760F"/>
              </a:buClr>
              <a:buSzPct val="130000"/>
              <a:buFont typeface="Arial" panose="020B0604020202020204" pitchFamily="34" charset="0"/>
              <a:buChar char="•"/>
            </a:pPr>
            <a:r>
              <a:rPr lang="pl-PL" sz="1200" kern="0" dirty="0"/>
              <a:t>Většinově je podporována i možnost obce </a:t>
            </a:r>
            <a:r>
              <a:rPr lang="pl-PL" sz="1200" b="1" u="none" strike="noStrike" dirty="0">
                <a:effectLst/>
              </a:rPr>
              <a:t>kombinovat</a:t>
            </a:r>
            <a:r>
              <a:rPr lang="pl-PL" sz="1200" u="none" strike="noStrike" dirty="0">
                <a:effectLst/>
              </a:rPr>
              <a:t> poplatek na hlavu a poplatek za produkci.</a:t>
            </a:r>
            <a:r>
              <a:rPr lang="pl-PL" sz="1200" kern="0" dirty="0"/>
              <a:t> 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8480793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0" hangingPunct="0">
              <a:spcBef>
                <a:spcPct val="20000"/>
              </a:spcBef>
              <a:buClr>
                <a:schemeClr val="bg2"/>
              </a:buClr>
              <a:defRPr/>
            </a:pPr>
            <a:r>
              <a:rPr lang="cs-CZ" sz="2200" kern="0" dirty="0">
                <a:solidFill>
                  <a:srgbClr val="487105"/>
                </a:solidFill>
                <a:ea typeface="+mn-ea"/>
                <a:cs typeface="+mn-cs"/>
              </a:rPr>
              <a:t>Shrnutí hlavních zjištění</a:t>
            </a:r>
          </a:p>
        </p:txBody>
      </p:sp>
      <p:sp>
        <p:nvSpPr>
          <p:cNvPr id="38" name="Zástupný symbol pro obsah 2">
            <a:extLst>
              <a:ext uri="{FF2B5EF4-FFF2-40B4-BE49-F238E27FC236}">
                <a16:creationId xmlns:a16="http://schemas.microsoft.com/office/drawing/2014/main" id="{9A663889-0415-4A8C-AEEF-8F8116FA2A8B}"/>
              </a:ext>
            </a:extLst>
          </p:cNvPr>
          <p:cNvSpPr>
            <a:spLocks noGrp="1"/>
          </p:cNvSpPr>
          <p:nvPr/>
        </p:nvSpPr>
        <p:spPr bwMode="auto">
          <a:xfrm>
            <a:off x="1115616" y="1356994"/>
            <a:ext cx="6912768" cy="3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just" rtl="0" eaLnBrk="1" fontAlgn="base" hangingPunct="1">
              <a:spcBef>
                <a:spcPct val="20000"/>
              </a:spcBef>
              <a:spcAft>
                <a:spcPct val="0"/>
              </a:spcAft>
              <a:buSzPct val="200000"/>
              <a:buFont typeface="Wingdings" panose="05000000000000000000" pitchFamily="2" charset="2"/>
              <a:buBlip>
                <a:blip r:embed="rId2"/>
              </a:buBlip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70000"/>
              <a:buBlip>
                <a:blip r:embed="rId3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600"/>
              </a:spcBef>
              <a:buSzPct val="150000"/>
              <a:buNone/>
            </a:pPr>
            <a:r>
              <a:rPr lang="cs-CZ" altLang="cs-CZ" sz="1400" dirty="0">
                <a:solidFill>
                  <a:srgbClr val="477104"/>
                </a:solidFill>
                <a:ea typeface="+mj-ea"/>
                <a:cs typeface="+mj-cs"/>
              </a:rPr>
              <a:t>Cíle do budoucna, investiční projekty v odpadovém hospodářství </a:t>
            </a:r>
          </a:p>
        </p:txBody>
      </p:sp>
      <p:sp>
        <p:nvSpPr>
          <p:cNvPr id="11" name="Zástupný symbol pro obsah 2">
            <a:extLst>
              <a:ext uri="{FF2B5EF4-FFF2-40B4-BE49-F238E27FC236}">
                <a16:creationId xmlns:a16="http://schemas.microsoft.com/office/drawing/2014/main" id="{21F36988-3C54-4FFB-AAC6-E4B954A824D2}"/>
              </a:ext>
            </a:extLst>
          </p:cNvPr>
          <p:cNvSpPr>
            <a:spLocks noGrp="1"/>
          </p:cNvSpPr>
          <p:nvPr/>
        </p:nvSpPr>
        <p:spPr bwMode="auto">
          <a:xfrm>
            <a:off x="1763688" y="2924944"/>
            <a:ext cx="5400600" cy="3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just" rtl="0" eaLnBrk="1" fontAlgn="base" hangingPunct="1">
              <a:spcBef>
                <a:spcPct val="20000"/>
              </a:spcBef>
              <a:spcAft>
                <a:spcPct val="0"/>
              </a:spcAft>
              <a:buSzPct val="200000"/>
              <a:buFont typeface="Wingdings" panose="05000000000000000000" pitchFamily="2" charset="2"/>
              <a:buBlip>
                <a:blip r:embed="rId2"/>
              </a:buBlip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70000"/>
              <a:buBlip>
                <a:blip r:embed="rId3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600"/>
              </a:spcBef>
              <a:buSzPct val="150000"/>
              <a:buNone/>
            </a:pPr>
            <a:r>
              <a:rPr lang="cs-CZ" altLang="cs-CZ" sz="1400" dirty="0">
                <a:solidFill>
                  <a:srgbClr val="477104"/>
                </a:solidFill>
                <a:ea typeface="+mj-ea"/>
                <a:cs typeface="+mj-cs"/>
              </a:rPr>
              <a:t>Zájem o vybudování </a:t>
            </a:r>
            <a:r>
              <a:rPr lang="cs-CZ" sz="1400" dirty="0">
                <a:solidFill>
                  <a:srgbClr val="537B15"/>
                </a:solidFill>
              </a:rPr>
              <a:t>o zařízení na zpracování dopadu v obci / kraji</a:t>
            </a:r>
            <a:endParaRPr lang="cs-CZ" altLang="cs-CZ" dirty="0">
              <a:solidFill>
                <a:srgbClr val="477104"/>
              </a:solidFill>
              <a:ea typeface="+mj-ea"/>
              <a:cs typeface="+mj-cs"/>
            </a:endParaRPr>
          </a:p>
        </p:txBody>
      </p:sp>
      <p:sp>
        <p:nvSpPr>
          <p:cNvPr id="7" name="Ovál 6">
            <a:extLst>
              <a:ext uri="{FF2B5EF4-FFF2-40B4-BE49-F238E27FC236}">
                <a16:creationId xmlns:a16="http://schemas.microsoft.com/office/drawing/2014/main" id="{7CC3E131-9F70-49AD-8004-BB79C1898193}"/>
              </a:ext>
            </a:extLst>
          </p:cNvPr>
          <p:cNvSpPr/>
          <p:nvPr/>
        </p:nvSpPr>
        <p:spPr>
          <a:xfrm>
            <a:off x="6343090" y="3202110"/>
            <a:ext cx="2621523" cy="172819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20CF63FC-6A66-4F74-A7D0-955A79C89663}"/>
              </a:ext>
            </a:extLst>
          </p:cNvPr>
          <p:cNvSpPr txBox="1"/>
          <p:nvPr/>
        </p:nvSpPr>
        <p:spPr>
          <a:xfrm>
            <a:off x="6536932" y="3376005"/>
            <a:ext cx="242768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300"/>
              </a:spcBef>
            </a:pPr>
            <a:r>
              <a:rPr lang="cs-CZ" sz="1000" i="1" dirty="0">
                <a:solidFill>
                  <a:srgbClr val="477104"/>
                </a:solidFill>
                <a:latin typeface="+mn-lt"/>
                <a:ea typeface="+mj-ea"/>
                <a:cs typeface="+mj-cs"/>
              </a:rPr>
              <a:t>energetické využití odpadu	</a:t>
            </a:r>
            <a:br>
              <a:rPr lang="cs-CZ" sz="1000" i="1" dirty="0">
                <a:solidFill>
                  <a:srgbClr val="477104"/>
                </a:solidFill>
                <a:latin typeface="+mn-lt"/>
                <a:ea typeface="+mj-ea"/>
                <a:cs typeface="+mj-cs"/>
              </a:rPr>
            </a:br>
            <a:r>
              <a:rPr lang="cs-CZ" sz="1000" i="1" dirty="0">
                <a:solidFill>
                  <a:srgbClr val="477104"/>
                </a:solidFill>
                <a:latin typeface="+mn-lt"/>
                <a:ea typeface="+mj-ea"/>
                <a:cs typeface="+mj-cs"/>
              </a:rPr>
              <a:t>moderní optická třídící linka na separovaný odpad / </a:t>
            </a:r>
            <a:br>
              <a:rPr lang="cs-CZ" sz="1000" i="1" dirty="0">
                <a:solidFill>
                  <a:srgbClr val="477104"/>
                </a:solidFill>
                <a:latin typeface="+mn-lt"/>
                <a:ea typeface="+mj-ea"/>
                <a:cs typeface="+mj-cs"/>
              </a:rPr>
            </a:br>
            <a:r>
              <a:rPr lang="cs-CZ" sz="1000" i="1" dirty="0">
                <a:solidFill>
                  <a:srgbClr val="477104"/>
                </a:solidFill>
                <a:latin typeface="+mn-lt"/>
                <a:ea typeface="+mj-ea"/>
                <a:cs typeface="+mj-cs"/>
              </a:rPr>
              <a:t>směsný komunální odpad</a:t>
            </a:r>
          </a:p>
          <a:p>
            <a:pPr algn="ctr">
              <a:spcBef>
                <a:spcPts val="300"/>
              </a:spcBef>
            </a:pPr>
            <a:r>
              <a:rPr lang="pl-PL" sz="1000" i="1" dirty="0">
                <a:solidFill>
                  <a:srgbClr val="477104"/>
                </a:solidFill>
                <a:latin typeface="+mn-lt"/>
                <a:ea typeface="+mj-ea"/>
                <a:cs typeface="+mj-cs"/>
              </a:rPr>
              <a:t>zařízení na recyklaci plastových odpadů</a:t>
            </a:r>
          </a:p>
          <a:p>
            <a:pPr algn="ctr">
              <a:spcBef>
                <a:spcPts val="300"/>
              </a:spcBef>
            </a:pPr>
            <a:r>
              <a:rPr lang="cs-CZ" sz="1000" i="1" dirty="0" err="1">
                <a:solidFill>
                  <a:srgbClr val="477104"/>
                </a:solidFill>
                <a:latin typeface="+mn-lt"/>
                <a:ea typeface="+mj-ea"/>
                <a:cs typeface="+mj-cs"/>
              </a:rPr>
              <a:t>multipalivový</a:t>
            </a:r>
            <a:r>
              <a:rPr lang="cs-CZ" sz="1000" i="1" dirty="0">
                <a:solidFill>
                  <a:srgbClr val="477104"/>
                </a:solidFill>
                <a:latin typeface="+mn-lt"/>
                <a:ea typeface="+mj-ea"/>
                <a:cs typeface="+mj-cs"/>
              </a:rPr>
              <a:t> kotel, </a:t>
            </a:r>
          </a:p>
          <a:p>
            <a:pPr algn="ctr">
              <a:spcBef>
                <a:spcPts val="300"/>
              </a:spcBef>
            </a:pPr>
            <a:r>
              <a:rPr lang="cs-CZ" sz="1000" i="1" dirty="0">
                <a:solidFill>
                  <a:srgbClr val="477104"/>
                </a:solidFill>
                <a:latin typeface="+mn-lt"/>
                <a:ea typeface="+mj-ea"/>
                <a:cs typeface="+mj-cs"/>
              </a:rPr>
              <a:t>zařízení pro chemickou recyklaci, </a:t>
            </a:r>
          </a:p>
          <a:p>
            <a:pPr algn="ctr">
              <a:spcBef>
                <a:spcPts val="300"/>
              </a:spcBef>
            </a:pPr>
            <a:r>
              <a:rPr lang="cs-CZ" sz="1000" i="1" dirty="0">
                <a:solidFill>
                  <a:srgbClr val="477104"/>
                </a:solidFill>
                <a:latin typeface="+mn-lt"/>
                <a:ea typeface="+mj-ea"/>
                <a:cs typeface="+mj-cs"/>
              </a:rPr>
              <a:t>překladiště odpadu</a:t>
            </a:r>
          </a:p>
        </p:txBody>
      </p:sp>
      <p:sp>
        <p:nvSpPr>
          <p:cNvPr id="15" name="Rectangle 3">
            <a:extLst>
              <a:ext uri="{FF2B5EF4-FFF2-40B4-BE49-F238E27FC236}">
                <a16:creationId xmlns:a16="http://schemas.microsoft.com/office/drawing/2014/main" id="{98E418F8-ED02-4477-B54C-3424CD649F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936" y="3330427"/>
            <a:ext cx="5680247" cy="335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61747"/>
              </a:buClr>
              <a:buSzPct val="120000"/>
              <a:buFont typeface="Arial" panose="020B0604020202020204" pitchFamily="34" charset="0"/>
              <a:buChar char="•"/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10000"/>
              <a:buBlip>
                <a:blip r:embed="rId3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9875" indent="-269875">
              <a:spcBef>
                <a:spcPts val="600"/>
              </a:spcBef>
              <a:buClr>
                <a:srgbClr val="4E760F"/>
              </a:buClr>
              <a:buSzPct val="130000"/>
            </a:pPr>
            <a:r>
              <a:rPr lang="cs-CZ" sz="1200" dirty="0">
                <a:latin typeface="+mn-lt"/>
                <a:ea typeface="Calibri" panose="020F0502020204030204" pitchFamily="34" charset="0"/>
              </a:rPr>
              <a:t>V případě zájmu o vybudování různých typů zařízení pro zpracování odpadu je patrný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NIMBY 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efekt.</a:t>
            </a:r>
            <a:endParaRPr lang="cs-CZ" sz="1200" dirty="0"/>
          </a:p>
          <a:p>
            <a:pPr marL="269875" indent="-269875">
              <a:spcBef>
                <a:spcPts val="600"/>
              </a:spcBef>
              <a:buClr>
                <a:srgbClr val="4E760F"/>
              </a:buClr>
              <a:buSzPct val="130000"/>
            </a:pPr>
            <a:r>
              <a:rPr lang="cs-CZ" sz="1200" dirty="0">
                <a:latin typeface="+mn-lt"/>
                <a:ea typeface="Calibri" panose="020F0502020204030204" pitchFamily="34" charset="0"/>
              </a:rPr>
              <a:t>Kromě zařízení na chemickou recyklaci a překladiště odpadu, které by obce na území kraje většinově nechtěly, je vznik zjišťovaných zařízení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na území kraje většinově podporován 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(64-79 %), v případě vybudování daných zařízení </a:t>
            </a:r>
            <a:r>
              <a:rPr lang="cs-CZ" sz="1200" b="1" dirty="0">
                <a:latin typeface="+mn-lt"/>
                <a:ea typeface="Calibri" panose="020F0502020204030204" pitchFamily="34" charset="0"/>
              </a:rPr>
              <a:t>v obci podpora klesá na úroveň 7-29 %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. </a:t>
            </a:r>
          </a:p>
          <a:p>
            <a:pPr marL="269875" indent="-269875">
              <a:spcBef>
                <a:spcPts val="600"/>
              </a:spcBef>
              <a:buClr>
                <a:srgbClr val="4E760F"/>
              </a:buClr>
              <a:buSzPct val="130000"/>
            </a:pPr>
            <a:r>
              <a:rPr lang="cs-CZ" sz="1200" dirty="0">
                <a:effectLst/>
                <a:latin typeface="+mn-lt"/>
                <a:ea typeface="Calibri" panose="020F0502020204030204" pitchFamily="34" charset="0"/>
              </a:rPr>
              <a:t>Zájem o daná zařízení v obci </a:t>
            </a:r>
            <a:r>
              <a:rPr lang="cs-CZ" sz="1200" dirty="0">
                <a:latin typeface="+mn-lt"/>
                <a:ea typeface="Calibri" panose="020F0502020204030204" pitchFamily="34" charset="0"/>
              </a:rPr>
              <a:t>vzrůstá společně s rostoucí velikostí obce</a:t>
            </a:r>
            <a:r>
              <a:rPr lang="cs-CZ" sz="1200" dirty="0">
                <a:ea typeface="Calibri" panose="020F0502020204030204" pitchFamily="34" charset="0"/>
              </a:rPr>
              <a:t>.</a:t>
            </a:r>
            <a:endParaRPr lang="cs-CZ" sz="1200" dirty="0">
              <a:latin typeface="+mn-lt"/>
              <a:ea typeface="Calibri" panose="020F0502020204030204" pitchFamily="34" charset="0"/>
            </a:endParaRPr>
          </a:p>
        </p:txBody>
      </p:sp>
      <p:sp>
        <p:nvSpPr>
          <p:cNvPr id="20" name="Rectangle 3">
            <a:extLst>
              <a:ext uri="{FF2B5EF4-FFF2-40B4-BE49-F238E27FC236}">
                <a16:creationId xmlns:a16="http://schemas.microsoft.com/office/drawing/2014/main" id="{B320D244-F3C4-4349-9558-E2E6842528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936" y="1772815"/>
            <a:ext cx="8118234" cy="1063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61747"/>
              </a:buClr>
              <a:buSzPct val="120000"/>
              <a:buFont typeface="Arial" panose="020B0604020202020204" pitchFamily="34" charset="0"/>
              <a:buChar char="•"/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10000"/>
              <a:buBlip>
                <a:blip r:embed="rId3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9875" indent="-269875">
              <a:spcBef>
                <a:spcPts val="600"/>
              </a:spcBef>
              <a:buClr>
                <a:srgbClr val="4E760F"/>
              </a:buClr>
              <a:buSzPct val="130000"/>
            </a:pPr>
            <a:r>
              <a:rPr lang="cs-CZ" sz="1200" b="1" kern="0" dirty="0">
                <a:latin typeface="+mn-lt"/>
              </a:rPr>
              <a:t>Jen desetina obcí </a:t>
            </a:r>
            <a:r>
              <a:rPr lang="cs-CZ" sz="1200" kern="0" dirty="0">
                <a:latin typeface="+mn-lt"/>
              </a:rPr>
              <a:t>(11 %) plánuje </a:t>
            </a:r>
            <a:r>
              <a:rPr lang="cs-CZ" sz="1200" b="1" kern="0" dirty="0">
                <a:latin typeface="+mn-lt"/>
              </a:rPr>
              <a:t>ve své obci </a:t>
            </a:r>
            <a:r>
              <a:rPr lang="cs-CZ" sz="1200" kern="0" dirty="0">
                <a:latin typeface="+mn-lt"/>
              </a:rPr>
              <a:t>realizaci nějakého významného investičního projektu </a:t>
            </a:r>
            <a:br>
              <a:rPr lang="cs-CZ" sz="1200" kern="0" dirty="0">
                <a:latin typeface="+mn-lt"/>
              </a:rPr>
            </a:br>
            <a:r>
              <a:rPr lang="cs-CZ" sz="1200" kern="0" dirty="0">
                <a:latin typeface="+mn-lt"/>
              </a:rPr>
              <a:t>v odpadovém hospodářství, necelá pětina (17 %) uvádí, že se takový projekt chystá v jejich </a:t>
            </a:r>
            <a:r>
              <a:rPr lang="cs-CZ" sz="1200" b="1" kern="0" dirty="0">
                <a:latin typeface="+mn-lt"/>
              </a:rPr>
              <a:t>okolí</a:t>
            </a:r>
            <a:r>
              <a:rPr lang="cs-CZ" sz="1200" kern="0" dirty="0">
                <a:latin typeface="+mn-lt"/>
              </a:rPr>
              <a:t>. V případě obcí a měst </a:t>
            </a:r>
            <a:r>
              <a:rPr lang="cs-CZ" sz="1200" u="sng" kern="0" dirty="0">
                <a:latin typeface="+mn-lt"/>
              </a:rPr>
              <a:t>nad </a:t>
            </a:r>
            <a:r>
              <a:rPr lang="cs-CZ" sz="1200" u="sng" kern="0" dirty="0"/>
              <a:t>5</a:t>
            </a:r>
            <a:r>
              <a:rPr lang="cs-CZ" sz="1200" u="sng" kern="0" dirty="0">
                <a:latin typeface="+mn-lt"/>
              </a:rPr>
              <a:t> tis. obyvatel</a:t>
            </a:r>
            <a:r>
              <a:rPr lang="cs-CZ" sz="1200" kern="0" dirty="0">
                <a:latin typeface="+mn-lt"/>
              </a:rPr>
              <a:t> je to pak </a:t>
            </a:r>
            <a:r>
              <a:rPr lang="cs-CZ" sz="1200" b="1" kern="0" dirty="0">
                <a:latin typeface="+mn-lt"/>
              </a:rPr>
              <a:t>více než třetina</a:t>
            </a:r>
            <a:r>
              <a:rPr lang="cs-CZ" sz="1200" kern="0" dirty="0">
                <a:latin typeface="+mn-lt"/>
              </a:rPr>
              <a:t>. </a:t>
            </a:r>
          </a:p>
          <a:p>
            <a:pPr marL="269875" indent="-269875">
              <a:spcBef>
                <a:spcPts val="600"/>
              </a:spcBef>
              <a:buClr>
                <a:srgbClr val="4E760F"/>
              </a:buClr>
              <a:buSzPct val="130000"/>
            </a:pPr>
            <a:r>
              <a:rPr lang="cs-CZ" sz="1200" kern="0" dirty="0">
                <a:latin typeface="+mn-lt"/>
              </a:rPr>
              <a:t>Z konkrétních záměrů je nejčastěji zmiňováno vybudování </a:t>
            </a:r>
            <a:r>
              <a:rPr lang="cs-CZ" sz="1200" b="1" kern="0" dirty="0">
                <a:latin typeface="+mn-lt"/>
              </a:rPr>
              <a:t>překladiště odpadu</a:t>
            </a:r>
            <a:r>
              <a:rPr lang="cs-CZ" sz="1200" b="1" kern="0" dirty="0"/>
              <a:t> </a:t>
            </a:r>
            <a:r>
              <a:rPr lang="cs-CZ" sz="1200" kern="0" dirty="0"/>
              <a:t>a</a:t>
            </a:r>
            <a:r>
              <a:rPr lang="cs-CZ" sz="1200" b="1" kern="0" dirty="0"/>
              <a:t> </a:t>
            </a:r>
            <a:r>
              <a:rPr lang="cs-CZ" sz="1200" b="1" kern="0" dirty="0">
                <a:latin typeface="+mn-lt"/>
              </a:rPr>
              <a:t>energetické využití odpadu</a:t>
            </a:r>
            <a:r>
              <a:rPr lang="cs-CZ" sz="1200" kern="0" dirty="0">
                <a:latin typeface="+mn-lt"/>
              </a:rPr>
              <a:t>. </a:t>
            </a:r>
            <a:endParaRPr lang="cs-CZ" sz="1200" dirty="0">
              <a:solidFill>
                <a:srgbClr val="477104"/>
              </a:solidFill>
              <a:ea typeface="+mj-ea"/>
              <a:cs typeface="+mj-cs"/>
            </a:endParaRPr>
          </a:p>
        </p:txBody>
      </p:sp>
      <p:sp>
        <p:nvSpPr>
          <p:cNvPr id="24" name="TextovéPole 23">
            <a:extLst>
              <a:ext uri="{FF2B5EF4-FFF2-40B4-BE49-F238E27FC236}">
                <a16:creationId xmlns:a16="http://schemas.microsoft.com/office/drawing/2014/main" id="{182EB007-A078-4182-ABE3-7BDEF9F9D794}"/>
              </a:ext>
            </a:extLst>
          </p:cNvPr>
          <p:cNvSpPr txBox="1"/>
          <p:nvPr/>
        </p:nvSpPr>
        <p:spPr>
          <a:xfrm>
            <a:off x="971600" y="5135323"/>
            <a:ext cx="37360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1200" dirty="0">
                <a:solidFill>
                  <a:srgbClr val="477104"/>
                </a:solidFill>
                <a:latin typeface="+mn-lt"/>
                <a:ea typeface="+mj-ea"/>
                <a:cs typeface="+mj-cs"/>
              </a:rPr>
              <a:t>Úvahy o komplexní organizaci odpadového hospodářství na úrovni dobrovolného sdružení obcí</a:t>
            </a:r>
          </a:p>
        </p:txBody>
      </p:sp>
      <p:sp>
        <p:nvSpPr>
          <p:cNvPr id="25" name="Text Box 4">
            <a:extLst>
              <a:ext uri="{FF2B5EF4-FFF2-40B4-BE49-F238E27FC236}">
                <a16:creationId xmlns:a16="http://schemas.microsoft.com/office/drawing/2014/main" id="{C78B2554-647A-4FB6-BC9C-88E532203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2946" y="5433461"/>
            <a:ext cx="1469414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000" dirty="0">
                <a:solidFill>
                  <a:srgbClr val="4E770E"/>
                </a:solidFill>
                <a:latin typeface="+mn-lt"/>
                <a:cs typeface="Arial" charset="0"/>
              </a:rPr>
              <a:t> </a:t>
            </a:r>
          </a:p>
          <a:p>
            <a:pPr lvl="0" algn="ctr">
              <a:spcBef>
                <a:spcPts val="0"/>
              </a:spcBef>
            </a:pPr>
            <a:r>
              <a:rPr lang="cs-CZ" sz="1600" dirty="0">
                <a:solidFill>
                  <a:srgbClr val="4E770E"/>
                </a:solidFill>
                <a:latin typeface="+mn-lt"/>
                <a:cs typeface="Arial" charset="0"/>
              </a:rPr>
              <a:t>14 </a:t>
            </a:r>
            <a:r>
              <a:rPr lang="cs-CZ" sz="1500" dirty="0">
                <a:solidFill>
                  <a:srgbClr val="4E770E"/>
                </a:solidFill>
                <a:latin typeface="+mn-lt"/>
                <a:cs typeface="Arial" charset="0"/>
              </a:rPr>
              <a:t>%</a:t>
            </a:r>
            <a:r>
              <a:rPr lang="cs-CZ" sz="2000" dirty="0">
                <a:solidFill>
                  <a:srgbClr val="4E770E"/>
                </a:solidFill>
                <a:latin typeface="+mn-lt"/>
                <a:cs typeface="Arial" charset="0"/>
              </a:rPr>
              <a:t> </a:t>
            </a:r>
            <a:r>
              <a:rPr lang="cs-CZ" sz="1200" dirty="0">
                <a:solidFill>
                  <a:srgbClr val="4E770E"/>
                </a:solidFill>
                <a:latin typeface="+mn-lt"/>
                <a:cs typeface="Arial" charset="0"/>
              </a:rPr>
              <a:t>ano</a:t>
            </a:r>
          </a:p>
        </p:txBody>
      </p:sp>
      <p:sp>
        <p:nvSpPr>
          <p:cNvPr id="32" name="Text Box 4">
            <a:extLst>
              <a:ext uri="{FF2B5EF4-FFF2-40B4-BE49-F238E27FC236}">
                <a16:creationId xmlns:a16="http://schemas.microsoft.com/office/drawing/2014/main" id="{4C20B0FA-73CC-4A0A-983B-B5D54D18F1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2811" y="5493276"/>
            <a:ext cx="1288449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000" dirty="0">
                <a:solidFill>
                  <a:srgbClr val="FF7575"/>
                </a:solidFill>
                <a:latin typeface="+mn-lt"/>
                <a:cs typeface="Arial" charset="0"/>
              </a:rPr>
              <a:t> </a:t>
            </a:r>
          </a:p>
          <a:p>
            <a:pPr lvl="0" algn="ctr">
              <a:spcBef>
                <a:spcPts val="0"/>
              </a:spcBef>
            </a:pPr>
            <a:r>
              <a:rPr lang="cs-CZ" sz="1600" dirty="0">
                <a:solidFill>
                  <a:srgbClr val="FF7575"/>
                </a:solidFill>
                <a:latin typeface="+mn-lt"/>
                <a:cs typeface="Arial" charset="0"/>
              </a:rPr>
              <a:t>62 % </a:t>
            </a:r>
            <a:r>
              <a:rPr lang="cs-CZ" sz="1200" dirty="0">
                <a:solidFill>
                  <a:srgbClr val="FF7575"/>
                </a:solidFill>
                <a:latin typeface="+mn-lt"/>
                <a:cs typeface="Arial" charset="0"/>
              </a:rPr>
              <a:t>ne</a:t>
            </a:r>
          </a:p>
        </p:txBody>
      </p:sp>
      <p:sp>
        <p:nvSpPr>
          <p:cNvPr id="33" name="Text Box 4">
            <a:extLst>
              <a:ext uri="{FF2B5EF4-FFF2-40B4-BE49-F238E27FC236}">
                <a16:creationId xmlns:a16="http://schemas.microsoft.com/office/drawing/2014/main" id="{CD5C9273-3676-410C-8AFC-96B7679C5E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1863" y="5760032"/>
            <a:ext cx="289752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cs-CZ" sz="1000" dirty="0">
                <a:solidFill>
                  <a:srgbClr val="FF7575"/>
                </a:solidFill>
                <a:latin typeface="+mn-lt"/>
                <a:cs typeface="Arial" charset="0"/>
              </a:rPr>
              <a:t> </a:t>
            </a:r>
          </a:p>
          <a:p>
            <a:pPr lvl="0" algn="ctr">
              <a:spcBef>
                <a:spcPts val="0"/>
              </a:spcBef>
            </a:pPr>
            <a:r>
              <a:rPr lang="cs-CZ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Arial" charset="0"/>
              </a:rPr>
              <a:t>24 % </a:t>
            </a:r>
            <a:r>
              <a:rPr lang="cs-CZ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Arial" charset="0"/>
              </a:rPr>
              <a:t>jsou již členy takového sdružení</a:t>
            </a:r>
          </a:p>
        </p:txBody>
      </p:sp>
      <p:sp>
        <p:nvSpPr>
          <p:cNvPr id="35" name="Rectangle 3">
            <a:extLst>
              <a:ext uri="{FF2B5EF4-FFF2-40B4-BE49-F238E27FC236}">
                <a16:creationId xmlns:a16="http://schemas.microsoft.com/office/drawing/2014/main" id="{8E42F10A-D13E-47F3-8B65-AECD6C934D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4174" y="5625592"/>
            <a:ext cx="3308177" cy="894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1463" indent="-271463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61747"/>
              </a:buClr>
              <a:buSzPct val="120000"/>
              <a:buFont typeface="Arial" panose="020B0604020202020204" pitchFamily="34" charset="0"/>
              <a:buChar char="•"/>
              <a:defRPr sz="13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SzPct val="110000"/>
              <a:buBlip>
                <a:blip r:embed="rId3"/>
              </a:buBlip>
              <a:defRPr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200150" indent="-285750" algn="just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Courier New" panose="02070309020205020404" pitchFamily="49" charset="0"/>
              <a:buChar char="o"/>
              <a:defRPr lang="cs-CZ" altLang="cs-CZ" sz="12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9875" indent="-269875">
              <a:spcBef>
                <a:spcPts val="600"/>
              </a:spcBef>
              <a:buClr>
                <a:srgbClr val="4E760F"/>
              </a:buClr>
              <a:buSzPct val="130000"/>
            </a:pPr>
            <a:r>
              <a:rPr lang="cs-CZ" sz="1200" dirty="0"/>
              <a:t>Zejména zlepšením</a:t>
            </a:r>
            <a:r>
              <a:rPr lang="cs-CZ" sz="1200" b="1" dirty="0"/>
              <a:t> informovanosti / edukací </a:t>
            </a:r>
            <a:r>
              <a:rPr lang="cs-CZ" sz="1200" dirty="0"/>
              <a:t>občanů, což se promítne do vyšší motivace občanů k třídění.</a:t>
            </a:r>
            <a:endParaRPr lang="cs-CZ" sz="1200" dirty="0">
              <a:latin typeface="+mn-lt"/>
              <a:ea typeface="Calibri" panose="020F0502020204030204" pitchFamily="34" charset="0"/>
            </a:endParaRPr>
          </a:p>
        </p:txBody>
      </p:sp>
      <p:sp>
        <p:nvSpPr>
          <p:cNvPr id="36" name="TextovéPole 35">
            <a:extLst>
              <a:ext uri="{FF2B5EF4-FFF2-40B4-BE49-F238E27FC236}">
                <a16:creationId xmlns:a16="http://schemas.microsoft.com/office/drawing/2014/main" id="{B0744881-D1CD-43DA-BC07-C4801A1E8350}"/>
              </a:ext>
            </a:extLst>
          </p:cNvPr>
          <p:cNvSpPr txBox="1"/>
          <p:nvPr/>
        </p:nvSpPr>
        <p:spPr>
          <a:xfrm>
            <a:off x="5501426" y="5144158"/>
            <a:ext cx="28936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1200" dirty="0">
                <a:solidFill>
                  <a:srgbClr val="477104"/>
                </a:solidFill>
                <a:latin typeface="+mn-lt"/>
                <a:ea typeface="+mj-ea"/>
                <a:cs typeface="+mj-cs"/>
              </a:rPr>
              <a:t>Jak obce plánují zajistit plnění odpadových cílů určených zákonem?</a:t>
            </a:r>
          </a:p>
        </p:txBody>
      </p:sp>
    </p:spTree>
    <p:extLst>
      <p:ext uri="{BB962C8B-B14F-4D97-AF65-F5344CB8AC3E}">
        <p14:creationId xmlns:p14="http://schemas.microsoft.com/office/powerpoint/2010/main" val="2915126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QPROJECTA4F78B75-926D-468C-A030-680FE6383424" val="2018-46-08 12:46:16 +01:00"/>
  <p:tag name="QPROJECTDCCAFA3F-E6F2-4663-B375-98458CB492CA" val="2018-51-23 02:51:12 +01:00"/>
  <p:tag name="QPROJECT9F81B6EB-FE71-46E8-A8B5-5813CF9668E2" val="2018-52-06 09:52:38 +02:00"/>
  <p:tag name="QPROJECT80EEFB44-8053-4220-9F0F-90707B4D09CB" val="2019-21-07 03:21:35 +02:00"/>
</p:tagLst>
</file>

<file path=ppt/theme/theme1.xml><?xml version="1.0" encoding="utf-8"?>
<a:theme xmlns:a="http://schemas.openxmlformats.org/drawingml/2006/main" name="PP_print_šablona_final">
  <a:themeElements>
    <a:clrScheme name="Vlastní 36">
      <a:dk1>
        <a:srgbClr val="000000"/>
      </a:dk1>
      <a:lt1>
        <a:srgbClr val="FFFFFF"/>
      </a:lt1>
      <a:dk2>
        <a:srgbClr val="000000"/>
      </a:dk2>
      <a:lt2>
        <a:srgbClr val="939598"/>
      </a:lt2>
      <a:accent1>
        <a:srgbClr val="00B050"/>
      </a:accent1>
      <a:accent2>
        <a:srgbClr val="66FF33"/>
      </a:accent2>
      <a:accent3>
        <a:srgbClr val="FF7575"/>
      </a:accent3>
      <a:accent4>
        <a:srgbClr val="B40000"/>
      </a:accent4>
      <a:accent5>
        <a:srgbClr val="FF9900"/>
      </a:accent5>
      <a:accent6>
        <a:srgbClr val="FFFF00"/>
      </a:accent6>
      <a:hlink>
        <a:srgbClr val="0070C0"/>
      </a:hlink>
      <a:folHlink>
        <a:srgbClr val="FF0000"/>
      </a:folHlink>
    </a:clrScheme>
    <a:fontScheme name="PP_print_šablona_final">
      <a:majorFont>
        <a:latin typeface="Arial Narrow"/>
        <a:ea typeface=""/>
        <a:cs typeface=""/>
      </a:majorFont>
      <a:minorFont>
        <a:latin typeface="Arial Narrow CE"/>
        <a:ea typeface=""/>
        <a:cs typeface=""/>
      </a:minorFont>
    </a:fontScheme>
    <a:fmtScheme name="Horní stín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3975" dist="41275" dir="14700000" algn="t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PP_print_šablona_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_print_šablona_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_print_šablona_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_print_šablona_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_print_šablona_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_print_šablona_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_print_šablona_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_print_šablona_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_print_šablona_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_print_šablona_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_print_šablona_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_print_šablona_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116225</TotalTime>
  <Words>12668</Words>
  <Application>Microsoft Office PowerPoint</Application>
  <PresentationFormat>Předvádění na obrazovce (4:3)</PresentationFormat>
  <Paragraphs>3257</Paragraphs>
  <Slides>74</Slides>
  <Notes>1</Notes>
  <HiddenSlides>0</HiddenSlides>
  <MMClips>0</MMClips>
  <ScaleCrop>false</ScaleCrop>
  <HeadingPairs>
    <vt:vector size="8" baseType="variant">
      <vt:variant>
        <vt:lpstr>Použitá písma</vt:lpstr>
      </vt:variant>
      <vt:variant>
        <vt:i4>8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74</vt:i4>
      </vt:variant>
    </vt:vector>
  </HeadingPairs>
  <TitlesOfParts>
    <vt:vector size="84" baseType="lpstr">
      <vt:lpstr>Arial</vt:lpstr>
      <vt:lpstr>Arial Narrow</vt:lpstr>
      <vt:lpstr>Arial Narrow CE</vt:lpstr>
      <vt:lpstr>Calibri</vt:lpstr>
      <vt:lpstr>Cambria</vt:lpstr>
      <vt:lpstr>Courier New</vt:lpstr>
      <vt:lpstr>Wingdings</vt:lpstr>
      <vt:lpstr>Wingdings 2</vt:lpstr>
      <vt:lpstr>PP_print_šablona_final</vt:lpstr>
      <vt:lpstr>CorelPhotoPaint.Image.7</vt:lpstr>
      <vt:lpstr>Prezentace aplikace PowerPoint</vt:lpstr>
      <vt:lpstr>Obsah</vt:lpstr>
      <vt:lpstr>Design výzkumu </vt:lpstr>
      <vt:lpstr>Struktura výběrového souboru</vt:lpstr>
      <vt:lpstr>Prezentace aplikace PowerPoint</vt:lpstr>
      <vt:lpstr>Shrnutí hlavních zjištění</vt:lpstr>
      <vt:lpstr>Shrnutí hlavních zjištění</vt:lpstr>
      <vt:lpstr>Shrnutí hlavních zjištění</vt:lpstr>
      <vt:lpstr>Shrnutí hlavních zjištění</vt:lpstr>
      <vt:lpstr>Shrnutí hlavních zjištění</vt:lpstr>
      <vt:lpstr>Shrnutí hlavních zjištění</vt:lpstr>
      <vt:lpstr>Shrnutí hlavních zjištění</vt:lpstr>
      <vt:lpstr>Shrnutí hlavních zjištění</vt:lpstr>
      <vt:lpstr>Prezentace aplikace PowerPoint</vt:lpstr>
      <vt:lpstr>Nástroje obcí pro řešení nesprávného nakládání obyvatel s odpady </vt:lpstr>
      <vt:lpstr>Nástroje obcí pro řešení nesprávného nakládání obyvatel s odpady dle velikosti obce</vt:lpstr>
      <vt:lpstr>Nástroje, používané pro důsledné dodržování míst pro odkládání odpadů</vt:lpstr>
      <vt:lpstr>Jaká legislativní či technická opatření by obce  v souvislosti odpadem uvítaly?</vt:lpstr>
      <vt:lpstr>Co obcím chybí, aby mohly zvládat situace, které vznikají špatným tříděním nebo odkládáním odpadu na místa, která  k tomu nejsou určená?</vt:lpstr>
      <vt:lpstr>Preferovaná struktura likvidace komunálního odpadu v obci</vt:lpstr>
      <vt:lpstr>Obavy z růstu cen v odpadovém hospodářství</vt:lpstr>
      <vt:lpstr>Na co obce kladou největší důraz v odpadovém hospodářství?</vt:lpstr>
      <vt:lpstr>Dobrovolně sbírané komodity nad rámec zákona</vt:lpstr>
      <vt:lpstr>Odpady sbírané door-to-door</vt:lpstr>
      <vt:lpstr>Odpady sbírané door-to-door dle velikosti obce</vt:lpstr>
      <vt:lpstr>Kdo zajišťuje svoz a likvidaci odpadu?</vt:lpstr>
      <vt:lpstr>Obavy ze sankcí za neplnění legislativou daných třídících cílů</vt:lpstr>
      <vt:lpstr>Podpora různých opatření souvisejících  s odpadovým hospodářstvím</vt:lpstr>
      <vt:lpstr>Podpora různých opatření souvisejících  s odpadovým hospodářstvím detailněji</vt:lpstr>
      <vt:lpstr>Prezentace aplikace PowerPoint</vt:lpstr>
      <vt:lpstr>Povědomí o objemu finančních prostředků získávaných z kolektivních systémů </vt:lpstr>
      <vt:lpstr>Rozšíření ERP</vt:lpstr>
      <vt:lpstr>Souhlas se zavedením EPR kolektivních systémů  pro další produkty / materiály </vt:lpstr>
      <vt:lpstr>Sběrná místa v případě nového ERP systému</vt:lpstr>
      <vt:lpstr>Prezentace aplikace PowerPoint</vt:lpstr>
      <vt:lpstr>Jak obce plánují zajistit plnění odpadových cílů určených zákonem?</vt:lpstr>
      <vt:lpstr>Plánovaný významný investiční projekt  v odpadovém hospodářství</vt:lpstr>
      <vt:lpstr>Zájem o zařízení na zpracování dopadu  v obci / kraji</vt:lpstr>
      <vt:lpstr>Zájem o zařízení na zpracování dopadu v obci / kraji detailněji</vt:lpstr>
      <vt:lpstr>Úvahy o komplexní organizaci odpadového hospodářství na úrovni dobrovolného sdružení obcí</vt:lpstr>
      <vt:lpstr>Úvahy o komplexní organizaci odpadového hospodářství na úrovni dobrovolného sdružení obcí</vt:lpstr>
      <vt:lpstr>Plánovaný významný investiční projekt v okolí obce, který řeší koncepčně odpadové hospodářství </vt:lpstr>
      <vt:lpstr>Prezentace aplikace PowerPoint</vt:lpstr>
      <vt:lpstr>Prevence vzniku odpadu, podpora oprav výrobků</vt:lpstr>
      <vt:lpstr>Dostatečnosti kapacit v ČR na recyklaci odpadu a názor na vytvoření kapacit pro 100% recyklaci odpadu na území ČR</vt:lpstr>
      <vt:lpstr>Dostatečnosti kapacit v ČR na recyklaci odpadu a názor na vytvoření kapacit pro 100% recyklaci odpadu na území ČR</vt:lpstr>
      <vt:lpstr>Jak by měla být podporována výroba a používání recyklovaných materiálů a obalů? </vt:lpstr>
      <vt:lpstr>Kdo má nést největší zodpovědnost za recyklaci materiálů nebo obalů? </vt:lpstr>
      <vt:lpstr>Zaznamenání připravované novely zákona  o odpadech zavádějící povinnost zálohování</vt:lpstr>
      <vt:lpstr>Návrh, aby 15 % nevybraných záloh bylo přesunuto obcím jako kompenzace výpadků příjmů v souvislosti se zavedením zálohování</vt:lpstr>
      <vt:lpstr>Obavy v souvislosti se zavedením zálohování</vt:lpstr>
      <vt:lpstr>Prezentace aplikace PowerPoint</vt:lpstr>
      <vt:lpstr>Systém konstrukce poplatku za likvidaci odpadů</vt:lpstr>
      <vt:lpstr>Výše ročních poplatků za likvidaci odpadů </vt:lpstr>
      <vt:lpstr>Výše ročních poplatků za likvidaci odpadů </vt:lpstr>
      <vt:lpstr>Odlišné sazby pro specifické skupiny obyvatel</vt:lpstr>
      <vt:lpstr>Míra pokrytí nákladů na likvidaci odpadů místními poplatky</vt:lpstr>
      <vt:lpstr>Míra pokrytí nákladů na likvidaci odpadů místními poplatky</vt:lpstr>
      <vt:lpstr>Důvody doplácení za likvidaci odpadu</vt:lpstr>
      <vt:lpstr>Poslední navyšování poplatků</vt:lpstr>
      <vt:lpstr>Znalost výše doplatků na likvidaci odpadu mezi obyvateli</vt:lpstr>
      <vt:lpstr>Způsob informování obyvatel o nákladech  za komunální odpad</vt:lpstr>
      <vt:lpstr>Dostatečnost maximální hranice poplatku 1200 Kč </vt:lpstr>
      <vt:lpstr>Provázání úhrady za likvidaci odpadu s jeho skutečnou produkcí</vt:lpstr>
      <vt:lpstr>Důvody vnímané správnosti a nesprávnosti provázání úhrady za likvidaci odpadu se jeho skutečnou produkcí</vt:lpstr>
      <vt:lpstr>Způsob konstrukce poplatku – souhlas s výroky</vt:lpstr>
      <vt:lpstr>Způsob konstrukce poplatku – souhlas s výroky detailněji</vt:lpstr>
      <vt:lpstr>Prezentace aplikace PowerPoint</vt:lpstr>
      <vt:lpstr>Identifikace ploch pro instalaci větrných elektráren</vt:lpstr>
      <vt:lpstr>Vymezení ploch pro instalaci větrných elektráren na území obce</vt:lpstr>
      <vt:lpstr>Prezentace aplikace PowerPoint</vt:lpstr>
      <vt:lpstr>Jaká legislativní či technická opatření by obce v souvislosti odpadem uvítaly? - ukázka odlišné konstrukce statistických vah</vt:lpstr>
      <vt:lpstr>Preferovaná struktura likvidace komunálního odpadu  v obci - ukázka odlišné konstrukce statistických vah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Roman Skotnica</dc:creator>
  <dc:description>C:\Filip DATA\2018\MMB strategie 2050_posttest\zpracování\Q_data_průběh_5_4.Q [PRŮBĚŽNÁ DATA_spojeno_prubeh_5_4.sav]
C:\Filip DATA\2017\VF\KPI prosinec\zpráva\FINAL\PRO TOPLINES.Q [omnibus_prosinec_vf_promaz n1021_AKTUAL_4.sav, PRŮBĚŽNÁ DATA_spojeno_prubeh_5_4_TO JE ONO ZPRACOVANI2.sav]
C:\Filip DATA\2018\ANO Brno\data\ANO project_zdroj PRŮBĚŽNÁ_ano n144_2_1.Q [0240_PRŮBĚŽNÁ_ano n144_2.sav]
C:\Filip DATA\2018\ANO Brno\data upraveno\ANO_upravena data nove prevazeno.Q [vse spojeno cisteni_ÚPRAVA PRO ANO_5_POKRAČUJ_1.sav]
C:\Filip DATA\2018\ANO Brno\data upraveno\ANO_w_aktual_1.Q [spojeno cisteni_ ANO_5_POKRAČUJ_1.sav]
C:\Users\analytik\Projekty_2019\KDU-ČSL segmentace JMK\KDU-ČSL segmentace JMK.Q [0395 - Segmentace voliče v JMK kraji_FIN.sav]
C:\Users\analytik\Projekty_2019\KDU-ČSL segmentace JMK\KDU-ČSL segmentace JMK (3).Q [0395 - Segmentace voliče v JMK kraji_FIN_2.sav]</dc:description>
  <cp:lastModifiedBy>Filip Rozsíval</cp:lastModifiedBy>
  <cp:revision>6259</cp:revision>
  <cp:lastPrinted>2018-05-28T07:31:04Z</cp:lastPrinted>
  <dcterms:created xsi:type="dcterms:W3CDTF">2015-08-14T08:48:40Z</dcterms:created>
  <dcterms:modified xsi:type="dcterms:W3CDTF">2024-02-14T12:13:12Z</dcterms:modified>
</cp:coreProperties>
</file>