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6"/>
  </p:notesMasterIdLst>
  <p:sldIdLst>
    <p:sldId id="256" r:id="rId2"/>
    <p:sldId id="407" r:id="rId3"/>
    <p:sldId id="483" r:id="rId4"/>
    <p:sldId id="381" r:id="rId5"/>
    <p:sldId id="473" r:id="rId6"/>
    <p:sldId id="423" r:id="rId7"/>
    <p:sldId id="464" r:id="rId8"/>
    <p:sldId id="468" r:id="rId9"/>
    <p:sldId id="466" r:id="rId10"/>
    <p:sldId id="470" r:id="rId11"/>
    <p:sldId id="471" r:id="rId12"/>
    <p:sldId id="472" r:id="rId13"/>
    <p:sldId id="474" r:id="rId14"/>
    <p:sldId id="475" r:id="rId15"/>
    <p:sldId id="476" r:id="rId16"/>
    <p:sldId id="477" r:id="rId17"/>
    <p:sldId id="478" r:id="rId18"/>
    <p:sldId id="479" r:id="rId19"/>
    <p:sldId id="480" r:id="rId20"/>
    <p:sldId id="482" r:id="rId21"/>
    <p:sldId id="481" r:id="rId22"/>
    <p:sldId id="465" r:id="rId23"/>
    <p:sldId id="410" r:id="rId24"/>
    <p:sldId id="293" r:id="rId25"/>
  </p:sldIdLst>
  <p:sldSz cx="12192000" cy="6858000"/>
  <p:notesSz cx="6797675" cy="9926638"/>
  <p:embeddedFontLst>
    <p:embeddedFont>
      <p:font typeface="Barlow" panose="00000500000000000000" pitchFamily="2" charset="-18"/>
      <p:regular r:id="rId27"/>
      <p:bold r:id="rId28"/>
      <p:italic r:id="rId29"/>
      <p:boldItalic r:id="rId30"/>
    </p:embeddedFont>
    <p:embeddedFont>
      <p:font typeface="Barlow bold" panose="00000800000000000000" charset="-18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D5F0"/>
    <a:srgbClr val="FFFFFF"/>
    <a:srgbClr val="DFF6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1" autoAdjust="0"/>
    <p:restoredTop sz="96242" autoAdjust="0"/>
  </p:normalViewPr>
  <p:slideViewPr>
    <p:cSldViewPr snapToGrid="0">
      <p:cViewPr varScale="1">
        <p:scale>
          <a:sx n="103" d="100"/>
          <a:sy n="103" d="100"/>
        </p:scale>
        <p:origin x="258" y="15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19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652C0-9A4D-4696-9B4A-9B6E934BC007}" type="datetimeFigureOut">
              <a:rPr lang="cs-CZ" smtClean="0"/>
              <a:t>07.04.2025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0A4EF8-F87A-4A44-B55E-31FF150989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613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0A4EF8-F87A-4A44-B55E-31FF150989C7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12316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772E0B-2997-4306-B922-01E94270ED77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268A6D-3A2F-52EB-6974-B75C844294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F9CD9F-8E6E-2EFA-E96D-003838D0BBA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indent="0">
              <a:buFontTx/>
              <a:buNone/>
              <a:defRPr/>
            </a:pP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0C8985-EABC-97A1-35A9-6A641A8948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4C89E0F-BDDD-361D-D25F-EA4C129892E9}" type="slidenum">
              <a:rPr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7489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7531AE-A656-A2E0-A3D7-E179D3151388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01464C-9913-EA7C-B8F7-D3EF62B271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8B91E9-88D4-7C78-133A-6B08EA7CE61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indent="0">
              <a:buFontTx/>
              <a:buNone/>
              <a:defRPr/>
            </a:pP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292889-70D3-3EDF-3925-44DED2F7E0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4C89E0F-BDDD-361D-D25F-EA4C129892E9}" type="slidenum">
              <a:rPr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73958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93B937-D7CE-FEC5-0847-6ED1B32DABF9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8526D4-BA31-4DB7-FE5F-6F1CCEA0F5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AD7CFF-2F69-7339-47CE-E90B655601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indent="0">
              <a:buFontTx/>
              <a:buNone/>
              <a:defRPr/>
            </a:pP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FB077F-A4F5-8ACD-74C4-4D38A9F091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4C89E0F-BDDD-361D-D25F-EA4C129892E9}" type="slidenum">
              <a:rPr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58222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FA926C-AAED-CBDC-EFB7-4F94E42DA3F2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E3620C-7E52-67DD-C259-E9F412D7A7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4A10BE-0B21-47DB-AF4C-76E6B9EA2C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indent="0">
              <a:buFontTx/>
              <a:buNone/>
              <a:defRPr/>
            </a:pP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DF8653-5B05-5246-B7C4-500BE73A72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4C89E0F-BDDD-361D-D25F-EA4C129892E9}" type="slidenum">
              <a:rPr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31141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90C281-E1E5-9497-31D6-40BC09CECCE3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96F9D1-5027-3AF6-E836-FE8ABA83A5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1663A5-F5AF-7A90-66F7-19C09DE8784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indent="0">
              <a:buFontTx/>
              <a:buNone/>
              <a:defRPr/>
            </a:pP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153A24-598F-30A3-F31F-9F625A2A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4C89E0F-BDDD-361D-D25F-EA4C129892E9}" type="slidenum">
              <a:rPr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87683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03C1DE-60FC-E0AF-FC4E-1292FB6CFA7A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44BBA3-0815-C15D-DED4-E6BAD7FD52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904BA4-AF5C-A920-233F-60731E9B64F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indent="0">
              <a:buFontTx/>
              <a:buNone/>
              <a:defRPr/>
            </a:pP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5C89E8-A24A-288A-B562-4E738738CF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4C89E0F-BDDD-361D-D25F-EA4C129892E9}" type="slidenum">
              <a:rPr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31561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7ED18A-90C4-5D1B-F714-43818799C1AE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56AE5A-B7B2-1424-891F-A818C0D1E2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E982A1-9158-6FB6-46E9-E82DBD7AC99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indent="0">
              <a:buFontTx/>
              <a:buNone/>
              <a:defRPr/>
            </a:pP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09AC-9B7A-16A2-22B5-AFD32533EC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4C89E0F-BDDD-361D-D25F-EA4C129892E9}" type="slidenum">
              <a:rPr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96972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6E9B6F-48F3-4A6F-E59C-65E394F61524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6DDB93-B581-A7CA-1FF8-9D396AAFF8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776243-4DC6-DC01-37D1-F2B95360A8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indent="0">
              <a:buFontTx/>
              <a:buNone/>
              <a:defRPr/>
            </a:pP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7121F2-2C78-37CB-0D14-55F06D9849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4C89E0F-BDDD-361D-D25F-EA4C129892E9}" type="slidenum">
              <a:rPr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75595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C6BD3D-909C-9884-61DE-86ECAEDD48FF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0BC653-3AB7-622F-E304-3CDA3EDBA2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E1A71E-98A1-E327-BB9F-15080E614B4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indent="0">
              <a:buFontTx/>
              <a:buNone/>
              <a:defRPr/>
            </a:pP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F0950C-90D3-B6A4-A990-86C8194A79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4C89E0F-BDDD-361D-D25F-EA4C129892E9}" type="slidenum">
              <a:rPr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51071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ED4DFC-B39E-7167-23D6-B30437D7A9CB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4A6CE8-34FB-6131-B874-3E27C74950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359628-5FA6-361A-6BEE-77178416EE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indent="0">
              <a:buFontTx/>
              <a:buNone/>
              <a:defRPr/>
            </a:pP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C784AE-A220-EB18-5B56-087672967C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4C89E0F-BDDD-361D-D25F-EA4C129892E9}" type="slidenum">
              <a:rPr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5202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4C89E0F-BDDD-361D-D25F-EA4C129892E9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31739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AC34B1-C32E-C024-0356-6A76A417547D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EA629F-467E-F001-21D9-2B076C9E12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0A0C7C-1E63-D3C3-C513-B4F951927BC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indent="0">
              <a:buFontTx/>
              <a:buNone/>
              <a:defRPr/>
            </a:pPr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1856FB-8D24-6FCB-E85D-64C78A6C3C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4C89E0F-BDDD-361D-D25F-EA4C129892E9}" type="slidenum">
              <a:rPr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42042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62489E-71ED-3E7B-5644-BE09DF618753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B1209E-32B9-A03D-3A6D-865DD5CE8B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3F374C-111C-082D-DA2A-6360A71FBC7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indent="0">
              <a:buFontTx/>
              <a:buNone/>
              <a:defRPr/>
            </a:pP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06CBC7-8B7A-BD65-3A16-2513B2E16D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4C89E0F-BDDD-361D-D25F-EA4C129892E9}" type="slidenum">
              <a:rPr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21020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20A1A4-A643-3399-1FD2-4B517F349702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8D0717-54E5-F6E2-1361-F19087BE76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FE1E30-7A20-9C9F-9820-CD78EBF504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indent="0">
              <a:buFontTx/>
              <a:buNone/>
              <a:defRPr/>
            </a:pP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2F3B9B-A55D-1124-0EEB-3793516C99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4C89E0F-BDDD-361D-D25F-EA4C129892E9}" type="slidenum">
              <a:rPr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8390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74934D-454E-26EC-6CCC-FF75268F4AA8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EBEACF-935E-C5D5-2830-D2DBBC7D56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204BA0-0F8B-C5B2-4389-509A97FBDB7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indent="0">
              <a:buFontTx/>
              <a:buNone/>
              <a:defRPr/>
            </a:pP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937703-1FF2-CCE7-E265-B263456C68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4C89E0F-BDDD-361D-D25F-EA4C129892E9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2110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indent="0">
              <a:buFontTx/>
              <a:buNone/>
              <a:defRPr/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4C89E0F-BDDD-361D-D25F-EA4C129892E9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2993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358A56-3E47-B4FB-C18A-190905556ADD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4502DF-3242-1295-4AF8-1219565D4D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584375-99A4-A5D3-9C6F-5FC3FF36DD5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indent="0">
              <a:buFontTx/>
              <a:buNone/>
              <a:defRPr/>
            </a:pP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545410-C66C-6D10-5B30-B7F6E56FAA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4C89E0F-BDDD-361D-D25F-EA4C129892E9}" type="slidenum">
              <a:rPr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0404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F50A1A-5C8B-450A-E3FF-DF46B7824B68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B94222-5831-43E0-2AE9-1EF4653F7C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6274DE-DD7A-8086-EF05-DD57C5223F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indent="0">
              <a:buFontTx/>
              <a:buNone/>
              <a:defRPr/>
            </a:pP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8017D5-528E-FF80-5E14-555D3B733A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4C89E0F-BDDD-361D-D25F-EA4C129892E9}" type="slidenum">
              <a:rPr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6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A9016D-9F26-14C2-B19E-7DEE0BB0EA55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0D3609-2E02-D90F-DB2F-7AF39C4468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E31C95-5891-5DD2-0652-0B1EE5AA95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indent="0">
              <a:buFontTx/>
              <a:buNone/>
              <a:defRPr/>
            </a:pP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B13A0E-6C10-7AF7-7E25-4C4D976B53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4C89E0F-BDDD-361D-D25F-EA4C129892E9}" type="slidenum">
              <a:rPr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76484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57B176-F10D-6508-5144-47F12522BC28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59AA1D-FA9F-AEC9-7725-4582AB60A8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191F07-FE38-9EF7-6263-CFC5B880F33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indent="0">
              <a:buFontTx/>
              <a:buNone/>
              <a:defRPr/>
            </a:pP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7B9FB9-3349-3EBE-F3EB-47F1628ABF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4C89E0F-BDDD-361D-D25F-EA4C129892E9}" type="slidenum">
              <a:rPr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9350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1A114D-AB4B-9588-AF51-64568D3BC6ED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533ED8-3227-4834-356E-A9560647E1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0FC29C-4774-6E67-38FE-236F8B96D6B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indent="0">
              <a:buFontTx/>
              <a:buNone/>
              <a:defRPr/>
            </a:pP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B882CB-D7B2-2E7F-29D6-3908897CEF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4C89E0F-BDDD-361D-D25F-EA4C129892E9}" type="slidenum">
              <a:rPr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5833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48C0C-CF60-484B-9E49-472574E04F8D}" type="datetimeFigureOut">
              <a:rPr lang="cs-CZ" smtClean="0"/>
              <a:t>07.04.2025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EAF11-13EE-46E4-9461-D756499F88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1886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48C0C-CF60-484B-9E49-472574E04F8D}" type="datetimeFigureOut">
              <a:rPr lang="cs-CZ" smtClean="0"/>
              <a:t>07.04.2025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EAF11-13EE-46E4-9461-D756499F88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27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48C0C-CF60-484B-9E49-472574E04F8D}" type="datetimeFigureOut">
              <a:rPr lang="cs-CZ" smtClean="0"/>
              <a:t>07.04.2025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EAF11-13EE-46E4-9461-D756499F88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6326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48C0C-CF60-484B-9E49-472574E04F8D}" type="datetimeFigureOut">
              <a:rPr lang="cs-CZ" smtClean="0"/>
              <a:t>07.04.2025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EAF11-13EE-46E4-9461-D756499F88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5013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48C0C-CF60-484B-9E49-472574E04F8D}" type="datetimeFigureOut">
              <a:rPr lang="cs-CZ" smtClean="0"/>
              <a:t>07.04.2025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EAF11-13EE-46E4-9461-D756499F88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9468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48C0C-CF60-484B-9E49-472574E04F8D}" type="datetimeFigureOut">
              <a:rPr lang="cs-CZ" smtClean="0"/>
              <a:t>07.04.2025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EAF11-13EE-46E4-9461-D756499F88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6698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48C0C-CF60-484B-9E49-472574E04F8D}" type="datetimeFigureOut">
              <a:rPr lang="cs-CZ" smtClean="0"/>
              <a:t>07.04.2025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EAF11-13EE-46E4-9461-D756499F88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6265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48C0C-CF60-484B-9E49-472574E04F8D}" type="datetimeFigureOut">
              <a:rPr lang="cs-CZ" smtClean="0"/>
              <a:t>07.04.2025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EAF11-13EE-46E4-9461-D756499F88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4641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48C0C-CF60-484B-9E49-472574E04F8D}" type="datetimeFigureOut">
              <a:rPr lang="cs-CZ" smtClean="0"/>
              <a:t>07.04.2025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EAF11-13EE-46E4-9461-D756499F88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298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48C0C-CF60-484B-9E49-472574E04F8D}" type="datetimeFigureOut">
              <a:rPr lang="cs-CZ" smtClean="0"/>
              <a:t>07.04.2025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EAF11-13EE-46E4-9461-D756499F88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2516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48C0C-CF60-484B-9E49-472574E04F8D}" type="datetimeFigureOut">
              <a:rPr lang="cs-CZ" smtClean="0"/>
              <a:t>07.04.2025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EAF11-13EE-46E4-9461-D756499F88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9168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48C0C-CF60-484B-9E49-472574E04F8D}" type="datetimeFigureOut">
              <a:rPr lang="cs-CZ" smtClean="0"/>
              <a:t>07.04.2025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EAF11-13EE-46E4-9461-D756499F88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6938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ts-reporting.ec.europa.eu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916DD6-FBC9-4BB2-8F5E-5175926ED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34070"/>
            <a:ext cx="9144000" cy="1525068"/>
          </a:xfrm>
        </p:spPr>
        <p:txBody>
          <a:bodyPr>
            <a:noAutofit/>
          </a:bodyPr>
          <a:lstStyle/>
          <a:p>
            <a:r>
              <a:rPr lang="cs-CZ" sz="4800" b="1" dirty="0">
                <a:solidFill>
                  <a:schemeClr val="bg1"/>
                </a:solidFill>
                <a:latin typeface="Barlow" panose="00000500000000000000" pitchFamily="2" charset="-18"/>
              </a:rPr>
              <a:t>EU ETS2 – Roční výkaz emisí za „historické“ emise roku 2024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0A79EEB-F377-4D51-B9B2-CBD96229B4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62600"/>
            <a:ext cx="9144000" cy="1266600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Jakub Žilák</a:t>
            </a:r>
          </a:p>
          <a:p>
            <a:r>
              <a:rPr lang="cs-CZ" dirty="0">
                <a:solidFill>
                  <a:schemeClr val="bg1"/>
                </a:solidFill>
              </a:rPr>
              <a:t>jakub.zilak@mzp.gov.cz</a:t>
            </a:r>
          </a:p>
          <a:p>
            <a:r>
              <a:rPr lang="cs-CZ" b="1" dirty="0">
                <a:solidFill>
                  <a:schemeClr val="bg1"/>
                </a:solidFill>
              </a:rPr>
              <a:t>Odbor politiky ochrany klimatu</a:t>
            </a:r>
          </a:p>
          <a:p>
            <a:r>
              <a:rPr lang="cs-CZ" b="1" dirty="0">
                <a:solidFill>
                  <a:schemeClr val="bg1"/>
                </a:solidFill>
              </a:rPr>
              <a:t>Oddělení obchodování s emisemi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7376B0A1-696C-4184-9914-6693F9BA700D}"/>
              </a:ext>
            </a:extLst>
          </p:cNvPr>
          <p:cNvSpPr/>
          <p:nvPr/>
        </p:nvSpPr>
        <p:spPr>
          <a:xfrm>
            <a:off x="0" y="5311871"/>
            <a:ext cx="121920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B88601A-303F-46C0-B0C2-10C6501665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887" y="4321751"/>
            <a:ext cx="3490225" cy="349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461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4F5C42C8-7B19-639D-60D1-D967B4B0ECAF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33FFDCFA-28AB-72E1-9BC8-600A95A94ED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366138" y="737118"/>
            <a:ext cx="7714067" cy="461762"/>
          </a:xfrm>
          <a:prstGeom prst="roundRect">
            <a:avLst>
              <a:gd name="adj" fmla="val 16667"/>
            </a:avLst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rgbClr val="000000"/>
          </a:lnRef>
          <a:fillRef idx="1001">
            <a:schemeClr val="dk2"/>
          </a:fillRef>
          <a:effectRef idx="0">
            <a:srgbClr val="000000"/>
          </a:effectRef>
          <a:fontRef idx="major"/>
        </p:style>
        <p:txBody>
          <a:bodyPr>
            <a:noAutofit/>
          </a:bodyPr>
          <a:lstStyle/>
          <a:p>
            <a:pPr algn="ctr">
              <a:defRPr/>
            </a:pPr>
            <a:r>
              <a:rPr lang="cs-CZ" sz="2400" dirty="0">
                <a:solidFill>
                  <a:schemeClr val="bg1"/>
                </a:solidFill>
                <a:cs typeface="Arial" panose="020B0604020202020204" pitchFamily="34" charset="0"/>
              </a:rPr>
              <a:t>Popis, co je třeba do daného pole vyplnit</a:t>
            </a:r>
            <a:endParaRPr lang="cs-CZ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223855AE-4852-F42C-0624-39E0DE888C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4240" y="5636533"/>
            <a:ext cx="1369909" cy="1369909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2386CEAF-4D29-D9D2-9CEB-CA900696CB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895" y="1907427"/>
            <a:ext cx="6673018" cy="248556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12E0619-2238-83E5-CB7B-C1FEE4318E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3388" y="3497697"/>
            <a:ext cx="7186049" cy="262318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5CC35AD2-6433-B5B7-C4ED-141DB212CA2E}"/>
              </a:ext>
            </a:extLst>
          </p:cNvPr>
          <p:cNvSpPr txBox="1"/>
          <p:nvPr/>
        </p:nvSpPr>
        <p:spPr bwMode="auto">
          <a:xfrm>
            <a:off x="9080205" y="1936963"/>
            <a:ext cx="1846730" cy="112371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Každá část Ročního výkazu emisí obsahuje písemný návod k údajům, které je nutné vyplnit.</a:t>
            </a:r>
          </a:p>
        </p:txBody>
      </p: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089A4C19-3970-C11F-47C7-6F8BA8AE5236}"/>
              </a:ext>
            </a:extLst>
          </p:cNvPr>
          <p:cNvCxnSpPr>
            <a:cxnSpLocks/>
            <a:stCxn id="6" idx="1"/>
          </p:cNvCxnSpPr>
          <p:nvPr/>
        </p:nvCxnSpPr>
        <p:spPr bwMode="auto">
          <a:xfrm flipH="1" flipV="1">
            <a:off x="6708808" y="2447741"/>
            <a:ext cx="2371397" cy="5107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BCE86303-1671-975C-1A55-A0F1834B8A14}"/>
              </a:ext>
            </a:extLst>
          </p:cNvPr>
          <p:cNvCxnSpPr>
            <a:cxnSpLocks/>
            <a:stCxn id="6" idx="1"/>
          </p:cNvCxnSpPr>
          <p:nvPr/>
        </p:nvCxnSpPr>
        <p:spPr bwMode="auto">
          <a:xfrm flipH="1">
            <a:off x="8085221" y="2498819"/>
            <a:ext cx="994984" cy="146678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872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47534F9A-78CB-71FE-228D-C9594119AE28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1C764D36-D4A8-C4C4-2DDE-D8BAC9F709F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366139" y="737118"/>
            <a:ext cx="4478850" cy="461762"/>
          </a:xfrm>
          <a:prstGeom prst="roundRect">
            <a:avLst>
              <a:gd name="adj" fmla="val 16667"/>
            </a:avLst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rgbClr val="000000"/>
          </a:lnRef>
          <a:fillRef idx="1001">
            <a:schemeClr val="dk2"/>
          </a:fillRef>
          <a:effectRef idx="0">
            <a:srgbClr val="000000"/>
          </a:effectRef>
          <a:fontRef idx="major"/>
        </p:style>
        <p:txBody>
          <a:bodyPr>
            <a:noAutofit/>
          </a:bodyPr>
          <a:lstStyle/>
          <a:p>
            <a:pPr algn="ctr">
              <a:defRPr/>
            </a:pPr>
            <a:r>
              <a:rPr lang="cs-CZ" sz="2400" dirty="0">
                <a:solidFill>
                  <a:schemeClr val="bg1"/>
                </a:solidFill>
                <a:cs typeface="Arial" panose="020B0604020202020204" pitchFamily="34" charset="0"/>
              </a:rPr>
              <a:t>List A. ID subjektu</a:t>
            </a:r>
            <a:endParaRPr lang="cs-CZ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DD2A9118-EFD1-EA36-63E2-4724AFC62A5C}"/>
              </a:ext>
            </a:extLst>
          </p:cNvPr>
          <p:cNvSpPr txBox="1"/>
          <p:nvPr/>
        </p:nvSpPr>
        <p:spPr>
          <a:xfrm>
            <a:off x="662366" y="1804715"/>
            <a:ext cx="1117167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Vyplníte základní údaje (příslušný orgán, adresa, kontaktní osoba).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600" u="sng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endParaRPr lang="cs-CZ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b="1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4B66757-3344-AAC8-71F0-6CEC479E7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4240" y="5636533"/>
            <a:ext cx="1369909" cy="1369909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0705F253-5D1E-CD67-2AD3-AFA2AA4B54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774" y="2413184"/>
            <a:ext cx="6361847" cy="255967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4F7AAF7-D814-12A2-5325-766729FD57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540586" y="3820004"/>
            <a:ext cx="6083654" cy="2767376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CFD62B6A-97FF-0CBF-8834-BED8BB9F5043}"/>
              </a:ext>
            </a:extLst>
          </p:cNvPr>
          <p:cNvSpPr txBox="1"/>
          <p:nvPr/>
        </p:nvSpPr>
        <p:spPr bwMode="auto">
          <a:xfrm>
            <a:off x="7411444" y="2378964"/>
            <a:ext cx="1846730" cy="51077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Povolení bude vydávat MŽP.</a:t>
            </a:r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143AE577-8711-10AA-D61E-3752D2726D97}"/>
              </a:ext>
            </a:extLst>
          </p:cNvPr>
          <p:cNvCxnSpPr>
            <a:cxnSpLocks/>
            <a:stCxn id="6" idx="1"/>
          </p:cNvCxnSpPr>
          <p:nvPr/>
        </p:nvCxnSpPr>
        <p:spPr bwMode="auto">
          <a:xfrm flipH="1">
            <a:off x="4620126" y="2634353"/>
            <a:ext cx="2791318" cy="86832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B362F58E-9D13-85CD-419D-8559B1294921}"/>
              </a:ext>
            </a:extLst>
          </p:cNvPr>
          <p:cNvCxnSpPr>
            <a:cxnSpLocks/>
            <a:stCxn id="11" idx="2"/>
          </p:cNvCxnSpPr>
          <p:nvPr/>
        </p:nvCxnSpPr>
        <p:spPr bwMode="auto">
          <a:xfrm flipH="1">
            <a:off x="6400800" y="2904153"/>
            <a:ext cx="4669984" cy="115685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9C38B2A6-2B79-F5EE-71BC-A0CD04ACBAE7}"/>
              </a:ext>
            </a:extLst>
          </p:cNvPr>
          <p:cNvSpPr txBox="1"/>
          <p:nvPr/>
        </p:nvSpPr>
        <p:spPr bwMode="auto">
          <a:xfrm>
            <a:off x="10147419" y="2393375"/>
            <a:ext cx="1846730" cy="51077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Tato část se tento rok nevyplňuje.</a:t>
            </a:r>
          </a:p>
        </p:txBody>
      </p:sp>
    </p:spTree>
    <p:extLst>
      <p:ext uri="{BB962C8B-B14F-4D97-AF65-F5344CB8AC3E}">
        <p14:creationId xmlns:p14="http://schemas.microsoft.com/office/powerpoint/2010/main" val="1656912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AF60C583-8284-0123-A4E3-4CD872F62128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79DC0E6C-98E5-EA03-F08F-58A786FBDED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366139" y="737118"/>
            <a:ext cx="5150164" cy="461762"/>
          </a:xfrm>
          <a:prstGeom prst="roundRect">
            <a:avLst>
              <a:gd name="adj" fmla="val 16667"/>
            </a:avLst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rgbClr val="000000"/>
          </a:lnRef>
          <a:fillRef idx="1001">
            <a:schemeClr val="dk2"/>
          </a:fillRef>
          <a:effectRef idx="0">
            <a:srgbClr val="000000"/>
          </a:effectRef>
          <a:fontRef idx="major"/>
        </p:style>
        <p:txBody>
          <a:bodyPr>
            <a:noAutofit/>
          </a:bodyPr>
          <a:lstStyle/>
          <a:p>
            <a:pPr algn="ctr">
              <a:defRPr/>
            </a:pPr>
            <a:r>
              <a:rPr lang="cs-CZ" sz="2400" dirty="0">
                <a:solidFill>
                  <a:schemeClr val="bg1"/>
                </a:solidFill>
                <a:cs typeface="Arial" panose="020B0604020202020204" pitchFamily="34" charset="0"/>
              </a:rPr>
              <a:t>List B. Identifikace palivových toků</a:t>
            </a:r>
            <a:endParaRPr lang="cs-CZ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819FA827-C416-930D-88E1-625B19CAA124}"/>
              </a:ext>
            </a:extLst>
          </p:cNvPr>
          <p:cNvSpPr txBox="1"/>
          <p:nvPr/>
        </p:nvSpPr>
        <p:spPr>
          <a:xfrm>
            <a:off x="662366" y="1804715"/>
            <a:ext cx="11171671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600" u="sng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endParaRPr lang="cs-CZ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b="1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72A9682-A6AA-F7E1-5670-3F5B07538D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4240" y="5636533"/>
            <a:ext cx="1369909" cy="1369909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D2FA5741-6916-936F-6E70-E16883C738E4}"/>
              </a:ext>
            </a:extLst>
          </p:cNvPr>
          <p:cNvSpPr txBox="1"/>
          <p:nvPr/>
        </p:nvSpPr>
        <p:spPr bwMode="auto">
          <a:xfrm>
            <a:off x="9677572" y="1840372"/>
            <a:ext cx="1846730" cy="51077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Vyplňte jako v monitorovacím plánu. </a:t>
            </a:r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DA93876C-AF54-FF87-7A20-955664924FB2}"/>
              </a:ext>
            </a:extLst>
          </p:cNvPr>
          <p:cNvCxnSpPr>
            <a:cxnSpLocks/>
          </p:cNvCxnSpPr>
          <p:nvPr/>
        </p:nvCxnSpPr>
        <p:spPr bwMode="auto">
          <a:xfrm flipH="1">
            <a:off x="6759388" y="2351150"/>
            <a:ext cx="3864852" cy="49962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rázek 11">
            <a:extLst>
              <a:ext uri="{FF2B5EF4-FFF2-40B4-BE49-F238E27FC236}">
                <a16:creationId xmlns:a16="http://schemas.microsoft.com/office/drawing/2014/main" id="{75041AA8-8465-C060-8E27-B0A194E393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973" y="1535700"/>
            <a:ext cx="5712330" cy="3342019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F986266B-AD01-3767-1472-DDE3F57388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2483" y="3464169"/>
            <a:ext cx="6235882" cy="293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504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491EF00C-4744-B2F5-55A3-EE2F5A18EFCD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80A44C4B-D83B-39FF-5C72-144FE55C459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366139" y="737118"/>
            <a:ext cx="5150164" cy="461762"/>
          </a:xfrm>
          <a:prstGeom prst="roundRect">
            <a:avLst>
              <a:gd name="adj" fmla="val 16667"/>
            </a:avLst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rgbClr val="000000"/>
          </a:lnRef>
          <a:fillRef idx="1001">
            <a:schemeClr val="dk2"/>
          </a:fillRef>
          <a:effectRef idx="0">
            <a:srgbClr val="000000"/>
          </a:effectRef>
          <a:fontRef idx="major"/>
        </p:style>
        <p:txBody>
          <a:bodyPr>
            <a:noAutofit/>
          </a:bodyPr>
          <a:lstStyle/>
          <a:p>
            <a:pPr algn="ctr">
              <a:defRPr/>
            </a:pPr>
            <a:r>
              <a:rPr lang="cs-CZ" sz="2400" dirty="0">
                <a:solidFill>
                  <a:schemeClr val="bg1"/>
                </a:solidFill>
                <a:cs typeface="Arial" panose="020B0604020202020204" pitchFamily="34" charset="0"/>
              </a:rPr>
              <a:t>List B. Identifikace palivových toků</a:t>
            </a:r>
            <a:endParaRPr lang="cs-CZ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9EFEB8A4-36AE-40EE-2E0B-B7B2E3987C84}"/>
              </a:ext>
            </a:extLst>
          </p:cNvPr>
          <p:cNvSpPr txBox="1"/>
          <p:nvPr/>
        </p:nvSpPr>
        <p:spPr>
          <a:xfrm>
            <a:off x="662366" y="1804715"/>
            <a:ext cx="1117167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Vyplňte jako v monitorovacím plánu.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600" u="sng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endParaRPr lang="cs-CZ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b="1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5F4B4C44-ACC0-E32E-1CDC-2BB678877D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4240" y="5636533"/>
            <a:ext cx="1369909" cy="1369909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6D67E432-A688-40BB-3F5B-717A8A00DE4C}"/>
              </a:ext>
            </a:extLst>
          </p:cNvPr>
          <p:cNvSpPr txBox="1"/>
          <p:nvPr/>
        </p:nvSpPr>
        <p:spPr bwMode="auto">
          <a:xfrm>
            <a:off x="8421368" y="536177"/>
            <a:ext cx="2693722" cy="214526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Palivové toky ideálně rozdělené nejen podle druhu paliva, ale také podle sektorů ETS2 x mimo ETS2 =</a:t>
            </a:r>
          </a:p>
          <a:p>
            <a:pPr algn="ctr"/>
            <a:r>
              <a:rPr lang="cs-CZ" sz="1200" dirty="0"/>
              <a:t> 1 metoda určení relevantního podílu na 1 palivový tok.</a:t>
            </a:r>
          </a:p>
          <a:p>
            <a:pPr algn="ctr"/>
            <a:endParaRPr lang="cs-CZ" sz="1200" dirty="0"/>
          </a:p>
          <a:p>
            <a:pPr algn="ctr"/>
            <a:r>
              <a:rPr lang="cs-CZ" sz="1200" dirty="0"/>
              <a:t>Např. pokud dodávám zemní plyn domácnostem, ale  mám zákazníky i jako provozovatele zařízení v ETS1, vytvořím 2 palivové toky. </a:t>
            </a:r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814A4955-9643-2919-610F-C05137E3AA82}"/>
              </a:ext>
            </a:extLst>
          </p:cNvPr>
          <p:cNvCxnSpPr>
            <a:cxnSpLocks/>
            <a:stCxn id="6" idx="1"/>
          </p:cNvCxnSpPr>
          <p:nvPr/>
        </p:nvCxnSpPr>
        <p:spPr bwMode="auto">
          <a:xfrm flipH="1">
            <a:off x="6849035" y="1608811"/>
            <a:ext cx="1572333" cy="92189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ázek 3">
            <a:extLst>
              <a:ext uri="{FF2B5EF4-FFF2-40B4-BE49-F238E27FC236}">
                <a16:creationId xmlns:a16="http://schemas.microsoft.com/office/drawing/2014/main" id="{2A93638B-5B1A-F21A-CD81-332607342C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366" y="2530703"/>
            <a:ext cx="6421966" cy="2149009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FB1F7EC-F94C-14D5-2AE7-F6003533CB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5508" y="3084974"/>
            <a:ext cx="5636521" cy="318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621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5A8181FF-87A2-F9A1-C624-C931C8D1A5FC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D44DFF4E-8812-BDE2-C28F-993E19FD88A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366139" y="737118"/>
            <a:ext cx="5150164" cy="461762"/>
          </a:xfrm>
          <a:prstGeom prst="roundRect">
            <a:avLst>
              <a:gd name="adj" fmla="val 16667"/>
            </a:avLst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rgbClr val="000000"/>
          </a:lnRef>
          <a:fillRef idx="1001">
            <a:schemeClr val="dk2"/>
          </a:fillRef>
          <a:effectRef idx="0">
            <a:srgbClr val="000000"/>
          </a:effectRef>
          <a:fontRef idx="major"/>
        </p:style>
        <p:txBody>
          <a:bodyPr>
            <a:noAutofit/>
          </a:bodyPr>
          <a:lstStyle/>
          <a:p>
            <a:pPr algn="ctr">
              <a:defRPr/>
            </a:pPr>
            <a:r>
              <a:rPr lang="cs-CZ" sz="2400" dirty="0">
                <a:solidFill>
                  <a:schemeClr val="bg1"/>
                </a:solidFill>
                <a:cs typeface="Arial" panose="020B0604020202020204" pitchFamily="34" charset="0"/>
              </a:rPr>
              <a:t>List C. Palivové toky – výpočet emisí</a:t>
            </a:r>
            <a:endParaRPr lang="cs-CZ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47DE4418-7FE5-10D8-FD14-8681985EC311}"/>
              </a:ext>
            </a:extLst>
          </p:cNvPr>
          <p:cNvSpPr txBox="1"/>
          <p:nvPr/>
        </p:nvSpPr>
        <p:spPr>
          <a:xfrm>
            <a:off x="662366" y="1804715"/>
            <a:ext cx="1117167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Kapalná paliva: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600" u="sng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endParaRPr lang="cs-CZ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b="1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7C88FA34-BBB6-E087-48D7-D7A9E69CD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4240" y="5636533"/>
            <a:ext cx="1369909" cy="136990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FEFBFD14-DB0D-3B61-AFBB-BC6CEF63AB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108" y="2600023"/>
            <a:ext cx="5959336" cy="240511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B0CFDF81-29BC-EAC9-3D93-E1DC15FA4C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4031" y="2932647"/>
            <a:ext cx="5563339" cy="3737661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B37A1FEC-B59C-1E0C-9F94-87C752119B19}"/>
              </a:ext>
            </a:extLst>
          </p:cNvPr>
          <p:cNvSpPr txBox="1"/>
          <p:nvPr/>
        </p:nvSpPr>
        <p:spPr bwMode="auto">
          <a:xfrm>
            <a:off x="9520206" y="2203498"/>
            <a:ext cx="2611309" cy="91940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Jednotkový konverzní faktor si vypočítáte mimo portál ERT samostatně (viz. další slide)</a:t>
            </a:r>
          </a:p>
          <a:p>
            <a:pPr algn="ctr"/>
            <a:r>
              <a:rPr lang="cs-CZ" sz="1200" dirty="0"/>
              <a:t>= (hustota * výhřevnost)</a:t>
            </a:r>
          </a:p>
        </p:txBody>
      </p: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F71F5E39-D21A-3FD1-693B-51B87CC3EF54}"/>
              </a:ext>
            </a:extLst>
          </p:cNvPr>
          <p:cNvCxnSpPr>
            <a:cxnSpLocks/>
            <a:stCxn id="13" idx="2"/>
          </p:cNvCxnSpPr>
          <p:nvPr/>
        </p:nvCxnSpPr>
        <p:spPr bwMode="auto">
          <a:xfrm flipH="1">
            <a:off x="10478278" y="3122899"/>
            <a:ext cx="347583" cy="72914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F814F239-3511-2EF1-16CB-FCC812799D96}"/>
              </a:ext>
            </a:extLst>
          </p:cNvPr>
          <p:cNvSpPr txBox="1"/>
          <p:nvPr/>
        </p:nvSpPr>
        <p:spPr bwMode="auto">
          <a:xfrm>
            <a:off x="1525943" y="5551835"/>
            <a:ext cx="2611309" cy="71508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Celkové fosilní emise = množství emisí, za které byste v budoucnu vyřadili emisní povolenky</a:t>
            </a:r>
          </a:p>
        </p:txBody>
      </p: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FA145EF0-174E-1F3D-33C9-30BC767C8A56}"/>
              </a:ext>
            </a:extLst>
          </p:cNvPr>
          <p:cNvCxnSpPr>
            <a:cxnSpLocks/>
            <a:stCxn id="19" idx="0"/>
          </p:cNvCxnSpPr>
          <p:nvPr/>
        </p:nvCxnSpPr>
        <p:spPr bwMode="auto">
          <a:xfrm flipH="1" flipV="1">
            <a:off x="2375647" y="4043082"/>
            <a:ext cx="455951" cy="150875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ázek 3">
            <a:extLst>
              <a:ext uri="{FF2B5EF4-FFF2-40B4-BE49-F238E27FC236}">
                <a16:creationId xmlns:a16="http://schemas.microsoft.com/office/drawing/2014/main" id="{8ABE083B-1A80-039F-566E-E675ACAA67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8146" y="672983"/>
            <a:ext cx="4007715" cy="145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363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2DA55533-0D88-A848-75A5-5455F4BDC0CC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DC1B2617-15F8-0794-D0C8-E8C2C77A381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366139" y="737118"/>
            <a:ext cx="5150164" cy="461762"/>
          </a:xfrm>
          <a:prstGeom prst="roundRect">
            <a:avLst>
              <a:gd name="adj" fmla="val 16667"/>
            </a:avLst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rgbClr val="000000"/>
          </a:lnRef>
          <a:fillRef idx="1001">
            <a:schemeClr val="dk2"/>
          </a:fillRef>
          <a:effectRef idx="0">
            <a:srgbClr val="000000"/>
          </a:effectRef>
          <a:fontRef idx="major"/>
        </p:style>
        <p:txBody>
          <a:bodyPr>
            <a:noAutofit/>
          </a:bodyPr>
          <a:lstStyle/>
          <a:p>
            <a:pPr algn="ctr">
              <a:defRPr/>
            </a:pPr>
            <a:r>
              <a:rPr lang="cs-CZ" sz="2400" dirty="0">
                <a:solidFill>
                  <a:schemeClr val="bg1"/>
                </a:solidFill>
                <a:cs typeface="Arial" panose="020B0604020202020204" pitchFamily="34" charset="0"/>
              </a:rPr>
              <a:t>List C. Palivové toky – výpočet emisí</a:t>
            </a:r>
            <a:endParaRPr lang="cs-CZ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5DD4A239-D7BA-39B9-87AB-234F87F921FD}"/>
              </a:ext>
            </a:extLst>
          </p:cNvPr>
          <p:cNvSpPr txBox="1"/>
          <p:nvPr/>
        </p:nvSpPr>
        <p:spPr>
          <a:xfrm>
            <a:off x="766132" y="1628507"/>
            <a:ext cx="1117167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Kapalná paliva: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600" u="sng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endParaRPr lang="cs-CZ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b="1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7AB43039-1629-F5B1-3C3A-15C87D3C67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4240" y="5636533"/>
            <a:ext cx="1369909" cy="1369909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FFEA69E6-1C28-EBC9-5F56-79840CD302E0}"/>
              </a:ext>
            </a:extLst>
          </p:cNvPr>
          <p:cNvSpPr txBox="1"/>
          <p:nvPr/>
        </p:nvSpPr>
        <p:spPr bwMode="auto">
          <a:xfrm>
            <a:off x="5845788" y="5405793"/>
            <a:ext cx="2814118" cy="13280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Vážené průměry = tyto hodnoty si vypočítáte mimo portál ERT a poté od AER v portálu doplníte. </a:t>
            </a:r>
          </a:p>
          <a:p>
            <a:pPr algn="ctr"/>
            <a:endParaRPr lang="cs-CZ" sz="1200" dirty="0"/>
          </a:p>
          <a:p>
            <a:pPr algn="ctr"/>
            <a:r>
              <a:rPr lang="cs-CZ" sz="1200" dirty="0"/>
              <a:t>Tyto hodnoty jsou zadány do výkazu emisí v příkladu na předchozím slidu.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52DF032F-A48F-39AE-8878-68B28A7E9A4F}"/>
              </a:ext>
            </a:extLst>
          </p:cNvPr>
          <p:cNvSpPr txBox="1"/>
          <p:nvPr/>
        </p:nvSpPr>
        <p:spPr bwMode="auto">
          <a:xfrm>
            <a:off x="6696635" y="949661"/>
            <a:ext cx="2611309" cy="71508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Hustoty a výhřevnosti nejsou v tomto příkladě dle Národní inventury</a:t>
            </a:r>
          </a:p>
        </p:txBody>
      </p:sp>
      <p:cxnSp>
        <p:nvCxnSpPr>
          <p:cNvPr id="31" name="Přímá spojnice se šipkou 30">
            <a:extLst>
              <a:ext uri="{FF2B5EF4-FFF2-40B4-BE49-F238E27FC236}">
                <a16:creationId xmlns:a16="http://schemas.microsoft.com/office/drawing/2014/main" id="{6DA55D40-9359-2088-5825-864D814B33F0}"/>
              </a:ext>
            </a:extLst>
          </p:cNvPr>
          <p:cNvCxnSpPr>
            <a:cxnSpLocks/>
            <a:stCxn id="30" idx="2"/>
          </p:cNvCxnSpPr>
          <p:nvPr/>
        </p:nvCxnSpPr>
        <p:spPr bwMode="auto">
          <a:xfrm flipH="1">
            <a:off x="6696635" y="1664750"/>
            <a:ext cx="1305655" cy="33587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151118B3-A425-9C19-B6E1-56A9A7D08CC3}"/>
              </a:ext>
            </a:extLst>
          </p:cNvPr>
          <p:cNvSpPr txBox="1"/>
          <p:nvPr/>
        </p:nvSpPr>
        <p:spPr bwMode="auto">
          <a:xfrm>
            <a:off x="766132" y="4570590"/>
            <a:ext cx="4076967" cy="194095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U směsných paliv je třeba stanovit předběžný emisní faktor na základě skutečného obsahu uhlíku, který při spalování vstupuje do atmosféry, i s případnou biosložkou nebo aditivy. Postup bude takový, že je třeba určit emisní faktor pro každou tuto složku zvlášť a pak pomocí váženého průměru stanovit emisní faktor celé směsi. Pokud tedy např. jde o benzin s biosložkou a aditivy, je třeba udělat vážený průměr jednotlivých složek. To platí i pro podíl biomasy a UCF. </a:t>
            </a:r>
          </a:p>
        </p:txBody>
      </p:sp>
      <p:pic>
        <p:nvPicPr>
          <p:cNvPr id="42" name="Obrázek 41">
            <a:extLst>
              <a:ext uri="{FF2B5EF4-FFF2-40B4-BE49-F238E27FC236}">
                <a16:creationId xmlns:a16="http://schemas.microsoft.com/office/drawing/2014/main" id="{2F2E220D-921C-89F6-A033-F4731AD696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12" y="2071790"/>
            <a:ext cx="11534775" cy="2038350"/>
          </a:xfrm>
          <a:prstGeom prst="rect">
            <a:avLst/>
          </a:prstGeom>
        </p:spPr>
      </p:pic>
      <p:cxnSp>
        <p:nvCxnSpPr>
          <p:cNvPr id="43" name="Přímá spojnice se šipkou 42">
            <a:extLst>
              <a:ext uri="{FF2B5EF4-FFF2-40B4-BE49-F238E27FC236}">
                <a16:creationId xmlns:a16="http://schemas.microsoft.com/office/drawing/2014/main" id="{E5BD9BD8-2549-6EA0-90A7-60D4E10A79D4}"/>
              </a:ext>
            </a:extLst>
          </p:cNvPr>
          <p:cNvCxnSpPr>
            <a:cxnSpLocks/>
            <a:stCxn id="13" idx="0"/>
          </p:cNvCxnSpPr>
          <p:nvPr/>
        </p:nvCxnSpPr>
        <p:spPr bwMode="auto">
          <a:xfrm flipH="1" flipV="1">
            <a:off x="6516303" y="3367196"/>
            <a:ext cx="736544" cy="203859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nice se šipkou 43">
            <a:extLst>
              <a:ext uri="{FF2B5EF4-FFF2-40B4-BE49-F238E27FC236}">
                <a16:creationId xmlns:a16="http://schemas.microsoft.com/office/drawing/2014/main" id="{BFF51A56-D9B3-3803-A9C9-4C179430EA92}"/>
              </a:ext>
            </a:extLst>
          </p:cNvPr>
          <p:cNvCxnSpPr>
            <a:cxnSpLocks/>
            <a:stCxn id="13" idx="0"/>
          </p:cNvCxnSpPr>
          <p:nvPr/>
        </p:nvCxnSpPr>
        <p:spPr bwMode="auto">
          <a:xfrm flipV="1">
            <a:off x="7252847" y="3367196"/>
            <a:ext cx="901285" cy="203859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nice se šipkou 44">
            <a:extLst>
              <a:ext uri="{FF2B5EF4-FFF2-40B4-BE49-F238E27FC236}">
                <a16:creationId xmlns:a16="http://schemas.microsoft.com/office/drawing/2014/main" id="{6921CF76-864B-6B08-BCD5-3BD6F1C72909}"/>
              </a:ext>
            </a:extLst>
          </p:cNvPr>
          <p:cNvCxnSpPr>
            <a:cxnSpLocks/>
            <a:stCxn id="13" idx="0"/>
          </p:cNvCxnSpPr>
          <p:nvPr/>
        </p:nvCxnSpPr>
        <p:spPr bwMode="auto">
          <a:xfrm flipV="1">
            <a:off x="7252847" y="3367196"/>
            <a:ext cx="96615" cy="203859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2169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06E5786A-E0D2-694B-DBD4-4C44470DFC83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0E23A9B9-7030-D273-0F85-A0D5674C00D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366139" y="737118"/>
            <a:ext cx="5150164" cy="461762"/>
          </a:xfrm>
          <a:prstGeom prst="roundRect">
            <a:avLst>
              <a:gd name="adj" fmla="val 16667"/>
            </a:avLst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rgbClr val="000000"/>
          </a:lnRef>
          <a:fillRef idx="1001">
            <a:schemeClr val="dk2"/>
          </a:fillRef>
          <a:effectRef idx="0">
            <a:srgbClr val="000000"/>
          </a:effectRef>
          <a:fontRef idx="major"/>
        </p:style>
        <p:txBody>
          <a:bodyPr>
            <a:noAutofit/>
          </a:bodyPr>
          <a:lstStyle/>
          <a:p>
            <a:pPr algn="ctr">
              <a:defRPr/>
            </a:pPr>
            <a:r>
              <a:rPr lang="cs-CZ" sz="2400" dirty="0">
                <a:solidFill>
                  <a:schemeClr val="bg1"/>
                </a:solidFill>
                <a:cs typeface="Arial" panose="020B0604020202020204" pitchFamily="34" charset="0"/>
              </a:rPr>
              <a:t>List C. Palivové toky – výpočet emisí</a:t>
            </a:r>
            <a:endParaRPr lang="cs-CZ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65E43126-8D6D-6269-8DBE-A42D91DBDA64}"/>
              </a:ext>
            </a:extLst>
          </p:cNvPr>
          <p:cNvSpPr txBox="1"/>
          <p:nvPr/>
        </p:nvSpPr>
        <p:spPr>
          <a:xfrm>
            <a:off x="375495" y="1773030"/>
            <a:ext cx="1117167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Zemní plyn: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600" u="sng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endParaRPr lang="cs-CZ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b="1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E8AC336C-26D3-AEE0-1122-A045303EF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4240" y="5636533"/>
            <a:ext cx="1369909" cy="1369909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FC1399FD-E786-5D95-D6F5-5E878ED03763}"/>
              </a:ext>
            </a:extLst>
          </p:cNvPr>
          <p:cNvSpPr txBox="1"/>
          <p:nvPr/>
        </p:nvSpPr>
        <p:spPr bwMode="auto">
          <a:xfrm>
            <a:off x="8212079" y="1780013"/>
            <a:ext cx="2611309" cy="71508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Jednotkový konverzní faktor si vypočítáte mimo portál ERT samostatně (viz. další slide)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C4BDDBD-A17F-D346-F52D-222A947711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693" y="2399566"/>
            <a:ext cx="5846236" cy="234791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1200B6E-DDE3-1A36-AFAA-AAE7EA9C34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4953" y="3367899"/>
            <a:ext cx="5445493" cy="3474384"/>
          </a:xfrm>
          <a:prstGeom prst="rect">
            <a:avLst/>
          </a:prstGeom>
        </p:spPr>
      </p:pic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A83E6596-C7AF-26D5-7DDD-B3BB5314CC40}"/>
              </a:ext>
            </a:extLst>
          </p:cNvPr>
          <p:cNvCxnSpPr>
            <a:cxnSpLocks/>
          </p:cNvCxnSpPr>
          <p:nvPr/>
        </p:nvCxnSpPr>
        <p:spPr bwMode="auto">
          <a:xfrm flipH="1">
            <a:off x="9398704" y="2502085"/>
            <a:ext cx="175602" cy="180708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53E7C9A0-F711-641B-1812-374BED7EF382}"/>
              </a:ext>
            </a:extLst>
          </p:cNvPr>
          <p:cNvSpPr txBox="1"/>
          <p:nvPr/>
        </p:nvSpPr>
        <p:spPr bwMode="auto">
          <a:xfrm>
            <a:off x="1525943" y="5551835"/>
            <a:ext cx="2611309" cy="71508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Celkové fosilní emise = množství emisí, za které byste v budoucnu vyřadili emisní povolenky</a:t>
            </a:r>
          </a:p>
        </p:txBody>
      </p: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BEF7450B-B68A-2C4D-E3DE-6AA0F4927619}"/>
              </a:ext>
            </a:extLst>
          </p:cNvPr>
          <p:cNvCxnSpPr>
            <a:cxnSpLocks/>
            <a:stCxn id="15" idx="0"/>
          </p:cNvCxnSpPr>
          <p:nvPr/>
        </p:nvCxnSpPr>
        <p:spPr bwMode="auto">
          <a:xfrm flipH="1" flipV="1">
            <a:off x="2223247" y="3890682"/>
            <a:ext cx="608351" cy="166115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91000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01102CA3-604F-2AEB-8288-B2A1EE791FF9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EEFEAC1D-86CD-A3F4-4EE2-951FF4EB3E2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366139" y="737118"/>
            <a:ext cx="5150164" cy="461762"/>
          </a:xfrm>
          <a:prstGeom prst="roundRect">
            <a:avLst>
              <a:gd name="adj" fmla="val 16667"/>
            </a:avLst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rgbClr val="000000"/>
          </a:lnRef>
          <a:fillRef idx="1001">
            <a:schemeClr val="dk2"/>
          </a:fillRef>
          <a:effectRef idx="0">
            <a:srgbClr val="000000"/>
          </a:effectRef>
          <a:fontRef idx="major"/>
        </p:style>
        <p:txBody>
          <a:bodyPr>
            <a:noAutofit/>
          </a:bodyPr>
          <a:lstStyle/>
          <a:p>
            <a:pPr algn="ctr">
              <a:defRPr/>
            </a:pPr>
            <a:r>
              <a:rPr lang="cs-CZ" sz="2400" dirty="0">
                <a:solidFill>
                  <a:schemeClr val="bg1"/>
                </a:solidFill>
                <a:cs typeface="Arial" panose="020B0604020202020204" pitchFamily="34" charset="0"/>
              </a:rPr>
              <a:t>List C. Palivové toky – výpočet emisí</a:t>
            </a:r>
            <a:endParaRPr lang="cs-CZ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D6D77A8-8FE4-13C9-43DB-442D4414E3D0}"/>
              </a:ext>
            </a:extLst>
          </p:cNvPr>
          <p:cNvSpPr txBox="1"/>
          <p:nvPr/>
        </p:nvSpPr>
        <p:spPr>
          <a:xfrm>
            <a:off x="375495" y="1773030"/>
            <a:ext cx="1117167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Zemní plyn: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600" u="sng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endParaRPr lang="cs-CZ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b="1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C3EB3281-79F0-9002-46DD-596124B545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4240" y="5636533"/>
            <a:ext cx="1369909" cy="1369909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503EEF89-C158-09FC-6C2F-084AA4A5AB05}"/>
              </a:ext>
            </a:extLst>
          </p:cNvPr>
          <p:cNvSpPr txBox="1"/>
          <p:nvPr/>
        </p:nvSpPr>
        <p:spPr bwMode="auto">
          <a:xfrm>
            <a:off x="4877208" y="1742203"/>
            <a:ext cx="2611309" cy="71508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Převod ze spalného tepla na energii výhřevnosti (emisní faktor je vztažen k TJ výhřevnosti)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ABD2427A-6FC6-06DA-2BEC-3CA2C524AA24}"/>
              </a:ext>
            </a:extLst>
          </p:cNvPr>
          <p:cNvSpPr txBox="1"/>
          <p:nvPr/>
        </p:nvSpPr>
        <p:spPr bwMode="auto">
          <a:xfrm>
            <a:off x="5460222" y="5813566"/>
            <a:ext cx="2611309" cy="71508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Tyto hodnoty vyplníte do výkazu emisí, předběžný EF dle Národní inventury a UCF dle tohoto výpočtu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34C9161-DEB4-F38E-BF74-14863AB795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4776" y="3053004"/>
            <a:ext cx="9075027" cy="1518678"/>
          </a:xfrm>
          <a:prstGeom prst="rect">
            <a:avLst/>
          </a:prstGeom>
        </p:spPr>
      </p:pic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A3AE4B9C-95ED-DB26-BBB8-F719002FB7D1}"/>
              </a:ext>
            </a:extLst>
          </p:cNvPr>
          <p:cNvCxnSpPr>
            <a:cxnSpLocks/>
            <a:stCxn id="13" idx="2"/>
          </p:cNvCxnSpPr>
          <p:nvPr/>
        </p:nvCxnSpPr>
        <p:spPr bwMode="auto">
          <a:xfrm flipH="1">
            <a:off x="5961330" y="2457292"/>
            <a:ext cx="221533" cy="77000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3311FA30-E80F-8600-F4DB-D707F95C9DEB}"/>
              </a:ext>
            </a:extLst>
          </p:cNvPr>
          <p:cNvSpPr txBox="1"/>
          <p:nvPr/>
        </p:nvSpPr>
        <p:spPr bwMode="auto">
          <a:xfrm>
            <a:off x="2438215" y="5715716"/>
            <a:ext cx="2611309" cy="91940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Pro výkaz za 2024 můžete využít tuto hodnotu poměru NCV/GCV, dále se bude používat přesnější dle Národní inventury. </a:t>
            </a:r>
          </a:p>
        </p:txBody>
      </p: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F7E3C499-A727-747B-D901-1EF27AD4AD2C}"/>
              </a:ext>
            </a:extLst>
          </p:cNvPr>
          <p:cNvCxnSpPr>
            <a:cxnSpLocks/>
            <a:stCxn id="14" idx="0"/>
          </p:cNvCxnSpPr>
          <p:nvPr/>
        </p:nvCxnSpPr>
        <p:spPr bwMode="auto">
          <a:xfrm flipV="1">
            <a:off x="3743870" y="4249587"/>
            <a:ext cx="2246015" cy="146612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C17D74D9-82E8-8236-5190-53B5AB0E81AD}"/>
              </a:ext>
            </a:extLst>
          </p:cNvPr>
          <p:cNvCxnSpPr>
            <a:cxnSpLocks/>
            <a:stCxn id="15" idx="0"/>
          </p:cNvCxnSpPr>
          <p:nvPr/>
        </p:nvCxnSpPr>
        <p:spPr bwMode="auto">
          <a:xfrm flipH="1" flipV="1">
            <a:off x="3179607" y="4435902"/>
            <a:ext cx="3586270" cy="137766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E451C241-AF59-CE77-3140-042598EF4C39}"/>
              </a:ext>
            </a:extLst>
          </p:cNvPr>
          <p:cNvCxnSpPr>
            <a:cxnSpLocks/>
            <a:stCxn id="15" idx="0"/>
          </p:cNvCxnSpPr>
          <p:nvPr/>
        </p:nvCxnSpPr>
        <p:spPr bwMode="auto">
          <a:xfrm flipV="1">
            <a:off x="6765877" y="4405631"/>
            <a:ext cx="396923" cy="140793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>
            <a:extLst>
              <a:ext uri="{FF2B5EF4-FFF2-40B4-BE49-F238E27FC236}">
                <a16:creationId xmlns:a16="http://schemas.microsoft.com/office/drawing/2014/main" id="{436B8CB6-8EDA-5771-D41B-FF1E9B74481F}"/>
              </a:ext>
            </a:extLst>
          </p:cNvPr>
          <p:cNvCxnSpPr>
            <a:cxnSpLocks/>
            <a:stCxn id="15" idx="0"/>
          </p:cNvCxnSpPr>
          <p:nvPr/>
        </p:nvCxnSpPr>
        <p:spPr bwMode="auto">
          <a:xfrm flipV="1">
            <a:off x="6765877" y="4405631"/>
            <a:ext cx="1138315" cy="140793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0599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97BBDBCB-C3E5-1044-CDA8-EEB96BB5546F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DC2DA5D6-96E5-C69E-76AD-1426F5C19EC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366139" y="737118"/>
            <a:ext cx="5150164" cy="461762"/>
          </a:xfrm>
          <a:prstGeom prst="roundRect">
            <a:avLst>
              <a:gd name="adj" fmla="val 16667"/>
            </a:avLst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rgbClr val="000000"/>
          </a:lnRef>
          <a:fillRef idx="1001">
            <a:schemeClr val="dk2"/>
          </a:fillRef>
          <a:effectRef idx="0">
            <a:srgbClr val="000000"/>
          </a:effectRef>
          <a:fontRef idx="major"/>
        </p:style>
        <p:txBody>
          <a:bodyPr>
            <a:noAutofit/>
          </a:bodyPr>
          <a:lstStyle/>
          <a:p>
            <a:pPr algn="ctr">
              <a:defRPr/>
            </a:pPr>
            <a:r>
              <a:rPr lang="cs-CZ" sz="2400" dirty="0">
                <a:solidFill>
                  <a:schemeClr val="bg1"/>
                </a:solidFill>
                <a:cs typeface="Arial" panose="020B0604020202020204" pitchFamily="34" charset="0"/>
              </a:rPr>
              <a:t>List C. Palivové toky – výpočet emisí</a:t>
            </a:r>
            <a:endParaRPr lang="cs-CZ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246EC110-933B-99B0-D8F2-04721E9EDAE5}"/>
              </a:ext>
            </a:extLst>
          </p:cNvPr>
          <p:cNvSpPr txBox="1"/>
          <p:nvPr/>
        </p:nvSpPr>
        <p:spPr>
          <a:xfrm>
            <a:off x="375495" y="1773030"/>
            <a:ext cx="1117167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Hnědé uhlí: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600" u="sng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endParaRPr lang="cs-CZ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b="1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CE8774AB-6651-0EEA-B586-4721A88C4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4240" y="5636533"/>
            <a:ext cx="1369909" cy="1369909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642B0A78-8A5B-D2C1-12F9-4CFC8A23CEE3}"/>
              </a:ext>
            </a:extLst>
          </p:cNvPr>
          <p:cNvSpPr txBox="1"/>
          <p:nvPr/>
        </p:nvSpPr>
        <p:spPr bwMode="auto">
          <a:xfrm>
            <a:off x="5961330" y="1451159"/>
            <a:ext cx="2611309" cy="51077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Hodnoty UCF a EF dle Národní inventury.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0612BE8D-2D8C-7956-D677-82E779E9BD7E}"/>
              </a:ext>
            </a:extLst>
          </p:cNvPr>
          <p:cNvSpPr txBox="1"/>
          <p:nvPr/>
        </p:nvSpPr>
        <p:spPr bwMode="auto">
          <a:xfrm>
            <a:off x="1525943" y="5551835"/>
            <a:ext cx="2611309" cy="71508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Celkové fosilní emise = množství emisí, za které byste v budoucnu vyřadili emisní povolenky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5F9B299-9987-4F92-FD95-1CC4BF2380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669" y="2396690"/>
            <a:ext cx="5432578" cy="2110908"/>
          </a:xfrm>
          <a:prstGeom prst="rect">
            <a:avLst/>
          </a:prstGeom>
        </p:spPr>
      </p:pic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4B8514A9-97A8-0062-4B19-505DD67DBAB9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294965" y="3899647"/>
            <a:ext cx="536632" cy="165218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Obrázek 16">
            <a:extLst>
              <a:ext uri="{FF2B5EF4-FFF2-40B4-BE49-F238E27FC236}">
                <a16:creationId xmlns:a16="http://schemas.microsoft.com/office/drawing/2014/main" id="{83D0A187-87A1-BCB3-A760-AE14861C50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4845" y="3452144"/>
            <a:ext cx="4540795" cy="2937209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3AF7A22D-2BEF-35AF-0780-E80289D4CD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7226303" y="2389602"/>
            <a:ext cx="4965697" cy="884723"/>
          </a:xfrm>
          <a:prstGeom prst="rect">
            <a:avLst/>
          </a:prstGeom>
        </p:spPr>
      </p:pic>
      <p:cxnSp>
        <p:nvCxnSpPr>
          <p:cNvPr id="23" name="Přímá spojnice se šipkou 22">
            <a:extLst>
              <a:ext uri="{FF2B5EF4-FFF2-40B4-BE49-F238E27FC236}">
                <a16:creationId xmlns:a16="http://schemas.microsoft.com/office/drawing/2014/main" id="{61F0F9F1-B26A-A42A-A6A7-574A92CB7EA2}"/>
              </a:ext>
            </a:extLst>
          </p:cNvPr>
          <p:cNvCxnSpPr>
            <a:cxnSpLocks/>
          </p:cNvCxnSpPr>
          <p:nvPr/>
        </p:nvCxnSpPr>
        <p:spPr bwMode="auto">
          <a:xfrm>
            <a:off x="7377953" y="1895800"/>
            <a:ext cx="1138518" cy="231761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6802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2B880C15-953A-65C6-57CD-161FC43AEC0B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90FDD310-45A7-9964-C036-83CA49D2A63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366139" y="737118"/>
            <a:ext cx="5150164" cy="461762"/>
          </a:xfrm>
          <a:prstGeom prst="roundRect">
            <a:avLst>
              <a:gd name="adj" fmla="val 16667"/>
            </a:avLst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rgbClr val="000000"/>
          </a:lnRef>
          <a:fillRef idx="1001">
            <a:schemeClr val="dk2"/>
          </a:fillRef>
          <a:effectRef idx="0">
            <a:srgbClr val="000000"/>
          </a:effectRef>
          <a:fontRef idx="major"/>
        </p:style>
        <p:txBody>
          <a:bodyPr>
            <a:noAutofit/>
          </a:bodyPr>
          <a:lstStyle/>
          <a:p>
            <a:pPr algn="ctr">
              <a:defRPr/>
            </a:pPr>
            <a:r>
              <a:rPr lang="cs-CZ" sz="2400" dirty="0">
                <a:solidFill>
                  <a:schemeClr val="bg1"/>
                </a:solidFill>
                <a:cs typeface="Arial" panose="020B0604020202020204" pitchFamily="34" charset="0"/>
              </a:rPr>
              <a:t>List D. Množství ETS1</a:t>
            </a:r>
            <a:endParaRPr lang="cs-CZ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0449EB1-103C-A9E6-10EA-DCA857B10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4240" y="5636533"/>
            <a:ext cx="1369909" cy="1369909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65D75817-2F05-62D2-2374-5BB987C3725C}"/>
              </a:ext>
            </a:extLst>
          </p:cNvPr>
          <p:cNvSpPr txBox="1"/>
          <p:nvPr/>
        </p:nvSpPr>
        <p:spPr bwMode="auto">
          <a:xfrm>
            <a:off x="8810612" y="2575134"/>
            <a:ext cx="2611309" cy="51077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Tyto informace Vám musí sdělit provozovatel zařízení ETS1 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3B339991-4DDB-AB5C-029E-0FEAC68387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5059" y="4194050"/>
            <a:ext cx="5486680" cy="1980436"/>
          </a:xfrm>
          <a:prstGeom prst="rect">
            <a:avLst/>
          </a:prstGeom>
        </p:spPr>
      </p:pic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F5A71D4C-FE14-0392-FE46-66BEDB10C090}"/>
              </a:ext>
            </a:extLst>
          </p:cNvPr>
          <p:cNvCxnSpPr>
            <a:cxnSpLocks/>
            <a:stCxn id="15" idx="2"/>
          </p:cNvCxnSpPr>
          <p:nvPr/>
        </p:nvCxnSpPr>
        <p:spPr bwMode="auto">
          <a:xfrm flipH="1">
            <a:off x="9937102" y="3085912"/>
            <a:ext cx="179165" cy="226052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rázek 2">
            <a:extLst>
              <a:ext uri="{FF2B5EF4-FFF2-40B4-BE49-F238E27FC236}">
                <a16:creationId xmlns:a16="http://schemas.microsoft.com/office/drawing/2014/main" id="{60449605-6059-1745-1186-407BE0B0A5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472" y="1534189"/>
            <a:ext cx="6030002" cy="2674813"/>
          </a:xfrm>
          <a:prstGeom prst="rect">
            <a:avLst/>
          </a:prstGeom>
        </p:spPr>
      </p:pic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FE4AEFD7-AD19-2147-0154-CEC6CC6B043B}"/>
              </a:ext>
            </a:extLst>
          </p:cNvPr>
          <p:cNvCxnSpPr>
            <a:cxnSpLocks/>
            <a:stCxn id="13" idx="2"/>
          </p:cNvCxnSpPr>
          <p:nvPr/>
        </p:nvCxnSpPr>
        <p:spPr bwMode="auto">
          <a:xfrm flipH="1">
            <a:off x="3381389" y="2111967"/>
            <a:ext cx="5864696" cy="34198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108F759F-5429-2B4F-7DCA-64385E37751F}"/>
              </a:ext>
            </a:extLst>
          </p:cNvPr>
          <p:cNvSpPr txBox="1"/>
          <p:nvPr/>
        </p:nvSpPr>
        <p:spPr bwMode="auto">
          <a:xfrm>
            <a:off x="7940430" y="1396878"/>
            <a:ext cx="2611309" cy="71508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ID z Unijního Rejstříku naleznete v seznamu zařízení ETS1 dostupného na stránkách MŽP.</a:t>
            </a:r>
          </a:p>
        </p:txBody>
      </p:sp>
    </p:spTree>
    <p:extLst>
      <p:ext uri="{BB962C8B-B14F-4D97-AF65-F5344CB8AC3E}">
        <p14:creationId xmlns:p14="http://schemas.microsoft.com/office/powerpoint/2010/main" val="1580124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>
            <a:spLocks noGrp="1"/>
          </p:cNvSpPr>
          <p:nvPr>
            <p:ph type="title"/>
          </p:nvPr>
        </p:nvSpPr>
        <p:spPr bwMode="auto">
          <a:xfrm>
            <a:off x="1375192" y="737118"/>
            <a:ext cx="6320254" cy="461762"/>
          </a:xfrm>
          <a:prstGeom prst="roundRect">
            <a:avLst>
              <a:gd name="adj" fmla="val 16667"/>
            </a:avLst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rgbClr val="000000"/>
          </a:lnRef>
          <a:fillRef idx="1001">
            <a:schemeClr val="dk2"/>
          </a:fillRef>
          <a:effectRef idx="0">
            <a:srgbClr val="000000"/>
          </a:effectRef>
          <a:fontRef idx="major"/>
        </p:style>
        <p:txBody>
          <a:bodyPr>
            <a:noAutofit/>
          </a:bodyPr>
          <a:lstStyle/>
          <a:p>
            <a:pPr algn="ctr">
              <a:defRPr/>
            </a:pPr>
            <a:r>
              <a:rPr lang="cs-CZ" sz="2400" b="1" dirty="0">
                <a:solidFill>
                  <a:schemeClr val="bg1"/>
                </a:solidFill>
                <a:cs typeface="Arial" panose="020B0604020202020204" pitchFamily="34" charset="0"/>
              </a:rPr>
              <a:t>Pravidla webináře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4240" y="5636533"/>
            <a:ext cx="1369909" cy="1369909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C31C91C4-DFDC-46CA-8DAE-C42471FFF1AF}"/>
              </a:ext>
            </a:extLst>
          </p:cNvPr>
          <p:cNvSpPr txBox="1"/>
          <p:nvPr/>
        </p:nvSpPr>
        <p:spPr>
          <a:xfrm>
            <a:off x="525627" y="2098110"/>
            <a:ext cx="8071096" cy="2527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Všichni účastníci jsou ztlumeni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Webinář je nahráván a bude zveřejněn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Externí nahrávání videa není povoleno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Dotazy pište prosím do chatu až na konci webináře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Prezentaci a  záznam zveřejníme na našich webových stránkách, kde také najdete další materiály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D02304C-0CBE-4D8D-83B0-BE42B19A46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9034896" y="2098110"/>
            <a:ext cx="2521080" cy="160663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D5B7777-0476-4529-A640-1B1060FDD5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8596724" y="3677672"/>
            <a:ext cx="3397425" cy="238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8007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35A37698-375A-FC7F-D6EC-EE71107434CF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B3F5D28F-602F-43E0-0C6E-B4E156F2256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366138" y="737118"/>
            <a:ext cx="5949061" cy="461762"/>
          </a:xfrm>
          <a:prstGeom prst="roundRect">
            <a:avLst>
              <a:gd name="adj" fmla="val 16667"/>
            </a:avLst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rgbClr val="000000"/>
          </a:lnRef>
          <a:fillRef idx="1001">
            <a:schemeClr val="dk2"/>
          </a:fillRef>
          <a:effectRef idx="0">
            <a:srgbClr val="000000"/>
          </a:effectRef>
          <a:fontRef idx="major"/>
        </p:style>
        <p:txBody>
          <a:bodyPr>
            <a:noAutofit/>
          </a:bodyPr>
          <a:lstStyle/>
          <a:p>
            <a:pPr algn="ctr">
              <a:defRPr/>
            </a:pPr>
            <a:r>
              <a:rPr lang="cs-CZ" sz="2400" dirty="0">
                <a:solidFill>
                  <a:schemeClr val="bg1"/>
                </a:solidFill>
                <a:cs typeface="Arial" panose="020B0604020202020204" pitchFamily="34" charset="0"/>
              </a:rPr>
              <a:t>List F. Nástroj pro stanovení doby měření</a:t>
            </a:r>
            <a:endParaRPr lang="cs-CZ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DBC536B1-9095-ADEB-4AF0-10D3102B04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4240" y="5636533"/>
            <a:ext cx="1369909" cy="1369909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47F8A0D2-419D-1558-51CB-0731B7A87171}"/>
              </a:ext>
            </a:extLst>
          </p:cNvPr>
          <p:cNvSpPr txBox="1"/>
          <p:nvPr/>
        </p:nvSpPr>
        <p:spPr bwMode="auto">
          <a:xfrm>
            <a:off x="8012931" y="2038076"/>
            <a:ext cx="2611309" cy="173664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Pokud nemáte přesné údaje (neproběhly všechny odečty), uvedete Váš nejlepší odhad. Za rok v dalším výkazu emisí uvedete skutečnou hodnotu a vypočítá se rozdíl (příští rok vykážete méně nebo více, podle toho jak vyjde skutečná spotřeba)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2BB52D0-5804-97C0-F7CB-4F2A450A4D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082" y="1520918"/>
            <a:ext cx="6174441" cy="3414021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D72B9E1-4568-554A-B144-9199DEA783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5035" y="4819924"/>
            <a:ext cx="6773710" cy="1633217"/>
          </a:xfrm>
          <a:prstGeom prst="rect">
            <a:avLst/>
          </a:prstGeom>
        </p:spPr>
      </p:pic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5E38FBB8-2DA4-7B9D-A3C3-99C0466DF82B}"/>
              </a:ext>
            </a:extLst>
          </p:cNvPr>
          <p:cNvCxnSpPr>
            <a:cxnSpLocks/>
          </p:cNvCxnSpPr>
          <p:nvPr/>
        </p:nvCxnSpPr>
        <p:spPr bwMode="auto">
          <a:xfrm flipH="1">
            <a:off x="2958353" y="2886102"/>
            <a:ext cx="5012948" cy="135718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87567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EF7C7A94-3FD0-210B-E58F-29CC157D2676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A7C1C417-DDF7-5C98-1BC1-8583BF7F412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366139" y="737118"/>
            <a:ext cx="5150164" cy="461762"/>
          </a:xfrm>
          <a:prstGeom prst="roundRect">
            <a:avLst>
              <a:gd name="adj" fmla="val 16667"/>
            </a:avLst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rgbClr val="000000"/>
          </a:lnRef>
          <a:fillRef idx="1001">
            <a:schemeClr val="dk2"/>
          </a:fillRef>
          <a:effectRef idx="0">
            <a:srgbClr val="000000"/>
          </a:effectRef>
          <a:fontRef idx="major"/>
        </p:style>
        <p:txBody>
          <a:bodyPr>
            <a:noAutofit/>
          </a:bodyPr>
          <a:lstStyle/>
          <a:p>
            <a:pPr algn="ctr">
              <a:defRPr/>
            </a:pPr>
            <a:r>
              <a:rPr lang="cs-CZ" sz="2400" dirty="0">
                <a:solidFill>
                  <a:schemeClr val="bg1"/>
                </a:solidFill>
                <a:cs typeface="Arial" panose="020B0604020202020204" pitchFamily="34" charset="0"/>
              </a:rPr>
              <a:t>List H. Souhrn</a:t>
            </a:r>
            <a:endParaRPr lang="cs-CZ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11CCDACF-F471-E60C-5466-14309B0C65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4240" y="5636533"/>
            <a:ext cx="1369909" cy="1369909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0F2A29A4-A20F-EC76-EB38-6DC0D1A662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212" y="1364877"/>
            <a:ext cx="5620590" cy="399796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8679D9A-C320-7F31-835B-ADE56D2DA7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7004" y="4179227"/>
            <a:ext cx="5251076" cy="217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245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F4AE9EDA-C62A-93F8-3810-1E127E3225C6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62334F6C-4BCD-5A4A-92AC-3B9EB1B8B92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231384" y="332857"/>
            <a:ext cx="7714067" cy="461762"/>
          </a:xfrm>
          <a:prstGeom prst="roundRect">
            <a:avLst>
              <a:gd name="adj" fmla="val 16667"/>
            </a:avLst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rgbClr val="000000"/>
          </a:lnRef>
          <a:fillRef idx="1001">
            <a:schemeClr val="dk2"/>
          </a:fillRef>
          <a:effectRef idx="0">
            <a:srgbClr val="000000"/>
          </a:effectRef>
          <a:fontRef idx="major"/>
        </p:style>
        <p:txBody>
          <a:bodyPr>
            <a:noAutofit/>
          </a:bodyPr>
          <a:lstStyle/>
          <a:p>
            <a:pPr algn="ctr">
              <a:defRPr/>
            </a:pPr>
            <a:r>
              <a:rPr lang="cs-CZ" sz="2400" dirty="0">
                <a:solidFill>
                  <a:schemeClr val="bg1"/>
                </a:solidFill>
                <a:cs typeface="Arial" panose="020B0604020202020204" pitchFamily="34" charset="0"/>
              </a:rPr>
              <a:t>Podání Ročního výkazu</a:t>
            </a:r>
            <a:endParaRPr lang="cs-CZ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3A1D578-F562-32F5-C184-207736FA06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4240" y="5636533"/>
            <a:ext cx="1369909" cy="136990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0AD1648-3508-0F0A-C125-FBB850C9C7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2403" y="980836"/>
            <a:ext cx="2142187" cy="5636533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4E13C0AA-F98C-01E4-4964-44D4FDA10490}"/>
              </a:ext>
            </a:extLst>
          </p:cNvPr>
          <p:cNvSpPr txBox="1"/>
          <p:nvPr/>
        </p:nvSpPr>
        <p:spPr bwMode="auto">
          <a:xfrm>
            <a:off x="8147685" y="4891947"/>
            <a:ext cx="2611309" cy="91940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Přiložit můžete například tabulky s pomocnými výpočty (výpočet vážených průměrů u směsných paliv)</a:t>
            </a:r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8B9A38F8-EBDE-8FDC-1338-957857A1A1FE}"/>
              </a:ext>
            </a:extLst>
          </p:cNvPr>
          <p:cNvCxnSpPr>
            <a:cxnSpLocks/>
            <a:stCxn id="6" idx="1"/>
          </p:cNvCxnSpPr>
          <p:nvPr/>
        </p:nvCxnSpPr>
        <p:spPr bwMode="auto">
          <a:xfrm flipH="1">
            <a:off x="7642459" y="5351648"/>
            <a:ext cx="505226" cy="28488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6E690354-EBE9-9F09-27FC-049479A9E4EC}"/>
              </a:ext>
            </a:extLst>
          </p:cNvPr>
          <p:cNvSpPr txBox="1"/>
          <p:nvPr/>
        </p:nvSpPr>
        <p:spPr bwMode="auto">
          <a:xfrm>
            <a:off x="2477108" y="2383582"/>
            <a:ext cx="2611309" cy="112371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Pokud u žádného listu není zobrazen červený křížek a je tedy vše povinné vyplněné, můžete zprávu podat. Letos bez ověřovací zprávy.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5318CD03-E45E-E908-AE4E-34ED936477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878" y="1719013"/>
            <a:ext cx="1771012" cy="3632634"/>
          </a:xfrm>
          <a:prstGeom prst="rect">
            <a:avLst/>
          </a:prstGeom>
        </p:spPr>
      </p:pic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06C7F72A-68A5-F60E-066B-547A9D8FB18A}"/>
              </a:ext>
            </a:extLst>
          </p:cNvPr>
          <p:cNvCxnSpPr>
            <a:cxnSpLocks/>
            <a:stCxn id="13" idx="2"/>
          </p:cNvCxnSpPr>
          <p:nvPr/>
        </p:nvCxnSpPr>
        <p:spPr bwMode="auto">
          <a:xfrm>
            <a:off x="3782763" y="3507294"/>
            <a:ext cx="2030896" cy="121871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>
            <a:extLst>
              <a:ext uri="{FF2B5EF4-FFF2-40B4-BE49-F238E27FC236}">
                <a16:creationId xmlns:a16="http://schemas.microsoft.com/office/drawing/2014/main" id="{A79840AF-08EC-6380-E53D-E7AB3FB334B4}"/>
              </a:ext>
            </a:extLst>
          </p:cNvPr>
          <p:cNvCxnSpPr>
            <a:cxnSpLocks/>
            <a:stCxn id="13" idx="2"/>
          </p:cNvCxnSpPr>
          <p:nvPr/>
        </p:nvCxnSpPr>
        <p:spPr bwMode="auto">
          <a:xfrm flipH="1" flipV="1">
            <a:off x="2077453" y="3068855"/>
            <a:ext cx="1705310" cy="43843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26198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CC0817E8-FAA2-4C62-B4E6-45416D8E5D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FD234F6F-8460-4AC4-B86C-46D19A9A3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6507" y="3133429"/>
            <a:ext cx="4738986" cy="591139"/>
          </a:xfrm>
          <a:prstGeom prst="roundRect">
            <a:avLst/>
          </a:prstGeom>
          <a:ln>
            <a:noFill/>
            <a:round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algn="ctr"/>
            <a:r>
              <a:rPr lang="cs-CZ" sz="2800" dirty="0">
                <a:solidFill>
                  <a:schemeClr val="bg1"/>
                </a:solidFill>
              </a:rPr>
              <a:t>Prostor na dotazy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E4E8EB7-86DD-4475-9940-45A835418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757" y="5725743"/>
            <a:ext cx="1369909" cy="1369909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2AA0861B-9969-31AB-AEEF-B74E3A5602C1}"/>
              </a:ext>
            </a:extLst>
          </p:cNvPr>
          <p:cNvSpPr txBox="1"/>
          <p:nvPr/>
        </p:nvSpPr>
        <p:spPr bwMode="auto">
          <a:xfrm>
            <a:off x="1550776" y="3871387"/>
            <a:ext cx="9090447" cy="693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1400" i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Napište prosím do chatu své dotazy, po 5 minutové přestávce některé zodpovíme, zbylé odpovíme písemně v dokumentu nejčastějších otázek a odpovědí. </a:t>
            </a:r>
          </a:p>
        </p:txBody>
      </p:sp>
    </p:spTree>
    <p:extLst>
      <p:ext uri="{BB962C8B-B14F-4D97-AF65-F5344CB8AC3E}">
        <p14:creationId xmlns:p14="http://schemas.microsoft.com/office/powerpoint/2010/main" val="36142135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3B3BBACD-00BB-474E-8D8B-17D318000B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55406" y="2173168"/>
            <a:ext cx="8081187" cy="1107418"/>
          </a:xfrm>
        </p:spPr>
        <p:txBody>
          <a:bodyPr>
            <a:normAutofit/>
          </a:bodyPr>
          <a:lstStyle/>
          <a:p>
            <a:r>
              <a:rPr lang="cs-CZ" sz="6000" dirty="0">
                <a:solidFill>
                  <a:schemeClr val="bg1"/>
                </a:solidFill>
                <a:latin typeface="+mj-lt"/>
              </a:rPr>
              <a:t>Děkujeme za pozornost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FCA1773E-C350-487B-83C5-CA629173129F}"/>
              </a:ext>
            </a:extLst>
          </p:cNvPr>
          <p:cNvSpPr/>
          <p:nvPr/>
        </p:nvSpPr>
        <p:spPr>
          <a:xfrm>
            <a:off x="0" y="4831925"/>
            <a:ext cx="12192000" cy="2026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56F7DFB-6167-4775-928F-4C0E74F3F2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337" y="-229008"/>
            <a:ext cx="1369909" cy="136990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E7B8126-6D71-4B2F-87FB-AF152B0706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89" y="4999460"/>
            <a:ext cx="946163" cy="94616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F7DA739-C9DD-46AB-B725-246BD4CC74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279" y="5105994"/>
            <a:ext cx="808903" cy="80890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FD7979CC-6853-4764-AA13-E9F7E3D0C7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990" y="5076533"/>
            <a:ext cx="856953" cy="85695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508D0D8D-E422-4B12-9053-9CB5C7A9FC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279" y="5940170"/>
            <a:ext cx="856953" cy="85695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DB6FB25A-13F2-4708-AD5A-59BD0451FC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03" y="5877732"/>
            <a:ext cx="856953" cy="856953"/>
          </a:xfrm>
          <a:prstGeom prst="rect">
            <a:avLst/>
          </a:prstGeom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C57E0778-20B4-41D1-8400-BBCECB0B28DA}"/>
              </a:ext>
            </a:extLst>
          </p:cNvPr>
          <p:cNvSpPr txBox="1"/>
          <p:nvPr/>
        </p:nvSpPr>
        <p:spPr>
          <a:xfrm>
            <a:off x="1343956" y="5320344"/>
            <a:ext cx="3479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+mj-lt"/>
              </a:rPr>
              <a:t>Ministerstvo životního prostředí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1A98C851-983E-44EE-B5BD-44AEA22B39DB}"/>
              </a:ext>
            </a:extLst>
          </p:cNvPr>
          <p:cNvSpPr txBox="1"/>
          <p:nvPr/>
        </p:nvSpPr>
        <p:spPr>
          <a:xfrm>
            <a:off x="6518182" y="5293310"/>
            <a:ext cx="1149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+mj-lt"/>
              </a:rPr>
              <a:t>@</a:t>
            </a:r>
            <a:r>
              <a:rPr lang="cs-CZ" dirty="0" err="1">
                <a:latin typeface="+mj-lt"/>
              </a:rPr>
              <a:t>mzpcr</a:t>
            </a:r>
            <a:endParaRPr lang="cs-CZ" dirty="0">
              <a:latin typeface="+mj-lt"/>
            </a:endParaRP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FF366A44-BD26-451D-A8E8-9B1C7AD82B00}"/>
              </a:ext>
            </a:extLst>
          </p:cNvPr>
          <p:cNvSpPr txBox="1"/>
          <p:nvPr/>
        </p:nvSpPr>
        <p:spPr>
          <a:xfrm>
            <a:off x="9298943" y="5287875"/>
            <a:ext cx="2054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+mj-lt"/>
              </a:rPr>
              <a:t>@</a:t>
            </a:r>
            <a:r>
              <a:rPr lang="cs-CZ" dirty="0" err="1">
                <a:latin typeface="+mj-lt"/>
              </a:rPr>
              <a:t>ministerstvo_zp</a:t>
            </a:r>
            <a:endParaRPr lang="cs-CZ" dirty="0">
              <a:latin typeface="+mj-lt"/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38806F83-234A-44CE-BEE8-FCB04B7FD471}"/>
              </a:ext>
            </a:extLst>
          </p:cNvPr>
          <p:cNvSpPr txBox="1"/>
          <p:nvPr/>
        </p:nvSpPr>
        <p:spPr>
          <a:xfrm>
            <a:off x="1335647" y="6121541"/>
            <a:ext cx="3479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+mj-lt"/>
              </a:rPr>
              <a:t>Ministerstvo životního prostředí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E743B1EE-F8AE-46E2-B493-8FDA78EE2FD3}"/>
              </a:ext>
            </a:extLst>
          </p:cNvPr>
          <p:cNvSpPr txBox="1"/>
          <p:nvPr/>
        </p:nvSpPr>
        <p:spPr>
          <a:xfrm>
            <a:off x="6518182" y="6159217"/>
            <a:ext cx="3649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+mj-lt"/>
              </a:rPr>
              <a:t>@</a:t>
            </a:r>
            <a:r>
              <a:rPr lang="cs-CZ" dirty="0" err="1">
                <a:latin typeface="+mj-lt"/>
              </a:rPr>
              <a:t>ministerstvozivotnihoprostredi</a:t>
            </a:r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61849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5A28FFC0-55BC-B460-CEE8-903E1B720554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1674D2ED-71B0-9B3A-3AB0-B1A9605033A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366139" y="737118"/>
            <a:ext cx="8261956" cy="461762"/>
          </a:xfrm>
          <a:prstGeom prst="roundRect">
            <a:avLst>
              <a:gd name="adj" fmla="val 16667"/>
            </a:avLst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rgbClr val="000000"/>
          </a:lnRef>
          <a:fillRef idx="1001">
            <a:schemeClr val="dk2"/>
          </a:fillRef>
          <a:effectRef idx="0">
            <a:srgbClr val="000000"/>
          </a:effectRef>
          <a:fontRef idx="major"/>
        </p:style>
        <p:txBody>
          <a:bodyPr>
            <a:noAutofit/>
          </a:bodyPr>
          <a:lstStyle/>
          <a:p>
            <a:pPr algn="ctr">
              <a:defRPr/>
            </a:pPr>
            <a:r>
              <a:rPr lang="cs-CZ" sz="2400" dirty="0">
                <a:solidFill>
                  <a:schemeClr val="bg1"/>
                </a:solidFill>
                <a:cs typeface="Arial" panose="020B0604020202020204" pitchFamily="34" charset="0"/>
              </a:rPr>
              <a:t>Žádost o vydání povolení k dodávání paliv</a:t>
            </a:r>
            <a:endParaRPr lang="cs-CZ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555A9F9D-A85E-6047-764E-DEAF5C79FFA2}"/>
              </a:ext>
            </a:extLst>
          </p:cNvPr>
          <p:cNvSpPr txBox="1"/>
          <p:nvPr/>
        </p:nvSpPr>
        <p:spPr>
          <a:xfrm>
            <a:off x="662366" y="1595021"/>
            <a:ext cx="11171671" cy="6878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Žádost se podává na formuláři, který bude k dispozici na internetových stránkách MŽP. 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Vyplněný formulář dodavatel paliv zašle </a:t>
            </a:r>
            <a:r>
              <a:rPr lang="cs-CZ" sz="16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datovou schránkou </a:t>
            </a: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MŽP, odboru politiky ochrany klimatu.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 Identifikátor DS MŽP je: 9gsaax4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Kromě formuláře žádosti přiloží také </a:t>
            </a:r>
            <a:r>
              <a:rPr lang="cs-CZ" sz="16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jako přílohu aktuální verzi monitorovacího plánu</a:t>
            </a: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, kterou má v ERT. 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U subjektů, které ještě v ERT nemají schválený MP bude jeho schválení probíhat v průběhu řízení bez nutnosti znovu zasílat datovou schránkou.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Za vyřízení žádosti není určen žádný správní poplatek.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Ti, kteří už žádost podali </a:t>
            </a:r>
            <a:r>
              <a:rPr lang="cs-CZ" sz="16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prostřednictvím datové schránky na předběžném formuláři</a:t>
            </a: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cs-CZ" sz="16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nemusí zasílat znovu</a:t>
            </a: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.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Ti, kteří formulář žádosti zaslali </a:t>
            </a:r>
            <a:r>
              <a:rPr lang="cs-CZ" sz="16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pouze emailem</a:t>
            </a: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, musí zaslat znovu, toto není oficiální podání.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Termín pro podání žádosti nově do </a:t>
            </a:r>
            <a:r>
              <a:rPr lang="cs-CZ" sz="16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konce dubna 2025</a:t>
            </a: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.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600" u="sng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endParaRPr lang="cs-CZ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b="1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5310A192-F61F-1E47-D41A-A400DC61EA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4240" y="5636533"/>
            <a:ext cx="1369909" cy="136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619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>
            <a:spLocks noGrp="1"/>
          </p:cNvSpPr>
          <p:nvPr>
            <p:ph type="title"/>
          </p:nvPr>
        </p:nvSpPr>
        <p:spPr bwMode="auto">
          <a:xfrm>
            <a:off x="2768383" y="186742"/>
            <a:ext cx="5430205" cy="901803"/>
          </a:xfrm>
          <a:prstGeom prst="roundRect">
            <a:avLst>
              <a:gd name="adj" fmla="val 16667"/>
            </a:avLst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rgbClr val="000000"/>
          </a:lnRef>
          <a:fillRef idx="1001">
            <a:schemeClr val="dk2"/>
          </a:fillRef>
          <a:effectRef idx="0">
            <a:srgbClr val="000000"/>
          </a:effectRef>
          <a:fontRef idx="major"/>
        </p:style>
        <p:txBody>
          <a:bodyPr>
            <a:noAutofit/>
          </a:bodyPr>
          <a:lstStyle/>
          <a:p>
            <a:pPr algn="ctr">
              <a:defRPr/>
            </a:pPr>
            <a:r>
              <a:rPr lang="cs-CZ" sz="2400" dirty="0">
                <a:solidFill>
                  <a:schemeClr val="bg1"/>
                </a:solidFill>
                <a:cs typeface="Arial" panose="020B0604020202020204" pitchFamily="34" charset="0"/>
              </a:rPr>
              <a:t>Cyklus plnění povinností – termín pro první podání Ročního výkazu emisí</a:t>
            </a:r>
            <a:endParaRPr lang="cs-CZ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C7D5D51-291C-4851-8845-B0CAE0BB2D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4240" y="5636533"/>
            <a:ext cx="1369909" cy="1369909"/>
          </a:xfrm>
          <a:prstGeom prst="rect">
            <a:avLst/>
          </a:prstGeom>
        </p:spPr>
      </p:pic>
      <p:pic>
        <p:nvPicPr>
          <p:cNvPr id="5" name="Obrázek 4" descr="Obsah obrázku skica, kruh, kresba, umění&#10;&#10;Popis byl vytvořen automaticky">
            <a:extLst>
              <a:ext uri="{FF2B5EF4-FFF2-40B4-BE49-F238E27FC236}">
                <a16:creationId xmlns:a16="http://schemas.microsoft.com/office/drawing/2014/main" id="{8F5F32C6-C876-5402-9777-DB92768917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686" y="2027503"/>
            <a:ext cx="4081137" cy="408113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8E8D7EA5-F16C-327C-CDF5-394117F02A5B}"/>
              </a:ext>
            </a:extLst>
          </p:cNvPr>
          <p:cNvSpPr txBox="1"/>
          <p:nvPr/>
        </p:nvSpPr>
        <p:spPr>
          <a:xfrm>
            <a:off x="1282920" y="4378405"/>
            <a:ext cx="3315326" cy="1072634"/>
          </a:xfrm>
          <a:prstGeom prst="round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Zjišťování emisí</a:t>
            </a:r>
          </a:p>
          <a:p>
            <a:pPr algn="ctr"/>
            <a:r>
              <a:rPr lang="cs-CZ" sz="1400" dirty="0"/>
              <a:t>Od 1. ledna do 31. prosince roku t</a:t>
            </a:r>
          </a:p>
          <a:p>
            <a:pPr algn="ctr"/>
            <a:r>
              <a:rPr lang="cs-CZ" sz="1400" dirty="0"/>
              <a:t> </a:t>
            </a:r>
            <a:r>
              <a:rPr lang="cs-CZ" sz="1100" dirty="0"/>
              <a:t>(možno určit jiný termín pro oddělení monitorovacích období, viz. MRR)</a:t>
            </a:r>
            <a:endParaRPr lang="cs-CZ" sz="1400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19040544-2541-DDC4-D7DA-CF2CC87A13F2}"/>
              </a:ext>
            </a:extLst>
          </p:cNvPr>
          <p:cNvSpPr txBox="1"/>
          <p:nvPr/>
        </p:nvSpPr>
        <p:spPr bwMode="auto">
          <a:xfrm>
            <a:off x="863643" y="1163496"/>
            <a:ext cx="2689293" cy="51077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solidFill>
                  <a:srgbClr val="FF0000"/>
                </a:solidFill>
              </a:rPr>
              <a:t>Poprvé v roce 2028 za emise z paliv dodaných během 2027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979AF0F7-4BA6-2316-C576-E77DF149FC31}"/>
              </a:ext>
            </a:extLst>
          </p:cNvPr>
          <p:cNvSpPr txBox="1"/>
          <p:nvPr/>
        </p:nvSpPr>
        <p:spPr bwMode="auto">
          <a:xfrm>
            <a:off x="7934947" y="5800382"/>
            <a:ext cx="2689293" cy="71508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solidFill>
                  <a:srgbClr val="FF0000"/>
                </a:solidFill>
              </a:rPr>
              <a:t>Ověření auditorem až od 2026, výkaz v roce 2025 za historické emise 2024 být ověřený nemusí</a:t>
            </a:r>
          </a:p>
        </p:txBody>
      </p: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23B7C624-5210-399C-0092-F7E1741F5827}"/>
              </a:ext>
            </a:extLst>
          </p:cNvPr>
          <p:cNvCxnSpPr/>
          <p:nvPr/>
        </p:nvCxnSpPr>
        <p:spPr>
          <a:xfrm>
            <a:off x="4295282" y="4517785"/>
            <a:ext cx="0" cy="9494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Skupina 24">
            <a:extLst>
              <a:ext uri="{FF2B5EF4-FFF2-40B4-BE49-F238E27FC236}">
                <a16:creationId xmlns:a16="http://schemas.microsoft.com/office/drawing/2014/main" id="{7D329ADD-074B-CB2D-0063-EE130FF25FF0}"/>
              </a:ext>
            </a:extLst>
          </p:cNvPr>
          <p:cNvGrpSpPr/>
          <p:nvPr/>
        </p:nvGrpSpPr>
        <p:grpSpPr>
          <a:xfrm>
            <a:off x="1270122" y="2079420"/>
            <a:ext cx="3315326" cy="1123712"/>
            <a:chOff x="1270122" y="2079420"/>
            <a:chExt cx="3315326" cy="1123712"/>
          </a:xfrm>
        </p:grpSpPr>
        <p:sp>
          <p:nvSpPr>
            <p:cNvPr id="11" name="TextovéPole 10">
              <a:extLst>
                <a:ext uri="{FF2B5EF4-FFF2-40B4-BE49-F238E27FC236}">
                  <a16:creationId xmlns:a16="http://schemas.microsoft.com/office/drawing/2014/main" id="{0153A334-D9DC-1CD5-096C-2ADD0A2D3769}"/>
                </a:ext>
              </a:extLst>
            </p:cNvPr>
            <p:cNvSpPr txBox="1"/>
            <p:nvPr/>
          </p:nvSpPr>
          <p:spPr bwMode="auto">
            <a:xfrm>
              <a:off x="1270122" y="2079420"/>
              <a:ext cx="3315326" cy="1123712"/>
            </a:xfrm>
            <a:prstGeom prst="roundRect">
              <a:avLst/>
            </a:prstGeom>
            <a:noFill/>
            <a:ln w="952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 strike="sngStrike" dirty="0"/>
                <a:t>Vyřazení emisních povolenek</a:t>
              </a:r>
            </a:p>
            <a:p>
              <a:pPr algn="ctr"/>
              <a:r>
                <a:rPr lang="cs-CZ" sz="1400" dirty="0"/>
                <a:t>do 31. května roku t + 1</a:t>
              </a:r>
            </a:p>
            <a:p>
              <a:pPr algn="ctr"/>
              <a:r>
                <a:rPr lang="cs-CZ" sz="1400" dirty="0"/>
                <a:t>v počtu odpovídajícím množství emisí z dodaných paliv během roku t</a:t>
              </a:r>
            </a:p>
          </p:txBody>
        </p:sp>
        <p:cxnSp>
          <p:nvCxnSpPr>
            <p:cNvPr id="16" name="Přímá spojnice 15">
              <a:extLst>
                <a:ext uri="{FF2B5EF4-FFF2-40B4-BE49-F238E27FC236}">
                  <a16:creationId xmlns:a16="http://schemas.microsoft.com/office/drawing/2014/main" id="{E1D73E9F-57CF-1A39-FAE1-E91F76F17E0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66832" y="2142943"/>
              <a:ext cx="0" cy="106018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Skupina 25">
            <a:extLst>
              <a:ext uri="{FF2B5EF4-FFF2-40B4-BE49-F238E27FC236}">
                <a16:creationId xmlns:a16="http://schemas.microsoft.com/office/drawing/2014/main" id="{A97BADCC-9844-DB0B-AE19-555F1F785621}"/>
              </a:ext>
            </a:extLst>
          </p:cNvPr>
          <p:cNvGrpSpPr/>
          <p:nvPr/>
        </p:nvGrpSpPr>
        <p:grpSpPr>
          <a:xfrm>
            <a:off x="7697328" y="2142943"/>
            <a:ext cx="3315326" cy="646986"/>
            <a:chOff x="7697328" y="2142943"/>
            <a:chExt cx="3315326" cy="646986"/>
          </a:xfrm>
        </p:grpSpPr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id="{B0B2F92F-B569-B263-CDE0-C13ADFBD5C37}"/>
                </a:ext>
              </a:extLst>
            </p:cNvPr>
            <p:cNvSpPr txBox="1"/>
            <p:nvPr/>
          </p:nvSpPr>
          <p:spPr bwMode="auto">
            <a:xfrm>
              <a:off x="7697328" y="2142943"/>
              <a:ext cx="3315326" cy="646986"/>
            </a:xfrm>
            <a:prstGeom prst="roundRect">
              <a:avLst/>
            </a:prstGeom>
            <a:solidFill>
              <a:srgbClr val="FF0000"/>
            </a:solidFill>
            <a:ln w="952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 dirty="0"/>
                <a:t>Podání ročního výkazu emisí</a:t>
              </a:r>
            </a:p>
            <a:p>
              <a:pPr algn="ctr"/>
              <a:r>
                <a:rPr lang="cs-CZ" sz="1400" dirty="0"/>
                <a:t>do 30. dubna roku t + 1</a:t>
              </a:r>
            </a:p>
          </p:txBody>
        </p:sp>
        <p:cxnSp>
          <p:nvCxnSpPr>
            <p:cNvPr id="19" name="Přímá spojnice 18">
              <a:extLst>
                <a:ext uri="{FF2B5EF4-FFF2-40B4-BE49-F238E27FC236}">
                  <a16:creationId xmlns:a16="http://schemas.microsoft.com/office/drawing/2014/main" id="{3D6CAE6A-273C-DDC9-1100-A0E81CC0AB0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834695" y="2142943"/>
              <a:ext cx="0" cy="6469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Skupina 26">
            <a:extLst>
              <a:ext uri="{FF2B5EF4-FFF2-40B4-BE49-F238E27FC236}">
                <a16:creationId xmlns:a16="http://schemas.microsoft.com/office/drawing/2014/main" id="{1C83B74B-D26D-3DE5-73FD-9B2239346FDA}"/>
              </a:ext>
            </a:extLst>
          </p:cNvPr>
          <p:cNvGrpSpPr/>
          <p:nvPr/>
        </p:nvGrpSpPr>
        <p:grpSpPr>
          <a:xfrm>
            <a:off x="8055061" y="4497586"/>
            <a:ext cx="3315326" cy="953453"/>
            <a:chOff x="8055061" y="4497586"/>
            <a:chExt cx="3315326" cy="953453"/>
          </a:xfrm>
        </p:grpSpPr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7F687471-02F3-6615-9C33-9B0035CE2C9D}"/>
                </a:ext>
              </a:extLst>
            </p:cNvPr>
            <p:cNvSpPr txBox="1"/>
            <p:nvPr/>
          </p:nvSpPr>
          <p:spPr bwMode="auto">
            <a:xfrm>
              <a:off x="8055061" y="4497586"/>
              <a:ext cx="3315326" cy="953453"/>
            </a:xfrm>
            <a:prstGeom prst="roundRect">
              <a:avLst/>
            </a:prstGeom>
            <a:noFill/>
            <a:ln w="952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 dirty="0"/>
                <a:t>Zpracování </a:t>
              </a:r>
              <a:r>
                <a:rPr lang="cs-CZ" b="1" strike="sngStrike" dirty="0"/>
                <a:t>a ověření </a:t>
              </a:r>
              <a:r>
                <a:rPr lang="cs-CZ" b="1" dirty="0"/>
                <a:t>ročního výkazu emisí</a:t>
              </a:r>
            </a:p>
            <a:p>
              <a:pPr algn="ctr"/>
              <a:r>
                <a:rPr lang="cs-CZ" sz="1400" dirty="0"/>
                <a:t>před 30. dubnem roku t + 1</a:t>
              </a:r>
            </a:p>
          </p:txBody>
        </p:sp>
        <p:cxnSp>
          <p:nvCxnSpPr>
            <p:cNvPr id="21" name="Přímá spojnice 20">
              <a:extLst>
                <a:ext uri="{FF2B5EF4-FFF2-40B4-BE49-F238E27FC236}">
                  <a16:creationId xmlns:a16="http://schemas.microsoft.com/office/drawing/2014/main" id="{6BEA62B8-71E7-C3E4-6B9F-BBF252AC1C8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198588" y="4517785"/>
              <a:ext cx="0" cy="9332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Přímá spojnice se šipkou 28">
            <a:extLst>
              <a:ext uri="{FF2B5EF4-FFF2-40B4-BE49-F238E27FC236}">
                <a16:creationId xmlns:a16="http://schemas.microsoft.com/office/drawing/2014/main" id="{400D679E-6EAC-01F0-38FB-36D964C54574}"/>
              </a:ext>
            </a:extLst>
          </p:cNvPr>
          <p:cNvCxnSpPr>
            <a:cxnSpLocks/>
          </p:cNvCxnSpPr>
          <p:nvPr/>
        </p:nvCxnSpPr>
        <p:spPr>
          <a:xfrm flipH="1" flipV="1">
            <a:off x="4295281" y="4992487"/>
            <a:ext cx="1069821" cy="45855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se šipkou 32">
            <a:extLst>
              <a:ext uri="{FF2B5EF4-FFF2-40B4-BE49-F238E27FC236}">
                <a16:creationId xmlns:a16="http://schemas.microsoft.com/office/drawing/2014/main" id="{806F4138-A8A4-08E2-2018-482218B19CBC}"/>
              </a:ext>
            </a:extLst>
          </p:cNvPr>
          <p:cNvCxnSpPr>
            <a:cxnSpLocks/>
          </p:cNvCxnSpPr>
          <p:nvPr/>
        </p:nvCxnSpPr>
        <p:spPr bwMode="auto">
          <a:xfrm flipV="1">
            <a:off x="7593756" y="4974312"/>
            <a:ext cx="604832" cy="2224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36">
            <a:extLst>
              <a:ext uri="{FF2B5EF4-FFF2-40B4-BE49-F238E27FC236}">
                <a16:creationId xmlns:a16="http://schemas.microsoft.com/office/drawing/2014/main" id="{26581E98-B34A-3AC3-1E72-27137461DE9D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584192" y="2575249"/>
            <a:ext cx="598672" cy="2146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se šipkou 39">
            <a:extLst>
              <a:ext uri="{FF2B5EF4-FFF2-40B4-BE49-F238E27FC236}">
                <a16:creationId xmlns:a16="http://schemas.microsoft.com/office/drawing/2014/main" id="{2E2FE145-9CC3-3848-18C5-FE1E6879AC09}"/>
              </a:ext>
            </a:extLst>
          </p:cNvPr>
          <p:cNvCxnSpPr>
            <a:cxnSpLocks/>
          </p:cNvCxnSpPr>
          <p:nvPr/>
        </p:nvCxnSpPr>
        <p:spPr bwMode="auto">
          <a:xfrm flipV="1">
            <a:off x="7399176" y="2466436"/>
            <a:ext cx="435519" cy="32349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F044ECCD-7016-99CE-B27F-926AF5D3994C}"/>
              </a:ext>
            </a:extLst>
          </p:cNvPr>
          <p:cNvSpPr txBox="1"/>
          <p:nvPr/>
        </p:nvSpPr>
        <p:spPr>
          <a:xfrm>
            <a:off x="5350334" y="4852431"/>
            <a:ext cx="314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</a:t>
            </a:r>
          </a:p>
        </p:txBody>
      </p: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F5AB7D7A-ED8F-7213-9E13-CFE4D744C59E}"/>
              </a:ext>
            </a:extLst>
          </p:cNvPr>
          <p:cNvSpPr txBox="1"/>
          <p:nvPr/>
        </p:nvSpPr>
        <p:spPr bwMode="auto">
          <a:xfrm>
            <a:off x="7079854" y="4852431"/>
            <a:ext cx="314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2</a:t>
            </a:r>
          </a:p>
        </p:txBody>
      </p:sp>
      <p:sp>
        <p:nvSpPr>
          <p:cNvPr id="46" name="TextovéPole 45">
            <a:extLst>
              <a:ext uri="{FF2B5EF4-FFF2-40B4-BE49-F238E27FC236}">
                <a16:creationId xmlns:a16="http://schemas.microsoft.com/office/drawing/2014/main" id="{4390862B-3940-CF2F-3462-B0FD8A41207E}"/>
              </a:ext>
            </a:extLst>
          </p:cNvPr>
          <p:cNvSpPr txBox="1"/>
          <p:nvPr/>
        </p:nvSpPr>
        <p:spPr bwMode="auto">
          <a:xfrm>
            <a:off x="7077562" y="2862706"/>
            <a:ext cx="314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3</a:t>
            </a:r>
          </a:p>
        </p:txBody>
      </p:sp>
      <p:sp>
        <p:nvSpPr>
          <p:cNvPr id="47" name="TextovéPole 46">
            <a:extLst>
              <a:ext uri="{FF2B5EF4-FFF2-40B4-BE49-F238E27FC236}">
                <a16:creationId xmlns:a16="http://schemas.microsoft.com/office/drawing/2014/main" id="{A4DF0F72-5EF4-342C-DA28-28CE269D81CB}"/>
              </a:ext>
            </a:extLst>
          </p:cNvPr>
          <p:cNvSpPr txBox="1"/>
          <p:nvPr/>
        </p:nvSpPr>
        <p:spPr bwMode="auto">
          <a:xfrm>
            <a:off x="5350335" y="2862706"/>
            <a:ext cx="314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4</a:t>
            </a:r>
          </a:p>
        </p:txBody>
      </p:sp>
      <p:cxnSp>
        <p:nvCxnSpPr>
          <p:cNvPr id="48" name="Přímá spojnice se šipkou 47">
            <a:extLst>
              <a:ext uri="{FF2B5EF4-FFF2-40B4-BE49-F238E27FC236}">
                <a16:creationId xmlns:a16="http://schemas.microsoft.com/office/drawing/2014/main" id="{6711B15E-7C21-4D94-E93B-0305D8A2D712}"/>
              </a:ext>
            </a:extLst>
          </p:cNvPr>
          <p:cNvCxnSpPr>
            <a:cxnSpLocks/>
            <a:stCxn id="12" idx="2"/>
          </p:cNvCxnSpPr>
          <p:nvPr/>
        </p:nvCxnSpPr>
        <p:spPr bwMode="auto">
          <a:xfrm>
            <a:off x="2208290" y="1674274"/>
            <a:ext cx="394951" cy="53146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nice se šipkou 51">
            <a:extLst>
              <a:ext uri="{FF2B5EF4-FFF2-40B4-BE49-F238E27FC236}">
                <a16:creationId xmlns:a16="http://schemas.microsoft.com/office/drawing/2014/main" id="{83E597A7-3A3A-861B-11A2-6136EC913DB8}"/>
              </a:ext>
            </a:extLst>
          </p:cNvPr>
          <p:cNvCxnSpPr>
            <a:cxnSpLocks/>
            <a:stCxn id="13" idx="0"/>
          </p:cNvCxnSpPr>
          <p:nvPr/>
        </p:nvCxnSpPr>
        <p:spPr bwMode="auto">
          <a:xfrm flipV="1">
            <a:off x="9279594" y="5369115"/>
            <a:ext cx="144020" cy="43126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ovéPole 1">
            <a:extLst>
              <a:ext uri="{FF2B5EF4-FFF2-40B4-BE49-F238E27FC236}">
                <a16:creationId xmlns:a16="http://schemas.microsoft.com/office/drawing/2014/main" id="{30557A20-435E-7C3E-AC75-91CDE778EE2C}"/>
              </a:ext>
            </a:extLst>
          </p:cNvPr>
          <p:cNvSpPr txBox="1"/>
          <p:nvPr/>
        </p:nvSpPr>
        <p:spPr>
          <a:xfrm>
            <a:off x="8512764" y="379155"/>
            <a:ext cx="3398325" cy="1328023"/>
          </a:xfrm>
          <a:prstGeom prst="round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Do 30. dubna 2025 podat první Roční výkaz emisí za paliva dodaná během roku 2024. Zjednodušený. </a:t>
            </a:r>
          </a:p>
        </p:txBody>
      </p:sp>
      <p:cxnSp>
        <p:nvCxnSpPr>
          <p:cNvPr id="4" name="Přímá spojnice se šipkou 3">
            <a:extLst>
              <a:ext uri="{FF2B5EF4-FFF2-40B4-BE49-F238E27FC236}">
                <a16:creationId xmlns:a16="http://schemas.microsoft.com/office/drawing/2014/main" id="{30DC7B30-8B9C-6279-12F6-67EECF2E1A63}"/>
              </a:ext>
            </a:extLst>
          </p:cNvPr>
          <p:cNvCxnSpPr>
            <a:cxnSpLocks/>
            <a:stCxn id="2" idx="2"/>
            <a:endCxn id="9" idx="0"/>
          </p:cNvCxnSpPr>
          <p:nvPr/>
        </p:nvCxnSpPr>
        <p:spPr>
          <a:xfrm flipH="1">
            <a:off x="9354991" y="1707178"/>
            <a:ext cx="856936" cy="43576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2922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DBB10FD5-FEE7-90B4-51B2-F51E3D6809A9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321F6AE7-6659-AF0F-7A7D-15F088A040E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366139" y="737118"/>
            <a:ext cx="8261956" cy="461762"/>
          </a:xfrm>
          <a:prstGeom prst="roundRect">
            <a:avLst>
              <a:gd name="adj" fmla="val 16667"/>
            </a:avLst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rgbClr val="000000"/>
          </a:lnRef>
          <a:fillRef idx="1001">
            <a:schemeClr val="dk2"/>
          </a:fillRef>
          <a:effectRef idx="0">
            <a:srgbClr val="000000"/>
          </a:effectRef>
          <a:fontRef idx="major"/>
        </p:style>
        <p:txBody>
          <a:bodyPr>
            <a:noAutofit/>
          </a:bodyPr>
          <a:lstStyle/>
          <a:p>
            <a:pPr algn="ctr">
              <a:defRPr/>
            </a:pPr>
            <a:r>
              <a:rPr lang="cs-CZ" sz="2400" dirty="0">
                <a:solidFill>
                  <a:schemeClr val="bg1"/>
                </a:solidFill>
                <a:cs typeface="Arial" panose="020B0604020202020204" pitchFamily="34" charset="0"/>
              </a:rPr>
              <a:t>Pravidla pro podání Ročního výkazu emisí za rok 2024</a:t>
            </a:r>
            <a:endParaRPr lang="cs-CZ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DA51B8EC-ECBB-178F-92B1-AA0BD1F2A464}"/>
              </a:ext>
            </a:extLst>
          </p:cNvPr>
          <p:cNvSpPr txBox="1"/>
          <p:nvPr/>
        </p:nvSpPr>
        <p:spPr>
          <a:xfrm>
            <a:off x="662366" y="1595021"/>
            <a:ext cx="11171671" cy="7755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První </a:t>
            </a:r>
            <a:r>
              <a:rPr lang="cs-CZ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Roční výkaz emisí (AER) </a:t>
            </a:r>
            <a:r>
              <a:rPr lang="cs-CZ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je určitým způsobem </a:t>
            </a:r>
            <a:r>
              <a:rPr lang="cs-CZ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zjednodušený</a:t>
            </a:r>
            <a:r>
              <a:rPr lang="cs-CZ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: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Nevychází z postupů</a:t>
            </a:r>
            <a:r>
              <a:rPr lang="cs-CZ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, které máte uvedeny </a:t>
            </a:r>
            <a:r>
              <a:rPr lang="cs-CZ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v monitorovacím plánu</a:t>
            </a:r>
            <a:r>
              <a:rPr lang="cs-CZ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. Tyto postupy použijete až pro AER v roce 2026. 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Můžete použít nejnižší úrovně přesnosti bez odůvodnění</a:t>
            </a:r>
            <a:r>
              <a:rPr lang="cs-CZ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. Např. dodavatelé uhlí nad 50 tis. tCO2 /rok nemusí pro vykazování emisí za rok 2024 použít výpočtové faktory stanovené laboratorními analýzami. 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Letos </a:t>
            </a:r>
            <a:r>
              <a:rPr lang="cs-CZ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nemusí být AER ověřený nezávislým ověřovatelem</a:t>
            </a:r>
            <a:r>
              <a:rPr lang="cs-CZ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. Tato povinnost zde bude poprvé až od roku 2026, ve kterém budete podávat Roční výkaz emisí za rok 2025.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Přesto je dobré vykázat emise co nejpřesněji. Vykázané emise za rok 2024 </a:t>
            </a:r>
            <a:r>
              <a:rPr lang="cs-CZ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budou </a:t>
            </a:r>
            <a:r>
              <a:rPr lang="cs-CZ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(spolu s emisemi vykázanými za rok 2025 a 2026) </a:t>
            </a:r>
            <a:r>
              <a:rPr lang="cs-CZ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sloužit pro výpočet </a:t>
            </a:r>
            <a:r>
              <a:rPr lang="cs-CZ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tzv. emisního stropu = tedy </a:t>
            </a:r>
            <a:r>
              <a:rPr lang="cs-CZ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množství povolenek, které bude od roku 2028 a dále v oběhu</a:t>
            </a:r>
            <a:r>
              <a:rPr lang="cs-CZ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.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600" u="sng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endParaRPr lang="cs-CZ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b="1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72B2BB0B-A26C-E33A-AD4A-CD09C75D3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4240" y="5636533"/>
            <a:ext cx="1369909" cy="136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657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E001E8D9-8B70-01F0-8994-28DA6947B421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B5AD4E7E-A2E9-27F9-2F8B-31BF82DA3FB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366138" y="737118"/>
            <a:ext cx="7097377" cy="461762"/>
          </a:xfrm>
          <a:prstGeom prst="roundRect">
            <a:avLst>
              <a:gd name="adj" fmla="val 16667"/>
            </a:avLst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rgbClr val="000000"/>
          </a:lnRef>
          <a:fillRef idx="1001">
            <a:schemeClr val="dk2"/>
          </a:fillRef>
          <a:effectRef idx="0">
            <a:srgbClr val="000000"/>
          </a:effectRef>
          <a:fontRef idx="major"/>
        </p:style>
        <p:txBody>
          <a:bodyPr>
            <a:noAutofit/>
          </a:bodyPr>
          <a:lstStyle/>
          <a:p>
            <a:pPr algn="ctr">
              <a:defRPr/>
            </a:pPr>
            <a:r>
              <a:rPr lang="cs-CZ" sz="2400" dirty="0">
                <a:solidFill>
                  <a:schemeClr val="bg1"/>
                </a:solidFill>
                <a:cs typeface="Arial" panose="020B0604020202020204" pitchFamily="34" charset="0"/>
              </a:rPr>
              <a:t>Jak první Roční výkaz emisí podat?</a:t>
            </a:r>
            <a:endParaRPr lang="cs-CZ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CCECC27F-D605-3068-3DA5-BCB9BDCCF116}"/>
              </a:ext>
            </a:extLst>
          </p:cNvPr>
          <p:cNvSpPr txBox="1"/>
          <p:nvPr/>
        </p:nvSpPr>
        <p:spPr>
          <a:xfrm>
            <a:off x="662366" y="1595021"/>
            <a:ext cx="11171671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Podobně jako monitorovací plán, Roční výkaz emisí (AER) se </a:t>
            </a:r>
            <a:r>
              <a:rPr lang="cs-CZ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bude podávat online prostřednictvím nástroje ETS Reporting </a:t>
            </a:r>
            <a:r>
              <a:rPr lang="cs-CZ" b="1" dirty="0" err="1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Tool</a:t>
            </a:r>
            <a:r>
              <a:rPr lang="cs-CZ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 (ERT)</a:t>
            </a:r>
            <a:r>
              <a:rPr lang="cs-CZ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.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Nemusíte ale odesílat žádné dokumenty datovou schránkou Ministerstvu životního prostředí (jako v případě žádosti o povolení)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Po přihlášení do ERT (</a:t>
            </a:r>
            <a:r>
              <a:rPr lang="cs-CZ" dirty="0">
                <a:solidFill>
                  <a:srgbClr val="00B0F0"/>
                </a:solidFill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https://ets-reporting.ec.europa.eu</a:t>
            </a:r>
            <a:r>
              <a:rPr lang="cs-CZ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) uvidíte pod Vaším monitorovacím plánem následující možnost: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600" u="sng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endParaRPr lang="cs-CZ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b="1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E72BF45C-0057-F870-B5A5-75CCDEDDFD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624240" y="5636533"/>
            <a:ext cx="1369909" cy="1369909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7BBE50C1-FA04-25EC-B574-A7878481E7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228684" y="4162942"/>
            <a:ext cx="9583814" cy="2551042"/>
          </a:xfrm>
          <a:prstGeom prst="rect">
            <a:avLst/>
          </a:prstGeom>
        </p:spPr>
      </p:pic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BA23FE3B-D862-7AE8-BC86-52F3809F08D3}"/>
              </a:ext>
            </a:extLst>
          </p:cNvPr>
          <p:cNvCxnSpPr>
            <a:cxnSpLocks/>
          </p:cNvCxnSpPr>
          <p:nvPr/>
        </p:nvCxnSpPr>
        <p:spPr>
          <a:xfrm>
            <a:off x="7772400" y="3783106"/>
            <a:ext cx="2382168" cy="124685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4648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C7F4C4C1-3B33-FB7D-0B7B-86840780D55D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1B529F7F-2628-BAE8-81D5-17C7846D807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366138" y="737118"/>
            <a:ext cx="7714067" cy="461762"/>
          </a:xfrm>
          <a:prstGeom prst="roundRect">
            <a:avLst>
              <a:gd name="adj" fmla="val 16667"/>
            </a:avLst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rgbClr val="000000"/>
          </a:lnRef>
          <a:fillRef idx="1001">
            <a:schemeClr val="dk2"/>
          </a:fillRef>
          <a:effectRef idx="0">
            <a:srgbClr val="000000"/>
          </a:effectRef>
          <a:fontRef idx="major"/>
        </p:style>
        <p:txBody>
          <a:bodyPr>
            <a:noAutofit/>
          </a:bodyPr>
          <a:lstStyle/>
          <a:p>
            <a:pPr algn="ctr">
              <a:defRPr/>
            </a:pPr>
            <a:r>
              <a:rPr lang="cs-CZ" sz="2400" dirty="0">
                <a:solidFill>
                  <a:schemeClr val="bg1"/>
                </a:solidFill>
                <a:cs typeface="Arial" panose="020B0604020202020204" pitchFamily="34" charset="0"/>
              </a:rPr>
              <a:t>Jaké údaje budete v ročním výkazu emisí vyplňovat?</a:t>
            </a:r>
            <a:endParaRPr lang="cs-CZ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93AA4D6A-0EF8-7D1E-5FAD-AB184A086060}"/>
              </a:ext>
            </a:extLst>
          </p:cNvPr>
          <p:cNvSpPr txBox="1"/>
          <p:nvPr/>
        </p:nvSpPr>
        <p:spPr>
          <a:xfrm>
            <a:off x="662366" y="1804715"/>
            <a:ext cx="11171671" cy="7340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Roční výkaz emisí je podobně jako Monitorovací plán rozdělen na několik částí: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List A. ID subjektu</a:t>
            </a:r>
          </a:p>
          <a:p>
            <a:pPr marL="1657350" lvl="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Základní údaje o dodavateli paliv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List B. Identifikace palivových toků</a:t>
            </a:r>
          </a:p>
          <a:p>
            <a:pPr marL="1657350" lvl="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Popis palivových toků, fyzických prostředků kterými paliva propouštíte a případně prostředníci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List C. Palivové toky</a:t>
            </a:r>
          </a:p>
          <a:p>
            <a:pPr marL="1657350" lvl="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Zde provedete samotný výpočet emisí. </a:t>
            </a:r>
          </a:p>
          <a:p>
            <a:pPr marL="1657350" lvl="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Uvádí se roční množství propuštěného paliva (RFA), jednotkový konverzní faktor (UCF), předběžný emisní faktor, případně podíl biomasy (</a:t>
            </a:r>
            <a:r>
              <a:rPr lang="cs-CZ" dirty="0" err="1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BioF</a:t>
            </a:r>
            <a:r>
              <a:rPr lang="cs-CZ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) a Relevantní podíl. </a:t>
            </a:r>
          </a:p>
          <a:p>
            <a:pPr marL="1657350" lvl="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Podle takto zadaných údajů portál </a:t>
            </a:r>
            <a:r>
              <a:rPr lang="cs-CZ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automaticky</a:t>
            </a:r>
            <a:r>
              <a:rPr lang="cs-CZ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 vypočítá emise.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600" u="sng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endParaRPr lang="cs-CZ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b="1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F2262929-B31C-E021-676E-396C3D80D5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4240" y="5636533"/>
            <a:ext cx="1369909" cy="136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632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AA57AA69-E100-5760-5995-FB9ECCEDC5FB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E73F945B-EB0F-81DC-4BCC-CF17215BC19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366138" y="737118"/>
            <a:ext cx="7714067" cy="461762"/>
          </a:xfrm>
          <a:prstGeom prst="roundRect">
            <a:avLst>
              <a:gd name="adj" fmla="val 16667"/>
            </a:avLst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rgbClr val="000000"/>
          </a:lnRef>
          <a:fillRef idx="1001">
            <a:schemeClr val="dk2"/>
          </a:fillRef>
          <a:effectRef idx="0">
            <a:srgbClr val="000000"/>
          </a:effectRef>
          <a:fontRef idx="major"/>
        </p:style>
        <p:txBody>
          <a:bodyPr>
            <a:noAutofit/>
          </a:bodyPr>
          <a:lstStyle/>
          <a:p>
            <a:pPr algn="ctr">
              <a:defRPr/>
            </a:pPr>
            <a:r>
              <a:rPr lang="cs-CZ" sz="2400" dirty="0">
                <a:solidFill>
                  <a:schemeClr val="bg1"/>
                </a:solidFill>
                <a:cs typeface="Arial" panose="020B0604020202020204" pitchFamily="34" charset="0"/>
              </a:rPr>
              <a:t>Jaké údaje budete v ročním výkazu emisí vyplňovat?</a:t>
            </a:r>
            <a:endParaRPr lang="cs-CZ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9C782480-3298-D3F1-90A7-D4E5FB21E20E}"/>
              </a:ext>
            </a:extLst>
          </p:cNvPr>
          <p:cNvSpPr txBox="1"/>
          <p:nvPr/>
        </p:nvSpPr>
        <p:spPr>
          <a:xfrm>
            <a:off x="662366" y="1804715"/>
            <a:ext cx="11171671" cy="7340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List D. Množství ETS1</a:t>
            </a:r>
          </a:p>
          <a:p>
            <a:pPr marL="1657350" lvl="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cs-CZ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Pokud dodáváte palivo provozovateli zařízení v ETS1</a:t>
            </a:r>
            <a:r>
              <a:rPr lang="cs-CZ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, zde ho uvedete a uvedete množství paliv jemu dodané. 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List  E. Nedostatky v údajích</a:t>
            </a:r>
          </a:p>
          <a:p>
            <a:pPr marL="1657350" lvl="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Není povinné, pouze v případě, že se v předchozím roce vyskytlo období, ve kterém nemáte údaje o množství propuštěných paliv. 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List  F. Nástroj pro stanovení doby měření </a:t>
            </a:r>
          </a:p>
          <a:p>
            <a:pPr marL="1657350" lvl="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Relevantní jen pro dodavatele zemního plynu.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List  G. Doplňující informace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List  H. Souhrn</a:t>
            </a:r>
          </a:p>
          <a:p>
            <a:pPr lvl="1">
              <a:lnSpc>
                <a:spcPct val="150000"/>
              </a:lnSpc>
            </a:pPr>
            <a:endParaRPr lang="cs-CZ" sz="1600" u="sng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endParaRPr lang="cs-CZ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b="1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72B4870C-1FA0-839A-662B-5BB7AD767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4240" y="5636533"/>
            <a:ext cx="1369909" cy="136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086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B05C35DC-9B3C-7FDA-6186-07D17570DAD1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334B6497-EBC3-4E0B-F3D3-E330821971F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366138" y="737118"/>
            <a:ext cx="7714067" cy="461762"/>
          </a:xfrm>
          <a:prstGeom prst="roundRect">
            <a:avLst>
              <a:gd name="adj" fmla="val 16667"/>
            </a:avLst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rgbClr val="000000"/>
          </a:lnRef>
          <a:fillRef idx="1001">
            <a:schemeClr val="dk2"/>
          </a:fillRef>
          <a:effectRef idx="0">
            <a:srgbClr val="000000"/>
          </a:effectRef>
          <a:fontRef idx="major"/>
        </p:style>
        <p:txBody>
          <a:bodyPr>
            <a:noAutofit/>
          </a:bodyPr>
          <a:lstStyle/>
          <a:p>
            <a:pPr algn="ctr">
              <a:defRPr/>
            </a:pPr>
            <a:r>
              <a:rPr lang="cs-CZ" sz="2400" dirty="0">
                <a:solidFill>
                  <a:schemeClr val="bg1"/>
                </a:solidFill>
                <a:cs typeface="Arial" panose="020B0604020202020204" pitchFamily="34" charset="0"/>
              </a:rPr>
              <a:t>Upozornění, pokud nějaké pole není vyplněné</a:t>
            </a:r>
            <a:endParaRPr lang="cs-CZ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00C0962-46B4-2FE8-E55B-930C8D316A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4240" y="5636533"/>
            <a:ext cx="1369909" cy="136990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96EA143-FC15-12FD-1F5B-DE00D50598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392" y="1640630"/>
            <a:ext cx="9032291" cy="4680857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33ACACD9-818E-1E1B-E2DF-66C3751ABBAD}"/>
              </a:ext>
            </a:extLst>
          </p:cNvPr>
          <p:cNvSpPr txBox="1"/>
          <p:nvPr/>
        </p:nvSpPr>
        <p:spPr>
          <a:xfrm>
            <a:off x="483952" y="3334871"/>
            <a:ext cx="1846730" cy="71508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Pokud nějaké povinné pole vynecháte, portál ho označí</a:t>
            </a:r>
          </a:p>
        </p:txBody>
      </p: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8C389DB2-3F3F-876D-7E16-3C729C69F1A7}"/>
              </a:ext>
            </a:extLst>
          </p:cNvPr>
          <p:cNvCxnSpPr>
            <a:cxnSpLocks/>
            <a:stCxn id="9" idx="0"/>
          </p:cNvCxnSpPr>
          <p:nvPr/>
        </p:nvCxnSpPr>
        <p:spPr>
          <a:xfrm flipV="1">
            <a:off x="1407317" y="2788024"/>
            <a:ext cx="1371742" cy="54684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D72C9A84-5317-7334-86DE-18188FC5BD73}"/>
              </a:ext>
            </a:extLst>
          </p:cNvPr>
          <p:cNvSpPr txBox="1"/>
          <p:nvPr/>
        </p:nvSpPr>
        <p:spPr bwMode="auto">
          <a:xfrm>
            <a:off x="10385829" y="3601935"/>
            <a:ext cx="1846730" cy="51077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Není povinné, ještě nemáte přidělené</a:t>
            </a:r>
          </a:p>
        </p:txBody>
      </p: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042E77F0-31F2-A767-8AF2-F8EFD3D549E2}"/>
              </a:ext>
            </a:extLst>
          </p:cNvPr>
          <p:cNvCxnSpPr>
            <a:cxnSpLocks/>
            <a:stCxn id="15" idx="0"/>
          </p:cNvCxnSpPr>
          <p:nvPr/>
        </p:nvCxnSpPr>
        <p:spPr bwMode="auto">
          <a:xfrm flipH="1" flipV="1">
            <a:off x="8471647" y="3334871"/>
            <a:ext cx="2837547" cy="26706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FCECAB7A-4D3E-213C-47ED-4892DB5C9C38}"/>
              </a:ext>
            </a:extLst>
          </p:cNvPr>
          <p:cNvCxnSpPr>
            <a:cxnSpLocks/>
            <a:stCxn id="15" idx="2"/>
          </p:cNvCxnSpPr>
          <p:nvPr/>
        </p:nvCxnSpPr>
        <p:spPr bwMode="auto">
          <a:xfrm flipH="1">
            <a:off x="8946776" y="4112713"/>
            <a:ext cx="2362418" cy="116941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47783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inisterstvo životního prostředí">
      <a:dk1>
        <a:srgbClr val="000000"/>
      </a:dk1>
      <a:lt1>
        <a:sysClr val="window" lastClr="FFFFFF"/>
      </a:lt1>
      <a:dk2>
        <a:srgbClr val="467A26"/>
      </a:dk2>
      <a:lt2>
        <a:srgbClr val="80BA27"/>
      </a:lt2>
      <a:accent1>
        <a:srgbClr val="FFFFFF"/>
      </a:accent1>
      <a:accent2>
        <a:srgbClr val="80BA27"/>
      </a:accent2>
      <a:accent3>
        <a:srgbClr val="D8E7BB"/>
      </a:accent3>
      <a:accent4>
        <a:srgbClr val="467A26"/>
      </a:accent4>
      <a:accent5>
        <a:srgbClr val="BFBFBF"/>
      </a:accent5>
      <a:accent6>
        <a:srgbClr val="FFFFFF"/>
      </a:accent6>
      <a:hlink>
        <a:srgbClr val="D8E7BB"/>
      </a:hlink>
      <a:folHlink>
        <a:srgbClr val="FFFFFF"/>
      </a:folHlink>
    </a:clrScheme>
    <a:fontScheme name="Ministerstvo životního prostředí">
      <a:majorFont>
        <a:latin typeface="Barlow bold"/>
        <a:ea typeface=""/>
        <a:cs typeface=""/>
      </a:majorFont>
      <a:minorFont>
        <a:latin typeface="Barlow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TM03090434[[fn=Dřevo]]</Template>
  <TotalTime>25917</TotalTime>
  <Words>1420</Words>
  <Application>Microsoft Office PowerPoint</Application>
  <PresentationFormat>Širokoúhlá obrazovka</PresentationFormat>
  <Paragraphs>227</Paragraphs>
  <Slides>24</Slides>
  <Notes>22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9" baseType="lpstr">
      <vt:lpstr>Barlow</vt:lpstr>
      <vt:lpstr>Arial</vt:lpstr>
      <vt:lpstr>Barlow bold</vt:lpstr>
      <vt:lpstr>Calibri</vt:lpstr>
      <vt:lpstr>Office Theme</vt:lpstr>
      <vt:lpstr>EU ETS2 – Roční výkaz emisí za „historické“ emise roku 2024</vt:lpstr>
      <vt:lpstr>Pravidla webináře</vt:lpstr>
      <vt:lpstr>Žádost o vydání povolení k dodávání paliv</vt:lpstr>
      <vt:lpstr>Cyklus plnění povinností – termín pro první podání Ročního výkazu emisí</vt:lpstr>
      <vt:lpstr>Pravidla pro podání Ročního výkazu emisí za rok 2024</vt:lpstr>
      <vt:lpstr>Jak první Roční výkaz emisí podat?</vt:lpstr>
      <vt:lpstr>Jaké údaje budete v ročním výkazu emisí vyplňovat?</vt:lpstr>
      <vt:lpstr>Jaké údaje budete v ročním výkazu emisí vyplňovat?</vt:lpstr>
      <vt:lpstr>Upozornění, pokud nějaké pole není vyplněné</vt:lpstr>
      <vt:lpstr>Popis, co je třeba do daného pole vyplnit</vt:lpstr>
      <vt:lpstr>List A. ID subjektu</vt:lpstr>
      <vt:lpstr>List B. Identifikace palivových toků</vt:lpstr>
      <vt:lpstr>List B. Identifikace palivových toků</vt:lpstr>
      <vt:lpstr>List C. Palivové toky – výpočet emisí</vt:lpstr>
      <vt:lpstr>List C. Palivové toky – výpočet emisí</vt:lpstr>
      <vt:lpstr>List C. Palivové toky – výpočet emisí</vt:lpstr>
      <vt:lpstr>List C. Palivové toky – výpočet emisí</vt:lpstr>
      <vt:lpstr>List C. Palivové toky – výpočet emisí</vt:lpstr>
      <vt:lpstr>List D. Množství ETS1</vt:lpstr>
      <vt:lpstr>List F. Nástroj pro stanovení doby měření</vt:lpstr>
      <vt:lpstr>List H. Souhrn</vt:lpstr>
      <vt:lpstr>Podání Ročního výkazu</vt:lpstr>
      <vt:lpstr>Prostor na dotazy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Svrčinová Veronika</dc:creator>
  <cp:lastModifiedBy>Jakub Žilák</cp:lastModifiedBy>
  <cp:revision>259</cp:revision>
  <cp:lastPrinted>2023-10-18T07:33:14Z</cp:lastPrinted>
  <dcterms:created xsi:type="dcterms:W3CDTF">2023-09-13T13:11:25Z</dcterms:created>
  <dcterms:modified xsi:type="dcterms:W3CDTF">2025-04-08T13:37:19Z</dcterms:modified>
</cp:coreProperties>
</file>