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6"/>
  </p:notesMasterIdLst>
  <p:sldIdLst>
    <p:sldId id="276" r:id="rId2"/>
    <p:sldId id="256" r:id="rId3"/>
    <p:sldId id="286" r:id="rId4"/>
    <p:sldId id="295" r:id="rId5"/>
    <p:sldId id="297" r:id="rId6"/>
    <p:sldId id="308" r:id="rId7"/>
    <p:sldId id="296" r:id="rId8"/>
    <p:sldId id="301" r:id="rId9"/>
    <p:sldId id="298" r:id="rId10"/>
    <p:sldId id="299" r:id="rId11"/>
    <p:sldId id="300" r:id="rId12"/>
    <p:sldId id="293" r:id="rId13"/>
    <p:sldId id="294" r:id="rId14"/>
    <p:sldId id="302" r:id="rId15"/>
    <p:sldId id="307" r:id="rId16"/>
    <p:sldId id="282" r:id="rId17"/>
    <p:sldId id="278" r:id="rId18"/>
    <p:sldId id="279" r:id="rId19"/>
    <p:sldId id="283" r:id="rId20"/>
    <p:sldId id="303" r:id="rId21"/>
    <p:sldId id="304" r:id="rId22"/>
    <p:sldId id="305" r:id="rId23"/>
    <p:sldId id="306" r:id="rId24"/>
    <p:sldId id="289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ečná Markéta" initials="KM" lastIdx="2" clrIdx="0">
    <p:extLst>
      <p:ext uri="{19B8F6BF-5375-455C-9EA6-DF929625EA0E}">
        <p15:presenceInfo xmlns:p15="http://schemas.microsoft.com/office/powerpoint/2012/main" userId="S-1-5-21-3039528631-2850849986-3139846408-4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B86"/>
    <a:srgbClr val="E39494"/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3E3A8-1B86-4D9E-A509-C849EA4ABA23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DAAE4-7016-47B2-A31D-221345C5E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18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96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55BDA-D947-0795-3B1D-1E146DBA2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B66BF47-1CF9-DC75-F9A7-CF9BA4F5C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6F3494C-2186-2378-CD55-CC1DB71B3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0E7895-634B-E7BF-0E57-7C4C885B6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168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756EE-4B75-BF08-CFDF-30C44626A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C75889F-C1DC-FD32-9E5B-58638E8B5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EAB6D9B-8F1A-3D9A-72EA-799E31D95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A645B1-AE07-B396-7F1F-2FDCE819D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278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9E249-2614-AF1D-2C47-B6A190FB2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E0A5E13-B823-783F-1E68-782098070D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088C4B8-4848-D14B-4992-CA0FD39C7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80B4B5-4AC5-C4F6-C9D2-E569B588A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17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696A1-7B6D-2A12-50A7-759695282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30BB733-E1A5-A67F-9A6D-B63EEE4B1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82D1A6B-31BF-09F0-97D1-ACD9C1F5D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A2FCA7-761E-7AF5-9975-4DD5CDE7E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932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8741D-8223-4DB3-2ECF-D69DC2C13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8A28C3C-9FE3-2C63-AA35-64FCF1477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AD00CE2-6295-B17F-8EC4-301ADFA15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C5C21C-1FA5-A315-663B-5F60D59DA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358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3180F-7FEE-4026-0BDE-06F202D04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8357072-4502-378F-8F80-4F4D52992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FFA001F-8686-461B-86A0-312F92875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0370B6-C7D4-2A70-FB61-0582475905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96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365B1-5817-FB32-BC24-D74D3F518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47ED6F8-B3FD-DAB9-249C-6DB1BE214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A4228BF-FA7D-AD68-5328-AEF84634C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B11B1A-9D6D-8D75-C559-D1F342521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251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C3FC2-0FCE-E926-3C3C-09B0A8640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32871C7-F228-FE19-F7C1-9F5C684AB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2278B50-226C-AA19-8F80-26A870BD4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79FDD4-6BCB-9B80-A1B1-6173B700A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316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EF7DB-FDF1-CD51-4025-CC2BD5D0F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55C8BB7-5054-6559-7367-5F6A39BED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AF40D1C-E41E-18AC-56BE-A7A028451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FF70C6-CBDB-2C07-B3F4-9F7A38699F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42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848B0-9041-9ADF-6BE3-DB2DAE4FB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88798BF-DE78-DDF8-4D5E-F22FD1E7F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779172D-2E1A-9B9C-F71D-0B2992AE1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D8802F7-90F0-BC27-8423-CA10E9F71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98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32853-8468-8DE0-C6EA-9CA82DC65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5770CEB-FC6E-40FA-19B9-B6EEDD520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873BACB-8A2B-4A73-4852-C274AF49E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0CEC7F-2263-DD1F-730D-8A971B63D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485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13D38-1C44-FE7A-9E9B-EC5032A3A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9D3413D-DFAC-A51D-C01A-7C2C36F0CD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4160A0D-EF55-A897-C396-CAE7F704D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F94DA8-1F71-C1A6-7D54-D4FBC8E2A1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042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CE609-7451-AFBE-C70B-DC04325F5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9E3AC54-0E22-CC57-0C3E-ED1B0B4151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C3370E6-CD7F-A869-A5ED-2743CCB11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B00360-3B5A-97D4-B970-B181B2300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427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9343A-8AEF-F6CF-78B0-2EE171114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EF40289-A47A-5CA1-CC33-61E6DFDC3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E9B8E02-69A8-036F-378E-5556E4FF2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6BBAB6-1776-1AF6-36B6-33655C25F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819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DB67A-5615-D3E4-F4A2-771E50DB4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B8DB249-39CB-9253-E66E-5B677D040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7CFE2F0-9D2F-5A17-F0F5-7F7B51B44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04944F-3D8C-DA5E-1D21-448BCCF9D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784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E851B-59E8-D81D-7789-A825828FC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BA506E5-9473-66E9-1AC6-E650381377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4873A1F-A6E2-F7C6-9251-E3766708E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C2CF77-D9EF-2497-FDFA-8B12AB628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20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03155-6B0D-6E1D-935A-2D7F31A60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0B34154-0C3B-E4DC-80C3-DCBB87864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8762661-BC82-C973-D7D2-A04D29E22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851DAE-A8DF-D4D2-EC74-12ADE97AC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478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98F51-0B51-BF34-C94C-B7BD16C08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74030E1-D0FB-2D6E-A25E-8ED28D990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3F49EBA-0E44-8004-29F1-23CBF238B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8D3761-78FC-DD69-28BD-AF29CCEDB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067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E8782-D07C-3474-5D55-82D1B20CC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2E90B4D-6E98-5CE5-542C-AD39390BA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80E6BF1-A208-2377-10B4-14716218A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F68960-D35A-85FB-DECE-86C523DC9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432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9326E-3B9A-9C2D-CB36-DA551A578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2AF7614-AFF9-FAC0-DD08-314F5BA37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36BC56F-8A1D-BF81-CCBA-E58B82999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ECBC06-A647-2722-DB03-9CDC5F92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611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40823-199F-93FE-75E5-E98E94C0A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B3A01D5-9CC8-FDAF-2237-C00E30E35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3A27194-95C0-5E83-C127-F6AF060A2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D89F84-1519-BA4B-F3B6-1F5CEF42E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582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71C16-474B-DF96-10E8-F657A6A68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FB01663-EC1F-6000-85B7-4418F993A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CD9393F-7677-A7CF-74BE-1EA17AF09E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26662C-6A00-1935-CD02-82E2B6D9F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55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85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9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3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44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06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21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46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376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27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43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79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76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64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80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55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51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9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3E1197-074C-433E-9F39-E629A5FD8689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769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6.png"/><Relationship Id="rId4" Type="http://schemas.openxmlformats.org/officeDocument/2006/relationships/hyperlink" Target="https://mzp.gov.cz/cz/agenda/prehled-dotaci/program-svycarsko-ceske-spoluprace-i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Lucie.Valova@mzp.gov.cz" TargetMode="External"/><Relationship Id="rId3" Type="http://schemas.openxmlformats.org/officeDocument/2006/relationships/notesSlide" Target="../notesSlides/notesSlide23.xml"/><Relationship Id="rId7" Type="http://schemas.openxmlformats.org/officeDocument/2006/relationships/hyperlink" Target="mailto:Marketa.Konecna@mzp.gov.cz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hyperlink" Target="mailto:Monika.Vaneckova@mzp.cz" TargetMode="External"/><Relationship Id="rId5" Type="http://schemas.openxmlformats.org/officeDocument/2006/relationships/hyperlink" Target="http://www.svycarskyprogram.cz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mzp.gov.cz/cz/agenda/prehled-dotaci/program-svycarsko-ceske-spoluprace-ii" TargetMode="External"/><Relationship Id="rId9" Type="http://schemas.openxmlformats.org/officeDocument/2006/relationships/hyperlink" Target="mailto:Monika.Vaneckova@mzp.gov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96587F-59D2-4C56-A60C-E705DE34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51" y="1289099"/>
            <a:ext cx="4419734" cy="2336970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1"/>
                </a:solidFill>
              </a:rPr>
              <a:t>Seminář pro předkladatele projektů do 2. výzvy programu Udržitelný turismus a posílení biodiverzity – Malé grantové schéma</a:t>
            </a:r>
            <a:br>
              <a:rPr lang="cs-CZ" sz="2800" b="1" dirty="0"/>
            </a:br>
            <a:br>
              <a:rPr lang="cs-CZ" sz="2800" b="1" dirty="0"/>
            </a:br>
            <a:r>
              <a:rPr lang="cs-CZ" sz="2400" b="1" dirty="0"/>
              <a:t>Ministerstvo životního prostředí</a:t>
            </a:r>
            <a:br>
              <a:rPr lang="cs-CZ" sz="2800" b="1" dirty="0"/>
            </a:br>
            <a:r>
              <a:rPr lang="cs-CZ" sz="2000" b="1" dirty="0"/>
              <a:t>14</a:t>
            </a:r>
            <a:r>
              <a:rPr lang="cs-CZ" sz="2400" b="1" dirty="0"/>
              <a:t>. května 2025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AA46B9-B7E8-4487-B28E-C63A6EB7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C866818C-1E5F-475A-B310-3C06B555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DE338D-ACAE-4AB8-BA49-4669F3A73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0633"/>
            <a:ext cx="5449471" cy="1189714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2AFDE8-E1ED-4A49-B8B3-4953F4B8A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374880-BFD4-4C03-BE00-CB80236D9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008" y="3747980"/>
            <a:ext cx="4955311" cy="19363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9829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1D8BE0-44B7-CFBE-837B-B64A5AA3A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5B6071F9-2AC7-A9B4-06CD-D85117B6DB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F607B44F-4B32-F6FC-2CE9-0C7DA6D79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C98A3035-335B-C574-8026-B28426A95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356E906-C075-D90C-8DE1-7D43E524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ČLENĚNÍ VÝDAJŮ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8CD0EA-8D29-6535-B502-7DA15656E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9893694" cy="3852935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Clr>
                <a:srgbClr val="337B86"/>
              </a:buClr>
              <a:buSzPct val="100000"/>
              <a:buFont typeface="+mj-lt"/>
              <a:buAutoNum type="arabicPeriod" startAt="3"/>
            </a:pPr>
            <a:r>
              <a:rPr lang="cs-CZ" sz="2400" b="1" dirty="0">
                <a:solidFill>
                  <a:schemeClr val="bg1"/>
                </a:solidFill>
              </a:rPr>
              <a:t>Ostatní přímé výdaje </a:t>
            </a:r>
            <a:r>
              <a:rPr lang="cs-CZ" sz="2400" dirty="0">
                <a:solidFill>
                  <a:schemeClr val="bg1"/>
                </a:solidFill>
              </a:rPr>
              <a:t>– stručný popis, o jaké přímé výdaje a v jakém rozsahu se jedná.</a:t>
            </a:r>
          </a:p>
          <a:p>
            <a:pPr marL="0" indent="0" algn="just">
              <a:buClr>
                <a:srgbClr val="337B86"/>
              </a:buClr>
              <a:buSzPct val="100000"/>
              <a:buNone/>
            </a:pPr>
            <a:r>
              <a:rPr lang="cs-CZ" sz="2400" dirty="0">
                <a:solidFill>
                  <a:schemeClr val="bg1"/>
                </a:solidFill>
              </a:rPr>
              <a:t>	- </a:t>
            </a:r>
            <a:r>
              <a:rPr lang="cs-CZ" sz="2400" u="sng" dirty="0">
                <a:solidFill>
                  <a:schemeClr val="bg1"/>
                </a:solidFill>
              </a:rPr>
              <a:t>cestovní výdaje</a:t>
            </a:r>
            <a:r>
              <a:rPr lang="cs-CZ" sz="2400" dirty="0">
                <a:solidFill>
                  <a:schemeClr val="bg1"/>
                </a:solidFill>
              </a:rPr>
              <a:t> - výdaje spojené se služebními cestami (tuzemskými i zahraničními) 	zaměstnanců KP a zaměstnanců partnerů při cestách přímo souvisejících s realizací 	projektu.</a:t>
            </a:r>
          </a:p>
          <a:p>
            <a:pPr marL="0" indent="0" algn="just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514350" indent="-514350" algn="just">
              <a:buClr>
                <a:srgbClr val="337B86"/>
              </a:buClr>
              <a:buSzPct val="100000"/>
              <a:buFont typeface="+mj-lt"/>
              <a:buAutoNum type="arabicPeriod" startAt="4"/>
            </a:pPr>
            <a:r>
              <a:rPr lang="cs-CZ" sz="2400" b="1" dirty="0">
                <a:solidFill>
                  <a:schemeClr val="bg1"/>
                </a:solidFill>
              </a:rPr>
              <a:t>Paušální výdaje </a:t>
            </a:r>
            <a:r>
              <a:rPr lang="cs-CZ" sz="2400" dirty="0">
                <a:solidFill>
                  <a:schemeClr val="bg1"/>
                </a:solidFill>
              </a:rPr>
              <a:t>- režijní, provozní a jiné náklady, pojištění, doručovací a poštovní služby, organizační zajištění pracovních setkání, propagační předměty, školení a vzdělávání, výdaje na provoz vozidel, PHM, cestovné, cestovní náhrady (tuzemské a zahraniční cesty). </a:t>
            </a:r>
          </a:p>
          <a:p>
            <a:pPr marL="811213" indent="-274638" algn="just">
              <a:buClr>
                <a:srgbClr val="337B86"/>
              </a:buClr>
              <a:buSzPct val="100000"/>
              <a:buFont typeface="Century Gothic" panose="020B0502020202020204" pitchFamily="34" charset="0"/>
              <a:buChar char="–"/>
            </a:pPr>
            <a:r>
              <a:rPr lang="cs-CZ" sz="2400" dirty="0">
                <a:solidFill>
                  <a:schemeClr val="bg1"/>
                </a:solidFill>
              </a:rPr>
              <a:t>výdaje, na jejichž financování je použita paušální sazba, nelze zahrnout mezi přímé výdaje projektu. </a:t>
            </a:r>
          </a:p>
          <a:p>
            <a:pPr marL="811213" indent="-274638" algn="just">
              <a:buClr>
                <a:srgbClr val="337B86"/>
              </a:buClr>
              <a:buSzPct val="100000"/>
              <a:buFont typeface="Century Gothic" panose="020B0502020202020204" pitchFamily="34" charset="0"/>
              <a:buChar char="–"/>
            </a:pPr>
            <a:r>
              <a:rPr lang="cs-CZ" sz="2400" dirty="0">
                <a:solidFill>
                  <a:schemeClr val="bg1"/>
                </a:solidFill>
              </a:rPr>
              <a:t>paušální sazba  činí až </a:t>
            </a:r>
            <a:r>
              <a:rPr lang="cs-CZ" sz="2400" b="1" dirty="0">
                <a:solidFill>
                  <a:schemeClr val="bg1"/>
                </a:solidFill>
              </a:rPr>
              <a:t>20 %</a:t>
            </a:r>
            <a:r>
              <a:rPr lang="cs-CZ" sz="2400" dirty="0">
                <a:solidFill>
                  <a:schemeClr val="bg1"/>
                </a:solidFill>
              </a:rPr>
              <a:t> z přímých výdajů projektu,</a:t>
            </a:r>
          </a:p>
          <a:p>
            <a:pPr marL="811213" indent="-274638" algn="just">
              <a:buClr>
                <a:srgbClr val="337B86"/>
              </a:buClr>
              <a:buSzPct val="100000"/>
              <a:buFont typeface="Century Gothic" panose="020B0502020202020204" pitchFamily="34" charset="0"/>
              <a:buChar char="–"/>
            </a:pPr>
            <a:r>
              <a:rPr lang="cs-CZ" sz="2400" dirty="0">
                <a:solidFill>
                  <a:schemeClr val="bg1"/>
                </a:solidFill>
              </a:rPr>
              <a:t>paušální výdaje, jejichž výše je stanovena za pomoci paušální sazby, není potřeba prokazovat daňovými, účetními či dalšími doklady. </a:t>
            </a: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9DF1EC2A-DFA6-5AD7-9861-B54C24D96647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63C198E9-3D36-F0C2-AC86-3E6FB895F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7D49537-A778-A9BC-9F32-764C64E3762D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</a:t>
            </a:r>
          </a:p>
        </p:txBody>
      </p:sp>
    </p:spTree>
    <p:extLst>
      <p:ext uri="{BB962C8B-B14F-4D97-AF65-F5344CB8AC3E}">
        <p14:creationId xmlns:p14="http://schemas.microsoft.com/office/powerpoint/2010/main" val="200850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ACCC72-ECEA-5D99-6E19-7BC1C5099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AA10EA57-9B19-BD74-9030-DA023B34D3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C0AC9CCC-8CB5-923D-E996-C46AC16BD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2C71C2BD-DEA7-1CF3-B78D-B779292DE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E96A805-6819-2C5D-EB4D-BDB02E2C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ZPŮSOBILÉ VÝDAJE 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A220F3-3B84-1746-0946-D92C8DDA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53248"/>
            <a:ext cx="9893694" cy="3852935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+mn-lt"/>
              </a:rPr>
              <a:t>Skutečně vynaložené během doby realizace projektu.</a:t>
            </a:r>
          </a:p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+mn-lt"/>
              </a:rPr>
              <a:t>Spadají do jedné z rozpočtových kategorií projektu.</a:t>
            </a:r>
          </a:p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r>
              <a:rPr lang="cs-CZ" b="1" dirty="0">
                <a:solidFill>
                  <a:schemeClr val="bg1"/>
                </a:solidFill>
                <a:latin typeface="+mn-lt"/>
              </a:rPr>
              <a:t>Přímo navázané a nezbytné pro realizaci projektových aktivit.</a:t>
            </a:r>
          </a:p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+mn-lt"/>
              </a:rPr>
              <a:t>Prokazatelné a ověřitelné, vedené v účetnictví příjemce.</a:t>
            </a:r>
          </a:p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+mn-lt"/>
              </a:rPr>
              <a:t>V souladu s národními daňovými předpisy, pracovním právem a sociálním zabezpečením.</a:t>
            </a:r>
          </a:p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r>
              <a:rPr lang="cs-CZ" b="1" dirty="0">
                <a:solidFill>
                  <a:schemeClr val="bg1"/>
                </a:solidFill>
                <a:latin typeface="+mn-lt"/>
              </a:rPr>
              <a:t>Přiměřené, odůvodněné </a:t>
            </a:r>
            <a:r>
              <a:rPr lang="cs-CZ" dirty="0">
                <a:solidFill>
                  <a:schemeClr val="bg1"/>
                </a:solidFill>
                <a:latin typeface="+mn-lt"/>
              </a:rPr>
              <a:t>a musí být vynaloženy v souladu s principem řádného finančního hospodaření.</a:t>
            </a:r>
          </a:p>
          <a:p>
            <a:pPr marL="457200" indent="-457200">
              <a:buClr>
                <a:srgbClr val="337B86"/>
              </a:buClr>
              <a:buSzPct val="100000"/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+mn-lt"/>
              </a:rPr>
              <a:t>V souladu s pravidly pro zadávání veřejných zakázek.</a:t>
            </a:r>
          </a:p>
          <a:p>
            <a:pPr marL="811213">
              <a:buClr>
                <a:srgbClr val="337B86"/>
              </a:buClr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A65E2042-738B-120A-DBE0-4AB1D1307D74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9AED098F-44DD-3156-78D3-048940B95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9244D43-DA43-9C45-6339-63086D4DB3EE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</a:t>
            </a:r>
          </a:p>
        </p:txBody>
      </p:sp>
    </p:spTree>
    <p:extLst>
      <p:ext uri="{BB962C8B-B14F-4D97-AF65-F5344CB8AC3E}">
        <p14:creationId xmlns:p14="http://schemas.microsoft.com/office/powerpoint/2010/main" val="50795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53A689-A5AE-D0A9-3DC3-284F0B6D9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A23FB14F-C571-C154-DD12-355532354E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FB36072D-5993-2F6C-3B70-A513B7DAF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D7A43AA9-A4B3-9DE5-2A82-67181B506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7F8BC88-46F4-FF65-9105-57743833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ZPŮSOBILOST VÝDAJŮ – obecná pravidla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74B41C-E116-CF76-B8C3-A22867A9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53248"/>
            <a:ext cx="9893694" cy="3852935"/>
          </a:xfrm>
        </p:spPr>
        <p:txBody>
          <a:bodyPr>
            <a:normAutofit/>
          </a:bodyPr>
          <a:lstStyle/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Zahrnutí výdaje v rozpočtu projektu</a:t>
            </a:r>
          </a:p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Účel výdaje</a:t>
            </a:r>
          </a:p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Datum uskutečnění výdaje</a:t>
            </a:r>
          </a:p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Efektivita výdaje – hospodárnost, účelnost, efektivnost</a:t>
            </a:r>
          </a:p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Evidence a prokazování uskutečněného výdaje</a:t>
            </a:r>
          </a:p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Zálohové platby dodavatelům</a:t>
            </a:r>
          </a:p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Vedení účetnictví</a:t>
            </a:r>
          </a:p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Dodržení platných právních předpisů (</a:t>
            </a:r>
            <a:r>
              <a:rPr lang="cs-CZ" dirty="0" err="1">
                <a:solidFill>
                  <a:schemeClr val="bg1"/>
                </a:solidFill>
              </a:rPr>
              <a:t>ZoZVZ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pPr marL="811213">
              <a:buClr>
                <a:srgbClr val="337B86"/>
              </a:buClr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3095E73-2B2F-83AF-57F3-1F2F6475F119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E425F3E4-A43F-4048-3242-AA9DF0C74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C5ECB57-9DDE-7C80-F821-65E0CCA89978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</a:t>
            </a:r>
          </a:p>
        </p:txBody>
      </p:sp>
    </p:spTree>
    <p:extLst>
      <p:ext uri="{BB962C8B-B14F-4D97-AF65-F5344CB8AC3E}">
        <p14:creationId xmlns:p14="http://schemas.microsoft.com/office/powerpoint/2010/main" val="83239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FC8BAC-2AB2-4823-D242-9EB67782A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BC4B0842-07FA-DEC3-6D14-210C7CC93F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DAC2B311-3152-A6CC-5B67-029CD512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70BA8CAF-39DE-AB30-BA82-047093184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8A5FC7A-3A2E-EADF-ADC7-F9EE1DE7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ZPŮSOBILOST VÝDAJŮ – obecná pravidla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B363AC-D167-FE42-0D90-C20835BAE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53248"/>
            <a:ext cx="9893694" cy="3852935"/>
          </a:xfrm>
        </p:spPr>
        <p:txBody>
          <a:bodyPr>
            <a:normAutofit/>
          </a:bodyPr>
          <a:lstStyle/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Veřejná podpora</a:t>
            </a:r>
          </a:p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Uchování dokumentů</a:t>
            </a:r>
          </a:p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Zákaz čerpání jiných podpor </a:t>
            </a:r>
          </a:p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Způsobilost výdajů partnerů – partnerská smlouva</a:t>
            </a:r>
          </a:p>
          <a:p>
            <a:pPr marL="468313" indent="0">
              <a:buClr>
                <a:srgbClr val="337B86"/>
              </a:buClr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468313" indent="0">
              <a:buClr>
                <a:srgbClr val="337B86"/>
              </a:buClr>
              <a:buNone/>
            </a:pPr>
            <a:r>
              <a:rPr lang="cs-CZ" dirty="0">
                <a:solidFill>
                  <a:schemeClr val="bg1"/>
                </a:solidFill>
              </a:rPr>
              <a:t>KP je sám odpovědný vůči MŽP. Musí se zavázat, že podmínky, které se na něj vztahují, budou platit i pro jeho partnery a případné dodavatele. V tomto je povinen zahrnout příslušná ustanovení do smluv s partnery a dodavateli.</a:t>
            </a:r>
          </a:p>
          <a:p>
            <a:pPr marL="811213">
              <a:buClr>
                <a:srgbClr val="337B86"/>
              </a:buClr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F550DA8C-9F73-A028-7272-D9EBC8D8C748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6C4F4E41-A679-5751-75AD-DAC78FF17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D0A5E29-D3B7-0740-8303-DEDFB623E1AE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</a:t>
            </a:r>
          </a:p>
        </p:txBody>
      </p:sp>
    </p:spTree>
    <p:extLst>
      <p:ext uri="{BB962C8B-B14F-4D97-AF65-F5344CB8AC3E}">
        <p14:creationId xmlns:p14="http://schemas.microsoft.com/office/powerpoint/2010/main" val="46509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5EA926-8788-5612-0EB0-6389586BF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417B2C50-A9C7-0257-4F8B-09EFDB7388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5DF145D2-E40A-683A-71B7-9F33504E8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211B74D4-D4D4-5D2C-823A-DD92D974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6301962-C8BF-025E-0EA0-CDF32D0FC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rgbClr val="B01513"/>
                </a:solidFill>
                <a:ea typeface="+mn-ea"/>
                <a:cs typeface="+mn-cs"/>
              </a:rPr>
              <a:t>NEZPŮSOBILÉ VÝDAJE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98F5F4-BBBE-5058-B1A4-65DC3DFBE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69" y="1941206"/>
            <a:ext cx="8946541" cy="4195481"/>
          </a:xfrm>
        </p:spPr>
        <p:txBody>
          <a:bodyPr>
            <a:normAutofit/>
          </a:bodyPr>
          <a:lstStyle/>
          <a:p>
            <a:pPr marL="0" indent="0">
              <a:buClr>
                <a:srgbClr val="337B86"/>
              </a:buClr>
              <a:buSzPct val="100000"/>
              <a:buNone/>
            </a:pPr>
            <a:r>
              <a:rPr lang="cs-CZ" sz="2400" dirty="0">
                <a:solidFill>
                  <a:schemeClr val="bg1"/>
                </a:solidFill>
              </a:rPr>
              <a:t>Výdaje, které: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chemeClr val="bg1"/>
                </a:solidFill>
              </a:rPr>
              <a:t>nebyly uvedeny a schváleny v konečném návrhu projektu,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chemeClr val="bg1"/>
                </a:solidFill>
              </a:rPr>
              <a:t>nebyly vynaloženy v souladu s cíli a aktivitami projektu,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chemeClr val="bg1"/>
                </a:solidFill>
              </a:rPr>
              <a:t>nevznikly v časovém rozmezí pro realizaci projektu, 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chemeClr val="bg1"/>
                </a:solidFill>
              </a:rPr>
              <a:t>vznikly mimo území ČR a Švýcarské konfederace,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chemeClr val="bg1"/>
                </a:solidFill>
              </a:rPr>
              <a:t>nejsou dokladovány příslušnými účetními doklady.</a:t>
            </a: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9E417EED-F578-7B66-7F1A-A5A586C365ED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081EF9EA-F465-848A-1EA2-238497B5A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1605001-4744-1531-2524-9B6175A89AD6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</a:t>
            </a:r>
          </a:p>
        </p:txBody>
      </p:sp>
    </p:spTree>
    <p:extLst>
      <p:ext uri="{BB962C8B-B14F-4D97-AF65-F5344CB8AC3E}">
        <p14:creationId xmlns:p14="http://schemas.microsoft.com/office/powerpoint/2010/main" val="91959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409C7E-1E9A-80B5-3937-47D51F8FC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74209580-0C89-47BB-363E-704AE11658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B8B1DBAE-20BB-0626-C3B1-EE54DED70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95EDA051-1FAE-BC4A-884F-4132930E7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C16258F-E6BE-BD6E-CD07-43F6780E5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rgbClr val="B01513"/>
                </a:solidFill>
                <a:ea typeface="+mn-ea"/>
                <a:cs typeface="+mn-cs"/>
              </a:rPr>
              <a:t>NEZPŮSOBILÉ VÝDAJE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C9E7BF-775D-D9B3-92FB-E8EDB6BF9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06252"/>
            <a:ext cx="8946541" cy="4542147"/>
          </a:xfrm>
        </p:spPr>
        <p:txBody>
          <a:bodyPr>
            <a:normAutofit/>
          </a:bodyPr>
          <a:lstStyle/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Pokuty, finanční tresty a právní výlohy související s právním sporem,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DPH s nárokem na odpočet daně,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ostatní výdaje na daně a správní poplatky,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úroky z úvěrů,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kurzové ztráty,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investiční výdaje nad 30 % celkových způsobilých výdajů projektu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pořízení nemovitostí,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nákup pozemků.</a:t>
            </a:r>
          </a:p>
          <a:p>
            <a:endParaRPr lang="cs-CZ" dirty="0"/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AE7452A2-99B0-17D5-2383-C2743D00860A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7B43597E-1B98-0D94-65A2-2DE74E96D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F96B938-9932-E55A-F2BA-41D698FF3770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</a:t>
            </a:r>
          </a:p>
        </p:txBody>
      </p:sp>
    </p:spTree>
    <p:extLst>
      <p:ext uri="{BB962C8B-B14F-4D97-AF65-F5344CB8AC3E}">
        <p14:creationId xmlns:p14="http://schemas.microsoft.com/office/powerpoint/2010/main" val="6254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5785AB-9CC4-3C07-9A2A-265D08AA2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895C17C9-3FA2-32A0-A433-0FB5A8C1C0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335004A5-F36D-CB1D-50B4-E6D5415DC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9DB7C849-EA67-2309-A66B-5C640B592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E46452A-FF25-BB99-0A97-6810A03D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FINANCOVÁNÍ PROJEKTU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1509BF-2BDD-C75F-3025-67A394B97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28325"/>
            <a:ext cx="9893694" cy="365326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Podmínky určené v </a:t>
            </a:r>
            <a:r>
              <a:rPr lang="cs-CZ" dirty="0" err="1">
                <a:solidFill>
                  <a:schemeClr val="bg1"/>
                </a:solidFill>
              </a:rPr>
              <a:t>RoPD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Kombinace ex-ante a ex-post plateb</a:t>
            </a:r>
          </a:p>
          <a:p>
            <a:r>
              <a:rPr lang="cs-CZ" dirty="0">
                <a:solidFill>
                  <a:schemeClr val="bg1"/>
                </a:solidFill>
              </a:rPr>
              <a:t>První záloha až do výše 50%</a:t>
            </a:r>
          </a:p>
          <a:p>
            <a:r>
              <a:rPr lang="cs-CZ" dirty="0">
                <a:solidFill>
                  <a:schemeClr val="bg1"/>
                </a:solidFill>
              </a:rPr>
              <a:t>Další platby – až do výše vyúčtovaných prostředků v PZ</a:t>
            </a:r>
          </a:p>
          <a:p>
            <a:r>
              <a:rPr lang="cs-CZ" dirty="0">
                <a:solidFill>
                  <a:schemeClr val="bg1"/>
                </a:solidFill>
              </a:rPr>
              <a:t>Zádržné  10%</a:t>
            </a:r>
          </a:p>
          <a:p>
            <a:r>
              <a:rPr lang="cs-CZ" dirty="0">
                <a:solidFill>
                  <a:schemeClr val="bg1"/>
                </a:solidFill>
              </a:rPr>
              <a:t>Jiný režim pro OSS a PO zřízené OSS jiných resortů – obsah žádostí o platbu obdobný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AB805AF7-EACA-2266-2205-D545F5CE0918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881ADCE8-1FDE-7914-8B9A-AFC586B7D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E25CCA2-11FD-D56F-08B1-4A572338615B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</p:spTree>
    <p:extLst>
      <p:ext uri="{BB962C8B-B14F-4D97-AF65-F5344CB8AC3E}">
        <p14:creationId xmlns:p14="http://schemas.microsoft.com/office/powerpoint/2010/main" val="2051579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0A757D-2899-F8BF-A5FE-3BEA09D77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ACE6E1E7-DC8A-25D9-8636-76D4F8A1FB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943598DB-2C90-0ACE-F50B-33E6B1ED7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75C2A3AB-4664-8111-E838-7F6F2A598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F99CFD2-1406-6D00-5815-ACF2A27D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MONITOROVACÍ ZPRÁVY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D6FBBE-D5FC-3022-6A50-2C32FED45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81" y="1853248"/>
            <a:ext cx="9758458" cy="3852935"/>
          </a:xfrm>
        </p:spPr>
        <p:txBody>
          <a:bodyPr>
            <a:normAutofit fontScale="77500" lnSpcReduction="20000"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Průběžná zpráva (PZ) – 20 dní po ukončení monitorovacího období</a:t>
            </a:r>
          </a:p>
          <a:p>
            <a:r>
              <a:rPr lang="cs-CZ" sz="2400" dirty="0">
                <a:solidFill>
                  <a:schemeClr val="bg1"/>
                </a:solidFill>
              </a:rPr>
              <a:t>Závěrečná zpráva (ZZ)– 3 měsíce po ukončení projektu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Délka monitorovacího období – 12 měsíců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	-&gt; první průběžná a závěrečná zpráva mohou mít 	odlišné monitorovací 		    období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	-&gt; možnost podání mimořádné PZ (nejdříve 6 měsíců </a:t>
            </a:r>
            <a:r>
              <a:rPr lang="cs-CZ" sz="2400">
                <a:solidFill>
                  <a:schemeClr val="bg1"/>
                </a:solidFill>
              </a:rPr>
              <a:t>od předchozí PZ)</a:t>
            </a: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Poskytovatel dotace bude od žadatele vyžadovat v pravidelných intervalech o délce max 6 měsíců popis aktuální situace projektu ve zjednodušené podobě mimo PZ (pokrok projektu, plnění indikátorů, dodržení harmonogramu, popis odchylek od plánu apod.)</a:t>
            </a:r>
          </a:p>
          <a:p>
            <a:endParaRPr lang="cs-CZ" sz="2800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5E315F4-0702-5F44-766B-5FBB224B8C27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CA31C890-D60B-467E-0E53-44D93495ED3D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pic>
        <p:nvPicPr>
          <p:cNvPr id="49" name="Obrázek 48">
            <a:extLst>
              <a:ext uri="{FF2B5EF4-FFF2-40B4-BE49-F238E27FC236}">
                <a16:creationId xmlns:a16="http://schemas.microsoft.com/office/drawing/2014/main" id="{9949EEF3-B7DC-6D7F-F205-EFF2002C3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84799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437C49-348C-7787-5942-6214A6E9F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AEA4BABF-049D-C74F-26FD-870BC279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E7734E86-EE14-7DA3-9DCD-070AD8C42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277F09A4-9A45-536B-5311-E9B4DC98E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615F711-90CD-F0B7-0C1D-514E0C637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PRŮBĚŽNÁ MONITOROVACÍ ZPRÁVA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37E7A3-AD72-A1FC-0011-484A7B2DB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9893694" cy="3653265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Technická část a finanční část.</a:t>
            </a:r>
          </a:p>
          <a:p>
            <a:r>
              <a:rPr lang="cs-CZ" dirty="0">
                <a:solidFill>
                  <a:schemeClr val="bg1"/>
                </a:solidFill>
              </a:rPr>
              <a:t>Technická část – podrobné informace o realizaci projektu, informace o plnění cílů, výsledků, výstupů a indikátorů, plán realizace pro další monitorovací období</a:t>
            </a:r>
          </a:p>
          <a:p>
            <a:r>
              <a:rPr lang="cs-CZ" dirty="0">
                <a:solidFill>
                  <a:schemeClr val="bg1"/>
                </a:solidFill>
              </a:rPr>
              <a:t>Finanční část - soupis výdajů členěný dle aktivit, evidence a prokázání uskutečnění výdaje, smlouvy, dokumentace k veřejným zakázkám</a:t>
            </a:r>
          </a:p>
          <a:p>
            <a:r>
              <a:rPr lang="cs-CZ" dirty="0">
                <a:solidFill>
                  <a:schemeClr val="bg1"/>
                </a:solidFill>
              </a:rPr>
              <a:t>Finanční část je podávána v souvislosti s žádostí o platbu.</a:t>
            </a:r>
          </a:p>
          <a:p>
            <a:r>
              <a:rPr lang="cs-CZ" dirty="0">
                <a:solidFill>
                  <a:schemeClr val="bg1"/>
                </a:solidFill>
              </a:rPr>
              <a:t>Platba je uvolněna až po schválení monitorovací zprávy a žádosti o platbu.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36227777-5107-2359-A7CF-F97015536CBD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3F973880-09B0-CC97-A8BD-43C6B8F5A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30CE319-05B3-FBFD-49F9-0B4B126D8790}"/>
              </a:ext>
            </a:extLst>
          </p:cNvPr>
          <p:cNvSpPr txBox="1"/>
          <p:nvPr/>
        </p:nvSpPr>
        <p:spPr>
          <a:xfrm>
            <a:off x="646111" y="6115284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</p:spTree>
    <p:extLst>
      <p:ext uri="{BB962C8B-B14F-4D97-AF65-F5344CB8AC3E}">
        <p14:creationId xmlns:p14="http://schemas.microsoft.com/office/powerpoint/2010/main" val="1959806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8CEA75-0516-1203-3D28-9FF70FB6F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E3574716-D7D8-1202-D02C-4270761CEA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5CAE309B-3ED5-7E9C-47EA-2315BD783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3B5F5FCF-0E03-0CC3-929D-E6B77C1E6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2DA52D4-3931-28EF-7928-364BB862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ŽÁDOST O PLATBU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0BD8AE-8BB3-766E-ECC3-B47194547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781666"/>
            <a:ext cx="9893694" cy="3924517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bg1"/>
                </a:solidFill>
              </a:rPr>
              <a:t>Součástí monitorovací zprávy (mimo 1. zálohovou platbu)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Žádost o platbu bude obsahovat zejména: </a:t>
            </a:r>
          </a:p>
          <a:p>
            <a:r>
              <a:rPr lang="cs-CZ" dirty="0">
                <a:solidFill>
                  <a:schemeClr val="bg1"/>
                </a:solidFill>
              </a:rPr>
              <a:t>Identifikaci žadatele</a:t>
            </a:r>
          </a:p>
          <a:p>
            <a:r>
              <a:rPr lang="cs-CZ" dirty="0">
                <a:solidFill>
                  <a:schemeClr val="bg1"/>
                </a:solidFill>
              </a:rPr>
              <a:t>Specifikaci bankovního účtu</a:t>
            </a:r>
          </a:p>
          <a:p>
            <a:r>
              <a:rPr lang="cs-CZ" dirty="0">
                <a:solidFill>
                  <a:schemeClr val="bg1"/>
                </a:solidFill>
              </a:rPr>
              <a:t>Výši požadované platby</a:t>
            </a:r>
          </a:p>
          <a:p>
            <a:r>
              <a:rPr lang="cs-CZ" dirty="0">
                <a:solidFill>
                  <a:schemeClr val="bg1"/>
                </a:solidFill>
              </a:rPr>
              <a:t>Plánované časové rozložení žádostí o platbu/výdajů projektu pro další monitorovací období</a:t>
            </a:r>
          </a:p>
          <a:p>
            <a:r>
              <a:rPr lang="cs-CZ" dirty="0">
                <a:solidFill>
                  <a:schemeClr val="bg1"/>
                </a:solidFill>
              </a:rPr>
              <a:t>Rozpis výdajů projektu rozdělených na řízení projektu, realizaci aktivit, výdaje na CH partnera</a:t>
            </a:r>
          </a:p>
          <a:p>
            <a:r>
              <a:rPr lang="cs-CZ" dirty="0">
                <a:solidFill>
                  <a:schemeClr val="bg1"/>
                </a:solidFill>
              </a:rPr>
              <a:t>Plán veřejných zakázek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0241CAC5-509D-A19D-0A10-FB73FB17EFF6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181D01C3-1023-A72C-410A-D964003B0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6D7C178-7CA8-A46D-B0B1-62BA1BF4A821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</p:spTree>
    <p:extLst>
      <p:ext uri="{BB962C8B-B14F-4D97-AF65-F5344CB8AC3E}">
        <p14:creationId xmlns:p14="http://schemas.microsoft.com/office/powerpoint/2010/main" val="139772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FF4C6FDC-4F28-5F6D-B4FF-14F35E45A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89371" y="229351"/>
            <a:ext cx="4702629" cy="5605265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FE066C41-CCD6-07CD-6C7C-473213D7D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921BF639-5A57-2825-6CB9-EF59C727E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5A8FA22-92AE-4221-AD7F-C3AC08B10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80" y="972981"/>
            <a:ext cx="7327577" cy="2634635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  <a:t>Rozpočet projektu</a:t>
            </a:r>
            <a:b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  <a:t>Způsobilost výdajů</a:t>
            </a:r>
            <a:b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  <a:t>Monitoring a financování projektů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589AAEA-2991-4D63-BCFA-E85EF298D4B5}"/>
              </a:ext>
            </a:extLst>
          </p:cNvPr>
          <p:cNvSpPr txBox="1"/>
          <p:nvPr/>
        </p:nvSpPr>
        <p:spPr>
          <a:xfrm>
            <a:off x="629880" y="4223375"/>
            <a:ext cx="105974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Monika Vaněčková</a:t>
            </a:r>
          </a:p>
          <a:p>
            <a:endParaRPr lang="cs-CZ" sz="2000" b="1" dirty="0">
              <a:solidFill>
                <a:schemeClr val="bg2"/>
              </a:solidFill>
              <a:latin typeface="+mj-lt"/>
            </a:endParaRP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Ministerstvo životního prostředí</a:t>
            </a: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Odbor finančních a dobrovolných nástrojů</a:t>
            </a: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Oddělení mezinárodních programů a projektů</a:t>
            </a:r>
          </a:p>
          <a:p>
            <a:endParaRPr lang="cs-CZ" sz="2000" b="1" dirty="0">
              <a:solidFill>
                <a:schemeClr val="bg2"/>
              </a:solidFill>
              <a:latin typeface="+mj-lt"/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C7B75C9A-4D87-F926-5695-10A0E2D04AA7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B01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5E64717D-A6FB-DD87-9E93-451968F3733B}"/>
              </a:ext>
            </a:extLst>
          </p:cNvPr>
          <p:cNvSpPr txBox="1"/>
          <p:nvPr/>
        </p:nvSpPr>
        <p:spPr>
          <a:xfrm>
            <a:off x="629880" y="6162367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pic>
        <p:nvPicPr>
          <p:cNvPr id="49" name="Obrázek 48">
            <a:extLst>
              <a:ext uri="{FF2B5EF4-FFF2-40B4-BE49-F238E27FC236}">
                <a16:creationId xmlns:a16="http://schemas.microsoft.com/office/drawing/2014/main" id="{FE3AB32A-2327-1B83-7791-55B7A4ECC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56254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63BB3D-2F31-2F4D-FD08-98319F932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F0EF3A1F-2C73-88F6-A44F-E6354C7870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15E5AAC9-8B4D-462D-3A94-5DBEDBCE1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6DC21BBA-CA3D-C76C-C3F5-179FF1343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05084B4-919C-18DA-030A-F17816A0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PRAKTICKÉ RADY A TIPY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DBEF5C-B906-80AE-4EEB-8B31F7D5F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486" y="2162359"/>
            <a:ext cx="9893694" cy="3943371"/>
          </a:xfrm>
        </p:spPr>
        <p:txBody>
          <a:bodyPr/>
          <a:lstStyle/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dobře připravená analýza problému, současného stavu a navrhovaného řešení (základní linie)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dobře vypracovaná logika projektové struktury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zapojení klíčových zúčastněných stran (včetně uživatelů)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realistické partnerská struktura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důkladné posouzení dopadů v průběhu životního cyklu navrhovaného řešení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jasná strategie, jak udržet dopady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realisticky a přehledně vypracovaný rozpočet projektu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1A6BCAD1-E6C7-FCAD-F038-BB2C7948384A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90C1C880-5FE5-8194-DE21-D4C361FDB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260C9B8-F20D-0807-D16E-78256E5154BA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pic>
        <p:nvPicPr>
          <p:cNvPr id="5" name="Grafický objekt 4" descr="Symbol zvednutého palce se souvislou výplní">
            <a:extLst>
              <a:ext uri="{FF2B5EF4-FFF2-40B4-BE49-F238E27FC236}">
                <a16:creationId xmlns:a16="http://schemas.microsoft.com/office/drawing/2014/main" id="{58122AAA-B9FE-63E4-2D43-CF79F38467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622595" y="1366625"/>
            <a:ext cx="594468" cy="5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82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57F179-001F-4095-4C98-94A5B6DD2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E6054CE6-993C-5F30-9704-E720A479C3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B7C2A2A9-CE7E-1661-48EB-E4F94F8C4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FE8088D1-5011-ECCA-CF28-569A74084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BEFBADC-6950-3B54-58B3-E1BFC2695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PRAKTICKÉ RADY A TIPY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CF9B05-FE25-23EF-E5B8-E0D5BDBF7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69" y="2185032"/>
            <a:ext cx="9893694" cy="3943371"/>
          </a:xfrm>
        </p:spPr>
        <p:txBody>
          <a:bodyPr/>
          <a:lstStyle/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nedostatečné základní informace (proč, kdo a jak)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odůvodnění projektů je definováno v průběhu projektu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příliš široké cíle, příliš mnoho cílů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špatné partnerství (partneři neodpovídají z hlediska know-how nebo nedostatečného rozpočtu, partnerství není připraveno)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příliš optimistické / nerealistické nebo nedostatečné vyčíslení dopadů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nejasné plány na udržení projektu/výsledků po skončení projektu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nejasně či nerealisticky stanovené výdaje projektu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1199FD9-6155-6B74-24C2-913C0C6EE785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6607E62C-A55D-5040-479F-E092E3B4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7544760-CE8F-4343-0204-CD534E917C3A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  <p:pic>
        <p:nvPicPr>
          <p:cNvPr id="7" name="Grafický objekt 6" descr="Palec dolů se souvislou výplní">
            <a:extLst>
              <a:ext uri="{FF2B5EF4-FFF2-40B4-BE49-F238E27FC236}">
                <a16:creationId xmlns:a16="http://schemas.microsoft.com/office/drawing/2014/main" id="{B3F668A5-1BD6-7202-78CB-13A4BC442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663797" y="1458450"/>
            <a:ext cx="594468" cy="5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0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9DE8C-9E68-25F5-B161-F82BE7F6F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DA709197-1F5A-E614-383F-B1443C8B52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71ED323E-323E-B869-A8E1-5CD0EF058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FA4E0B04-D62A-BEA7-EE4E-20771E615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C8C57FE-D8A7-91C5-63BC-5498B442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FAQ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9A6D14-AE7D-5F5A-E5E7-A9CF6F59D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69" y="1733813"/>
            <a:ext cx="9893694" cy="3943371"/>
          </a:xfrm>
        </p:spPr>
        <p:txBody>
          <a:bodyPr/>
          <a:lstStyle/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chemeClr val="bg1"/>
                </a:solidFill>
              </a:rPr>
              <a:t>Seznam často kladených dotazů ke stažení na stránkách programu </a:t>
            </a:r>
            <a:r>
              <a:rPr lang="cs-CZ" sz="1800" b="1" dirty="0">
                <a:solidFill>
                  <a:schemeClr val="bg1"/>
                </a:solidFill>
                <a:hlinkClick r:id="rId4"/>
              </a:rPr>
              <a:t>https://mzp.gov.cz/cz/agenda/prehled-dotaci/program-svycarsko-ceske-spoluprace-ii</a:t>
            </a:r>
            <a:endParaRPr lang="cs-CZ" sz="1800" b="1" dirty="0">
              <a:solidFill>
                <a:schemeClr val="bg1"/>
              </a:solidFill>
            </a:endParaRP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</a:rPr>
              <a:t>Je příloha č. 4 povinná či nepovinná v rámci podání žádosti o podporu?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</a:rPr>
              <a:t>Jsou omezení pro nově vzniklé spolky při podávání žádostí? 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</a:rPr>
              <a:t>Je zapojení švýcarského partnera povinné?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</a:rPr>
              <a:t>Rozpočtová tabulka, jakožto povinná příloha - vše má být v této jedné tabulce? Všichni partneři pohromadě? Nebo máme rozpočty dělit dle partnerů?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</a:rPr>
              <a:t>Může být zakoupen v rámci projektu automobil?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</a:rPr>
              <a:t>Může být kofinancování vlastních prostředků použito z jiných zdrojů, například Státního fondu životního prostředí?</a:t>
            </a:r>
          </a:p>
          <a:p>
            <a:pPr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C8383738-723A-9C5B-26F4-75FFBC3E1E98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ABF4BA1A-946E-9748-9BBA-B3CFD4E33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2AC197-4770-59B2-442F-DFAAA4E7C7B1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</p:spTree>
    <p:extLst>
      <p:ext uri="{BB962C8B-B14F-4D97-AF65-F5344CB8AC3E}">
        <p14:creationId xmlns:p14="http://schemas.microsoft.com/office/powerpoint/2010/main" val="638602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96143F-7FE9-9734-5890-4627EADAE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E882C57D-C8AA-90AA-6327-0CCEF810A8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C74417FB-0BA9-F17F-1317-ACE15B597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D2177E30-D5B6-2724-A11F-5E894B801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AAEE487-A4C1-4AC3-3DB3-18887E2A0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DOPORUČENÍ NA ZÁVĚR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142DFD-D2FF-9F88-5181-41A472E76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69" y="1659970"/>
            <a:ext cx="9893694" cy="4418326"/>
          </a:xfrm>
        </p:spPr>
        <p:txBody>
          <a:bodyPr>
            <a:normAutofit/>
          </a:bodyPr>
          <a:lstStyle/>
          <a:p>
            <a:pPr algn="just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Začněte včas... začněte hned!</a:t>
            </a:r>
          </a:p>
          <a:p>
            <a:pPr algn="just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Přečtěte si příslušné informace a případně se na nás obraťte.</a:t>
            </a:r>
          </a:p>
          <a:p>
            <a:pPr algn="just">
              <a:buClr>
                <a:srgbClr val="337B86"/>
              </a:buClr>
            </a:pPr>
            <a:r>
              <a:rPr lang="cs-CZ" sz="20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Pište stručně, velký pozor na logickou strukturu a provázanost jednotlivých komponentů projektu</a:t>
            </a:r>
            <a:endParaRPr lang="cs-CZ" dirty="0">
              <a:solidFill>
                <a:schemeClr val="bg1"/>
              </a:solidFill>
              <a:latin typeface="+mn-lt"/>
            </a:endParaRPr>
          </a:p>
          <a:p>
            <a:pPr algn="just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Zaměřte své cíle a vytvořte důvěryhodnou intervenční logiku.</a:t>
            </a:r>
          </a:p>
          <a:p>
            <a:pPr algn="just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Vytvořte příslušné konsorcium.</a:t>
            </a:r>
          </a:p>
          <a:p>
            <a:pPr algn="just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Propojte rozpočet s činnostmi - zkontrolujte hodnotu za peníze.</a:t>
            </a:r>
          </a:p>
          <a:p>
            <a:pPr algn="just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Při psaní návrhu postupujte podle šablony a pokynů!!!</a:t>
            </a:r>
          </a:p>
          <a:p>
            <a:pPr algn="just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Myslete na časovou rezervu a očekávané inflační navýšení cen.</a:t>
            </a:r>
          </a:p>
          <a:p>
            <a:pPr algn="just">
              <a:buClr>
                <a:srgbClr val="337B86"/>
              </a:buClr>
            </a:pPr>
            <a:r>
              <a:rPr lang="cs-CZ">
                <a:solidFill>
                  <a:schemeClr val="bg1"/>
                </a:solidFill>
              </a:rPr>
              <a:t>Myslete na konečné </a:t>
            </a:r>
            <a:r>
              <a:rPr lang="cs-CZ" dirty="0">
                <a:solidFill>
                  <a:schemeClr val="bg1"/>
                </a:solidFill>
              </a:rPr>
              <a:t>vyladění </a:t>
            </a:r>
            <a:r>
              <a:rPr lang="cs-CZ">
                <a:solidFill>
                  <a:schemeClr val="bg1"/>
                </a:solidFill>
              </a:rPr>
              <a:t>a kontrolu.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9AF5CB6-4E0D-7F35-6371-BA133C573B45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52669D2D-450D-AC1B-F3D7-FFACC6424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8478CA5-0814-A5A1-45F6-F1C95EE8510B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</p:spTree>
    <p:extLst>
      <p:ext uri="{BB962C8B-B14F-4D97-AF65-F5344CB8AC3E}">
        <p14:creationId xmlns:p14="http://schemas.microsoft.com/office/powerpoint/2010/main" val="815018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2B446D-9422-528F-6443-09868FD35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BBB72539-DEED-B4AF-F415-871557320B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C1124416-F249-D052-FDAF-557FD3845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703CE856-8F59-FD89-55BF-B07566077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14D334D-4293-6EFE-78BD-AB52A6639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KONTAKTY A INFORMACE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7B413A-7EF8-55B5-BAD2-3948DF939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53248"/>
            <a:ext cx="9893694" cy="3852935"/>
          </a:xfrm>
        </p:spPr>
        <p:txBody>
          <a:bodyPr>
            <a:normAutofit fontScale="85000" lnSpcReduction="20000"/>
          </a:bodyPr>
          <a:lstStyle/>
          <a:p>
            <a:r>
              <a:rPr lang="cs-CZ" sz="2100" b="1" dirty="0">
                <a:solidFill>
                  <a:srgbClr val="337B8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https://mzp.gov.cz/cz/agenda/prehled-dotaci/program-svycarsko-ceske-spoluprace-ii</a:t>
            </a:r>
            <a:endParaRPr lang="cs-CZ" sz="2100" b="1" dirty="0">
              <a:solidFill>
                <a:srgbClr val="337B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u="none" strike="noStrike" dirty="0">
                <a:solidFill>
                  <a:srgbClr val="337B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www.svycarskyprogram.cz</a:t>
            </a:r>
            <a:endParaRPr lang="cs-CZ" sz="2200" b="1" u="none" strike="noStrike" dirty="0">
              <a:solidFill>
                <a:srgbClr val="337B8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sz="2200" b="1" spc="-50" dirty="0">
              <a:solidFill>
                <a:srgbClr val="58C1BA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sz="2200" b="1" spc="-50" dirty="0">
                <a:solidFill>
                  <a:srgbClr val="337B8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swiss@mzp.gov.cz</a:t>
            </a:r>
          </a:p>
          <a:p>
            <a:endParaRPr lang="cs-CZ" b="1" spc="-50" dirty="0">
              <a:solidFill>
                <a:srgbClr val="337B86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spc="-50" dirty="0">
                <a:solidFill>
                  <a:schemeClr val="bg1"/>
                </a:solidFill>
              </a:rPr>
              <a:t>Markéta Konečná </a:t>
            </a:r>
          </a:p>
          <a:p>
            <a:pPr marL="0" indent="0">
              <a:buNone/>
            </a:pPr>
            <a:r>
              <a:rPr lang="cs-CZ" b="1" spc="-5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cs-CZ" b="1" spc="-50" dirty="0">
                <a:solidFill>
                  <a:srgbClr val="337B86"/>
                </a:solidFill>
                <a:latin typeface="+mj-lt"/>
                <a:ea typeface="+mj-ea"/>
                <a:cs typeface="+mj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Marketa.Konecna@mzp.gov.cz</a:t>
            </a:r>
            <a:r>
              <a:rPr lang="cs-CZ" b="1" spc="-50" dirty="0">
                <a:solidFill>
                  <a:schemeClr val="bg1"/>
                </a:solidFill>
              </a:rPr>
              <a:t>, tel.: 267 122 366</a:t>
            </a:r>
            <a:endParaRPr lang="cs-CZ" spc="-5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cs-CZ" spc="-50" dirty="0">
                <a:solidFill>
                  <a:schemeClr val="bg1"/>
                </a:solidFill>
              </a:rPr>
              <a:t>Lucie Valová</a:t>
            </a:r>
          </a:p>
          <a:p>
            <a:pPr marL="0" indent="0">
              <a:buNone/>
            </a:pPr>
            <a:r>
              <a:rPr lang="cs-CZ" b="1" spc="-50" dirty="0">
                <a:solidFill>
                  <a:srgbClr val="337B86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cs-CZ" b="1" spc="-50" dirty="0">
                <a:solidFill>
                  <a:srgbClr val="337B86"/>
                </a:solidFill>
                <a:latin typeface="+mj-lt"/>
                <a:ea typeface="+mj-ea"/>
                <a:cs typeface="+mj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Lucie.Valova@mzp.gov.cz</a:t>
            </a:r>
            <a:r>
              <a:rPr lang="cs-CZ" b="1" spc="-50" dirty="0">
                <a:solidFill>
                  <a:schemeClr val="bg1"/>
                </a:solidFill>
              </a:rPr>
              <a:t>, tel.: 267 122 848</a:t>
            </a:r>
            <a:endParaRPr lang="cs-CZ" spc="-50" dirty="0">
              <a:solidFill>
                <a:schemeClr val="bg1"/>
              </a:solidFill>
            </a:endParaRPr>
          </a:p>
          <a:p>
            <a:r>
              <a:rPr lang="cs-CZ" spc="-50" dirty="0">
                <a:solidFill>
                  <a:schemeClr val="bg1"/>
                </a:solidFill>
              </a:rPr>
              <a:t>Monika Vaněčková</a:t>
            </a:r>
          </a:p>
          <a:p>
            <a:pPr marL="0" indent="0">
              <a:buNone/>
            </a:pPr>
            <a:r>
              <a:rPr lang="cs-CZ" spc="-50" dirty="0">
                <a:solidFill>
                  <a:srgbClr val="337B86"/>
                </a:solidFill>
              </a:rPr>
              <a:t>     </a:t>
            </a:r>
            <a:r>
              <a:rPr lang="cs-CZ" b="1" spc="-50" dirty="0">
                <a:solidFill>
                  <a:srgbClr val="337B86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Monika.Vaneckova@mzp.gov.cz</a:t>
            </a:r>
            <a:r>
              <a:rPr lang="cs-CZ" b="1" spc="-50" dirty="0">
                <a:solidFill>
                  <a:srgbClr val="337B86"/>
                </a:solidFill>
              </a:rPr>
              <a:t> </a:t>
            </a:r>
            <a:r>
              <a:rPr lang="cs-CZ" b="1" spc="-50" dirty="0">
                <a:solidFill>
                  <a:schemeClr val="bg1"/>
                </a:solidFill>
              </a:rPr>
              <a:t>, tel.: 267 122 795</a:t>
            </a:r>
            <a:endParaRPr lang="cs-CZ" spc="-5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07961E8-A532-A701-2DEE-530F44385AD5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9B5AFAF0-3605-E557-0C55-0DD330626A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984E51B-0F9B-55EE-605B-9BBB539D4E46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</a:t>
            </a:r>
          </a:p>
        </p:txBody>
      </p:sp>
    </p:spTree>
    <p:extLst>
      <p:ext uri="{BB962C8B-B14F-4D97-AF65-F5344CB8AC3E}">
        <p14:creationId xmlns:p14="http://schemas.microsoft.com/office/powerpoint/2010/main" val="316724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537D5E-B890-773A-ADF9-283D0F583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215980B7-C9FF-4548-A215-E687B0905D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06194FB6-944E-30EC-AF02-EE4DE8D70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03E43D36-67FA-BC4F-6919-DA283C7BF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FC91B2B-8192-9722-812C-D0BDFB2E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OBSAH PREZENTACE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DE3CAF-6B83-C21C-F650-F90D0D7B8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53248"/>
            <a:ext cx="9893694" cy="3852935"/>
          </a:xfrm>
        </p:spPr>
        <p:txBody>
          <a:bodyPr>
            <a:normAutofit/>
          </a:bodyPr>
          <a:lstStyle/>
          <a:p>
            <a:pPr marL="358775">
              <a:buClr>
                <a:srgbClr val="337B86"/>
              </a:buClr>
            </a:pPr>
            <a:r>
              <a:rPr lang="cs-CZ" sz="2200" dirty="0">
                <a:solidFill>
                  <a:schemeClr val="bg1"/>
                </a:solidFill>
              </a:rPr>
              <a:t>Rozpočet projektu</a:t>
            </a:r>
          </a:p>
          <a:p>
            <a:pPr marL="358775">
              <a:buClr>
                <a:srgbClr val="337B86"/>
              </a:buClr>
            </a:pPr>
            <a:r>
              <a:rPr lang="cs-CZ" sz="2200" dirty="0">
                <a:solidFill>
                  <a:schemeClr val="bg1"/>
                </a:solidFill>
              </a:rPr>
              <a:t>Členění výdajů</a:t>
            </a:r>
          </a:p>
          <a:p>
            <a:pPr marL="358775">
              <a:buClr>
                <a:srgbClr val="337B86"/>
              </a:buClr>
            </a:pPr>
            <a:r>
              <a:rPr lang="cs-CZ" sz="2200" dirty="0">
                <a:solidFill>
                  <a:schemeClr val="bg1"/>
                </a:solidFill>
              </a:rPr>
              <a:t>Pravidla způsobilosti výdajů</a:t>
            </a:r>
          </a:p>
          <a:p>
            <a:pPr marL="358775">
              <a:buClr>
                <a:srgbClr val="337B86"/>
              </a:buClr>
            </a:pPr>
            <a:r>
              <a:rPr lang="cs-CZ" sz="2200" dirty="0">
                <a:solidFill>
                  <a:schemeClr val="bg1"/>
                </a:solidFill>
              </a:rPr>
              <a:t>Způsob financování projektů</a:t>
            </a:r>
          </a:p>
          <a:p>
            <a:pPr marL="358775">
              <a:buClr>
                <a:srgbClr val="337B86"/>
              </a:buClr>
            </a:pPr>
            <a:r>
              <a:rPr lang="cs-CZ" sz="2200" dirty="0">
                <a:solidFill>
                  <a:schemeClr val="bg1"/>
                </a:solidFill>
              </a:rPr>
              <a:t>Monitoring projektů</a:t>
            </a:r>
          </a:p>
          <a:p>
            <a:pPr marL="358775">
              <a:buClr>
                <a:srgbClr val="337B86"/>
              </a:buClr>
            </a:pPr>
            <a:r>
              <a:rPr lang="cs-CZ" sz="2200" dirty="0">
                <a:solidFill>
                  <a:schemeClr val="bg1"/>
                </a:solidFill>
              </a:rPr>
              <a:t>Praktické rady a tipy</a:t>
            </a:r>
          </a:p>
          <a:p>
            <a:pPr marL="358775">
              <a:buClr>
                <a:srgbClr val="337B86"/>
              </a:buClr>
            </a:pPr>
            <a:r>
              <a:rPr lang="cs-CZ" sz="2200" dirty="0">
                <a:solidFill>
                  <a:schemeClr val="bg1"/>
                </a:solidFill>
              </a:rPr>
              <a:t>Často kladené dotazy</a:t>
            </a:r>
          </a:p>
          <a:p>
            <a:pPr marL="358775">
              <a:buClr>
                <a:srgbClr val="337B86"/>
              </a:buClr>
            </a:pPr>
            <a:r>
              <a:rPr lang="cs-CZ" sz="2200" dirty="0">
                <a:solidFill>
                  <a:schemeClr val="bg1"/>
                </a:solidFill>
              </a:rPr>
              <a:t>Kontakty</a:t>
            </a:r>
          </a:p>
          <a:p>
            <a:pPr marL="468313" indent="0">
              <a:buClr>
                <a:srgbClr val="337B86"/>
              </a:buClr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06C1D14A-FDE3-84D8-09C3-702ECB86CFF7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E77F11E2-73CC-CE34-88E5-C88E5DB07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5CB5DC5-FF5D-C473-F93C-A20FB88AF39D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</a:t>
            </a:r>
          </a:p>
        </p:txBody>
      </p:sp>
    </p:spTree>
    <p:extLst>
      <p:ext uri="{BB962C8B-B14F-4D97-AF65-F5344CB8AC3E}">
        <p14:creationId xmlns:p14="http://schemas.microsoft.com/office/powerpoint/2010/main" val="413403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A5768C-326F-1A8D-A76F-B0321738E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9D76D071-B607-7FEE-580F-C46B4F09FE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A09D5A87-C048-9CDA-EF9D-B48ACA35B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6958074A-1528-29F5-035F-622699469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7B5745B-6FD3-A214-A878-D0FB64C0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DETAILNÍ ROZPOČET PROJEKTU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41077D-D615-7996-A65D-5F3D7C8B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81" y="1853248"/>
            <a:ext cx="9420954" cy="3852935"/>
          </a:xfrm>
        </p:spPr>
        <p:txBody>
          <a:bodyPr>
            <a:normAutofit/>
          </a:bodyPr>
          <a:lstStyle/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Příloha č. 1 projektové žádosti – detailní rozpočet projektu</a:t>
            </a:r>
          </a:p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Formulář rozpočtové tabulky - </a:t>
            </a:r>
            <a:r>
              <a:rPr lang="cs-CZ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uvedení veškerých předpokládaných výdajů projektu dle vyžadovaného členění</a:t>
            </a:r>
          </a:p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Členění – výdaje na řízení projektu / výdaje na realizaci aktivit projektu / přímé výdaje švýcarského partnera / paušální výdaje</a:t>
            </a:r>
          </a:p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Dílčí členění – mzdové výdaje / výdaje na dodávky a služby / ostatní přímé výdaje</a:t>
            </a:r>
          </a:p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Možnost přidání řádků a sloupců dle potřeby – např. sloupec pro přiřazení výdaje jednotlivým partnerům</a:t>
            </a:r>
          </a:p>
          <a:p>
            <a:pPr marL="811213">
              <a:buClr>
                <a:srgbClr val="337B86"/>
              </a:buClr>
            </a:pPr>
            <a:endParaRPr lang="cs-CZ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811213">
              <a:buClr>
                <a:srgbClr val="337B86"/>
              </a:buClr>
            </a:pPr>
            <a:endParaRPr lang="cs-CZ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811213">
              <a:buClr>
                <a:srgbClr val="337B86"/>
              </a:buClr>
            </a:pPr>
            <a:endParaRPr lang="cs-CZ" sz="2200" dirty="0">
              <a:solidFill>
                <a:schemeClr val="bg1"/>
              </a:solidFill>
            </a:endParaRPr>
          </a:p>
          <a:p>
            <a:pPr marL="468313" indent="0">
              <a:buClr>
                <a:srgbClr val="337B86"/>
              </a:buClr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CE542C8F-9E36-022A-10BA-1EF4EB7D2E53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FD2A95F6-B877-C329-E391-6B72A9F06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0CD69C3-9434-9C54-44CA-31C4474D02F4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</a:t>
            </a:r>
          </a:p>
        </p:txBody>
      </p:sp>
    </p:spTree>
    <p:extLst>
      <p:ext uri="{BB962C8B-B14F-4D97-AF65-F5344CB8AC3E}">
        <p14:creationId xmlns:p14="http://schemas.microsoft.com/office/powerpoint/2010/main" val="220106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D0320F-10BC-253F-9C01-5DCCAB51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699C1-51A7-CD23-954B-40B7B36E2B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52438"/>
            <a:ext cx="9404350" cy="1400175"/>
          </a:xfrm>
        </p:spPr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26327F-D88E-48E4-4EA0-DF043AAEE90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52638"/>
            <a:ext cx="8947150" cy="4195762"/>
          </a:xfrm>
        </p:spPr>
        <p:txBody>
          <a:bodyPr>
            <a:normAutofit/>
          </a:bodyPr>
          <a:lstStyle/>
          <a:p>
            <a:pPr marL="811213">
              <a:buClr>
                <a:srgbClr val="337B86"/>
              </a:buClr>
            </a:pPr>
            <a:endParaRPr lang="cs-CZ" sz="2200" dirty="0">
              <a:solidFill>
                <a:schemeClr val="bg1"/>
              </a:solidFill>
            </a:endParaRPr>
          </a:p>
          <a:p>
            <a:pPr marL="468313" indent="0">
              <a:buClr>
                <a:srgbClr val="337B86"/>
              </a:buClr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8F07EF6-C881-9792-5161-D204F3E3A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48" y="118616"/>
            <a:ext cx="11838039" cy="65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1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6B73C3-BDA9-735E-363D-95DD540E0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F10097CA-5D8B-2830-924D-CE51CB59F3D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5FDBDE48-0F58-5196-7D07-E6C6E77D2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E2282F4D-14BF-FDD4-893C-81FDE81A4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1B9BDA4-9189-4183-0451-950C34C0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DETAILNÍ ROZPOČET PROJEKTU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43ECB2-0F99-EF82-6DC9-F403359F4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81" y="1853248"/>
            <a:ext cx="9420954" cy="3852935"/>
          </a:xfrm>
        </p:spPr>
        <p:txBody>
          <a:bodyPr>
            <a:normAutofit/>
          </a:bodyPr>
          <a:lstStyle/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Využijte sloupec „Komentář / poznámky k uvedeným výdajům“.</a:t>
            </a:r>
          </a:p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 komentáři či v textové části projektové žádosti popište způsob výpočtu výše daného výdaje.</a:t>
            </a:r>
          </a:p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Uveďte dostatek informací pro posouzení přiměřenosti a způsobilosti výdaje.</a:t>
            </a:r>
          </a:p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Propojte výdaje s aktivitami a výstupy (očíslování atd.).</a:t>
            </a:r>
          </a:p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Výdaje uvádějte v Kč.</a:t>
            </a:r>
          </a:p>
          <a:p>
            <a:pPr marL="811213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Pro přepočet výdajů za švýcarského partnera použijte směnný kurz EK platný pro březen 2025:  26,562 CZK / 1CHF.</a:t>
            </a:r>
            <a:endParaRPr lang="cs-CZ" sz="2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811213">
              <a:buClr>
                <a:srgbClr val="337B86"/>
              </a:buClr>
            </a:pPr>
            <a:endParaRPr lang="cs-CZ" sz="2200" dirty="0">
              <a:solidFill>
                <a:schemeClr val="bg1"/>
              </a:solidFill>
            </a:endParaRPr>
          </a:p>
          <a:p>
            <a:pPr marL="468313" indent="0">
              <a:buClr>
                <a:srgbClr val="337B86"/>
              </a:buClr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DF33EBE-9CA9-A4F3-A24B-AB48B5517B31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FF75E648-432F-FC3F-780F-F43DB9EF6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F336A99-F59B-9FAF-566F-82246AD3E4FE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</a:t>
            </a:r>
          </a:p>
        </p:txBody>
      </p:sp>
    </p:spTree>
    <p:extLst>
      <p:ext uri="{BB962C8B-B14F-4D97-AF65-F5344CB8AC3E}">
        <p14:creationId xmlns:p14="http://schemas.microsoft.com/office/powerpoint/2010/main" val="294111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4D7BA4-BED9-A929-FBD8-2A15CF919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29F7B552-3F3B-DA3D-CDBD-41AABD6110F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782E851E-EBE4-CD11-C909-790CBB415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A5D296E8-6E67-8000-B905-C435A67DF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E12993E-0935-E0E7-7F89-B4BCE213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ČLENĚNÍ VÝDAJŮ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3A607C-84E4-EA9D-95AA-BE0410D68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07412"/>
            <a:ext cx="9893694" cy="3852935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Clr>
                <a:srgbClr val="337B86"/>
              </a:buClr>
              <a:buSzPct val="100000"/>
              <a:buFont typeface="+mj-lt"/>
              <a:buAutoNum type="arabicPeriod"/>
            </a:pPr>
            <a:r>
              <a:rPr lang="cs-CZ" sz="2400" b="1" dirty="0">
                <a:solidFill>
                  <a:schemeClr val="bg1"/>
                </a:solidFill>
              </a:rPr>
              <a:t>Osobní výdaje </a:t>
            </a:r>
            <a:r>
              <a:rPr lang="cs-CZ" sz="2400" dirty="0">
                <a:solidFill>
                  <a:schemeClr val="bg1"/>
                </a:solidFill>
              </a:rPr>
              <a:t>– výdaje na mzdy/platy zaměstnanců (HPP, DPČ, DPP), vč. zákonných odvodů a dalších náhrad, příspěvků či jiných benefitů vyplývajících z platných předpisů. Osobní výdaje jsou způsobilé v poměru, v jakém se zaměstnanec podílí na realizaci projektu.</a:t>
            </a:r>
          </a:p>
          <a:p>
            <a:pPr marL="457200" indent="-457200" algn="just">
              <a:buClr>
                <a:srgbClr val="337B86"/>
              </a:buClr>
              <a:buSzPct val="100000"/>
              <a:buFont typeface="+mj-lt"/>
              <a:buAutoNum type="arabicPeriod"/>
            </a:pPr>
            <a:endParaRPr lang="cs-CZ" sz="2400" dirty="0">
              <a:solidFill>
                <a:schemeClr val="bg1"/>
              </a:solidFill>
            </a:endParaRPr>
          </a:p>
          <a:p>
            <a:pPr marL="457200" indent="-457200" algn="just">
              <a:buClr>
                <a:srgbClr val="337B86"/>
              </a:buClr>
              <a:buSzPct val="100000"/>
              <a:buFont typeface="+mj-lt"/>
              <a:buAutoNum type="arabicPeriod"/>
            </a:pPr>
            <a:r>
              <a:rPr lang="cs-CZ" sz="2400" b="1" dirty="0">
                <a:solidFill>
                  <a:schemeClr val="bg1"/>
                </a:solidFill>
              </a:rPr>
              <a:t>Výdaje na externí dodávky a služby </a:t>
            </a:r>
            <a:r>
              <a:rPr lang="cs-CZ" sz="2400" dirty="0">
                <a:solidFill>
                  <a:schemeClr val="bg1"/>
                </a:solidFill>
              </a:rPr>
              <a:t>– pořízení majetku a služeb</a:t>
            </a:r>
            <a:endParaRPr lang="cs-CZ" sz="2400" b="1" dirty="0">
              <a:solidFill>
                <a:schemeClr val="bg1"/>
              </a:solidFill>
            </a:endParaRPr>
          </a:p>
          <a:p>
            <a:pPr marL="785813" algn="just"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seznam předpokládaných VZ – stručný popis předmětu těchto zakázek,</a:t>
            </a:r>
          </a:p>
          <a:p>
            <a:pPr marL="785813" algn="just"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nákup služeb zajištěných externím dodavatelem (např. odborné služby pro realizaci projektu, stavební práce, výdaje související s pořádáním školení a seminářů),</a:t>
            </a:r>
          </a:p>
          <a:p>
            <a:pPr marL="785813" algn="just">
              <a:buClr>
                <a:srgbClr val="337B86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výdaje spojené s nákupem nového vybavení či zařízení hmotné povahy a výdaje na nehmotný majetek -&gt; </a:t>
            </a:r>
          </a:p>
          <a:p>
            <a:pPr marL="0" indent="0">
              <a:buClr>
                <a:srgbClr val="337B86"/>
              </a:buClr>
              <a:buSzPct val="100000"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3F681EFD-EEFF-BB80-3795-5947E06A3607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35F37698-916F-1408-2DF6-591508D32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301E65D-409C-8174-3409-7230A3AA4E8D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</a:t>
            </a:r>
          </a:p>
        </p:txBody>
      </p:sp>
    </p:spTree>
    <p:extLst>
      <p:ext uri="{BB962C8B-B14F-4D97-AF65-F5344CB8AC3E}">
        <p14:creationId xmlns:p14="http://schemas.microsoft.com/office/powerpoint/2010/main" val="229519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F8C8A-96B9-32C4-F3FF-1097217EB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EB067A57-4898-D539-F951-007AB2C029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42C5DFF4-4C79-8ADA-145C-D910C65C7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73AEEBFE-D63A-0644-5911-8F950C24B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8EE959F-E916-A3EC-4FB3-E8B17FFF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ČLENĚNÍ VÝDAJŮ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0C19C1-1FFD-B6E5-5D06-77D1EEC97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0" y="1622983"/>
            <a:ext cx="9176619" cy="421101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Clr>
                <a:srgbClr val="337B86"/>
              </a:buClr>
              <a:buSzPct val="100000"/>
              <a:buNone/>
            </a:pPr>
            <a:r>
              <a:rPr lang="cs-CZ" sz="2400" b="1" dirty="0">
                <a:solidFill>
                  <a:schemeClr val="bg1"/>
                </a:solidFill>
              </a:rPr>
              <a:t>Pořízení majetku: </a:t>
            </a:r>
          </a:p>
          <a:p>
            <a:pPr algn="just">
              <a:buClr>
                <a:srgbClr val="337B86"/>
              </a:buClr>
              <a:buSzPct val="100000"/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nezbytný pro realizaci projektu, je využíván primárně v přímé souvislosti s realizací projektu,</a:t>
            </a:r>
          </a:p>
          <a:p>
            <a:pPr algn="just">
              <a:buClr>
                <a:srgbClr val="337B86"/>
              </a:buClr>
              <a:buSzPct val="100000"/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způsobilá je celá pořizovací cena (vč. nákladů souvisejících s jeho pořízením),</a:t>
            </a:r>
          </a:p>
          <a:p>
            <a:pPr algn="just">
              <a:buClr>
                <a:srgbClr val="337B86"/>
              </a:buClr>
              <a:buSzPct val="100000"/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pokud je používán i k jiným účelům, které přímo nesouvisí s projektem, způsobilá je pouze jeho poměrná část,</a:t>
            </a:r>
          </a:p>
          <a:p>
            <a:pPr algn="just">
              <a:buClr>
                <a:srgbClr val="337B86"/>
              </a:buClr>
              <a:buSzPct val="100000"/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majetek musí být během realizace projektu a v době udržitelnosti pojištěn a řádně udržován.</a:t>
            </a:r>
          </a:p>
          <a:p>
            <a:pPr marL="0" indent="0" algn="just">
              <a:buClr>
                <a:srgbClr val="337B86"/>
              </a:buClr>
              <a:buSzPct val="100000"/>
              <a:buNone/>
            </a:pPr>
            <a:endParaRPr lang="cs-CZ" sz="2400" b="1" dirty="0">
              <a:solidFill>
                <a:schemeClr val="bg1"/>
              </a:solidFill>
            </a:endParaRPr>
          </a:p>
          <a:p>
            <a:pPr marL="0" indent="0" algn="just">
              <a:buClr>
                <a:srgbClr val="337B86"/>
              </a:buClr>
              <a:buSzPct val="100000"/>
              <a:buNone/>
            </a:pPr>
            <a:r>
              <a:rPr lang="cs-CZ" sz="2400" b="1" dirty="0">
                <a:solidFill>
                  <a:schemeClr val="bg1"/>
                </a:solidFill>
              </a:rPr>
              <a:t>Dodržení pravidel udržitelnosti a zákazu převodu DHM a DNM na jiný subjekt.</a:t>
            </a:r>
          </a:p>
          <a:p>
            <a:pPr marL="0" indent="0" algn="just">
              <a:buClr>
                <a:srgbClr val="337B86"/>
              </a:buClr>
              <a:buSzPct val="100000"/>
              <a:buNone/>
            </a:pPr>
            <a:endParaRPr lang="cs-CZ" sz="2400" b="1" dirty="0">
              <a:solidFill>
                <a:schemeClr val="bg1"/>
              </a:solidFill>
            </a:endParaRPr>
          </a:p>
          <a:p>
            <a:pPr marL="0" indent="0" algn="just">
              <a:buClr>
                <a:srgbClr val="337B86"/>
              </a:buClr>
              <a:buSzPct val="100000"/>
              <a:buNone/>
            </a:pPr>
            <a:r>
              <a:rPr lang="cs-CZ" sz="2400" b="1" dirty="0">
                <a:solidFill>
                  <a:schemeClr val="bg1"/>
                </a:solidFill>
              </a:rPr>
              <a:t>Daň z přidané hodnoty:</a:t>
            </a:r>
          </a:p>
          <a:p>
            <a:pPr algn="just">
              <a:buClr>
                <a:srgbClr val="337B86"/>
              </a:buClr>
              <a:buSzPct val="100000"/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musí se vztahovat ke způsobilým výdajům;</a:t>
            </a:r>
          </a:p>
          <a:p>
            <a:pPr algn="just">
              <a:buClr>
                <a:srgbClr val="337B86"/>
              </a:buClr>
              <a:buSzPct val="100000"/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to, že je subjekt plátce DPH neznamená automaticky, že se jedná o nezpůsobilý výdaj;</a:t>
            </a:r>
          </a:p>
          <a:p>
            <a:pPr algn="just">
              <a:buClr>
                <a:srgbClr val="337B86"/>
              </a:buClr>
              <a:buSzPct val="100000"/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žadatel nemůže uplatnit nárok na odpočet DPH na vstupu a nese náklady na DPH výlučně a konečně.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728FA0C-A431-0D6D-B712-9348EF867B07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E9F86577-DE45-F21E-CA8C-5738BA753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44A7FDC-D70F-5A63-F1C2-84542A30A565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</a:t>
            </a:r>
          </a:p>
        </p:txBody>
      </p:sp>
    </p:spTree>
    <p:extLst>
      <p:ext uri="{BB962C8B-B14F-4D97-AF65-F5344CB8AC3E}">
        <p14:creationId xmlns:p14="http://schemas.microsoft.com/office/powerpoint/2010/main" val="98695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B6344F-59CE-32AB-199C-C5A60C812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F603649B-9389-065E-A98E-B5E0001CE7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821162D3-FCAE-2EFE-8116-F764EA90A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0F9AD616-FF95-E3F4-E644-7595DB63F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7545930-D8E5-65B3-DEC5-CD1D7FA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ČLENĚNÍ VÝDAJŮ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6D1DCD-CD20-C3F0-4E57-E0BFC8DF8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69" y="1696833"/>
            <a:ext cx="9893694" cy="4009350"/>
          </a:xfrm>
        </p:spPr>
        <p:txBody>
          <a:bodyPr>
            <a:normAutofit fontScale="77500" lnSpcReduction="20000"/>
          </a:bodyPr>
          <a:lstStyle/>
          <a:p>
            <a:pPr marL="358775">
              <a:buClr>
                <a:srgbClr val="337B86"/>
              </a:buClr>
            </a:pPr>
            <a:r>
              <a:rPr lang="cs-CZ" u="sng" dirty="0">
                <a:solidFill>
                  <a:schemeClr val="bg1"/>
                </a:solidFill>
              </a:rPr>
              <a:t>Neinvestiční výdaje</a:t>
            </a:r>
            <a:r>
              <a:rPr lang="cs-CZ" dirty="0">
                <a:solidFill>
                  <a:schemeClr val="bg1"/>
                </a:solidFill>
              </a:rPr>
              <a:t> jsou vymezeny v platné legislativě, jedná se např. o osobní výdaje, cestovní náhrady, materiál, výdaje na řízení, výdaje na služby, finanční výdaje aj.</a:t>
            </a:r>
          </a:p>
          <a:p>
            <a:pPr marL="358775">
              <a:buClr>
                <a:srgbClr val="337B86"/>
              </a:buClr>
            </a:pPr>
            <a:r>
              <a:rPr lang="cs-CZ" u="sng" dirty="0">
                <a:solidFill>
                  <a:schemeClr val="bg1"/>
                </a:solidFill>
              </a:rPr>
              <a:t>Za investiční výdaj</a:t>
            </a:r>
            <a:r>
              <a:rPr lang="cs-CZ" dirty="0">
                <a:solidFill>
                  <a:schemeClr val="bg1"/>
                </a:solidFill>
              </a:rPr>
              <a:t> bude pro potřeby projektu považován dlouhodobý hmotný majetek (dále též DHM) o hodnotě vyšší než 80 000 Kč a s dobou použitelnosti více než jeden rok. Typy majetku, které budou do tohoto výdaje spadat, budou shodné s výčtem hmotného majetku dle odst. 2, §26 zákona č. 586/1992, o daních z příjmů. Zejména se jedná o nemovitosti a samostatné movité věci (např. stroje a automobily), rekonstrukce nebo přístavby, dospělá zvířata a jejich skupiny o hodnotě větší než 80 000 Kč apod. </a:t>
            </a:r>
          </a:p>
          <a:p>
            <a:pPr marL="358775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Investiční výdaje lze uplatnit maximálně do výše </a:t>
            </a:r>
            <a:r>
              <a:rPr lang="cs-CZ" b="1" dirty="0">
                <a:solidFill>
                  <a:schemeClr val="bg1"/>
                </a:solidFill>
              </a:rPr>
              <a:t>30 %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z konečných způsobilých výdajů projektu.</a:t>
            </a:r>
          </a:p>
          <a:p>
            <a:pPr marL="358775">
              <a:buClr>
                <a:srgbClr val="337B86"/>
              </a:buClr>
            </a:pPr>
            <a:r>
              <a:rPr lang="cs-CZ" u="sng" dirty="0">
                <a:solidFill>
                  <a:schemeClr val="bg1"/>
                </a:solidFill>
              </a:rPr>
              <a:t>Pořízení vozidla </a:t>
            </a:r>
            <a:r>
              <a:rPr lang="cs-CZ" dirty="0">
                <a:solidFill>
                  <a:schemeClr val="bg1"/>
                </a:solidFill>
              </a:rPr>
              <a:t>je za splnění níže uvedených podmínek způsobilé, ale musí být pro projekt opravdu klíčové a nezbytné a řádně odůvodněné.	Pokud půjde o silniční vozidlo, musí mít nulové přímé výfukové emise. Jedná-li se o vozidlo pro zvláštní účely jiné než osobní vůz a není vhodné (technicky a ekonomicky) pořídit bezemisní vozidlo, pak bude podporována nejlepší dostupná technologie v dané kategorii </a:t>
            </a:r>
            <a:r>
              <a:rPr lang="cs-CZ">
                <a:solidFill>
                  <a:schemeClr val="bg1"/>
                </a:solidFill>
              </a:rPr>
              <a:t>vozidel.</a:t>
            </a:r>
          </a:p>
          <a:p>
            <a:pPr marL="358775">
              <a:buClr>
                <a:srgbClr val="337B86"/>
              </a:buClr>
            </a:pPr>
            <a:r>
              <a:rPr lang="cs-CZ" sz="2400" b="1">
                <a:solidFill>
                  <a:schemeClr val="bg1"/>
                </a:solidFill>
              </a:rPr>
              <a:t>Pořízení </a:t>
            </a:r>
            <a:r>
              <a:rPr lang="cs-CZ" sz="2400" b="1" dirty="0">
                <a:solidFill>
                  <a:schemeClr val="bg1"/>
                </a:solidFill>
              </a:rPr>
              <a:t>pozemků a nemovitostí není v rámci výdajů na realizaci projektu způsobilým výdajem!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3503A11C-824A-F0B0-62B7-C70F0C0F9D9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6B50AB0B-5783-8FA2-31AC-B0CC0C094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5FC0935-6909-8378-04CE-F5F3AC8EA914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</a:t>
            </a:r>
          </a:p>
        </p:txBody>
      </p:sp>
    </p:spTree>
    <p:extLst>
      <p:ext uri="{BB962C8B-B14F-4D97-AF65-F5344CB8AC3E}">
        <p14:creationId xmlns:p14="http://schemas.microsoft.com/office/powerpoint/2010/main" val="2917742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lastní 3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C00000"/>
      </a:accent1>
      <a:accent2>
        <a:srgbClr val="F8C6C6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0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1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2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3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4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5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6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7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8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9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0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1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2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4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5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6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7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8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9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2614</TotalTime>
  <Words>2126</Words>
  <Application>Microsoft Office PowerPoint</Application>
  <PresentationFormat>Širokoúhlá obrazovka</PresentationFormat>
  <Paragraphs>236</Paragraphs>
  <Slides>24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Wingdings 3</vt:lpstr>
      <vt:lpstr>Ion</vt:lpstr>
      <vt:lpstr>Seminář pro předkladatele projektů do 2. výzvy programu Udržitelný turismus a posílení biodiverzity – Malé grantové schéma  Ministerstvo životního prostředí 14. května 2025</vt:lpstr>
      <vt:lpstr>Rozpočet projektu Způsobilost výdajů Monitoring a financování projektů</vt:lpstr>
      <vt:lpstr> OBSAH PREZENTACE  </vt:lpstr>
      <vt:lpstr> DETAILNÍ ROZPOČET PROJEKTU  </vt:lpstr>
      <vt:lpstr>   </vt:lpstr>
      <vt:lpstr> DETAILNÍ ROZPOČET PROJEKTU  </vt:lpstr>
      <vt:lpstr> ČLENĚNÍ VÝDAJŮ  </vt:lpstr>
      <vt:lpstr> ČLENĚNÍ VÝDAJŮ  </vt:lpstr>
      <vt:lpstr> ČLENĚNÍ VÝDAJŮ  </vt:lpstr>
      <vt:lpstr> ČLENĚNÍ VÝDAJŮ  </vt:lpstr>
      <vt:lpstr> ZPŮSOBILÉ VÝDAJE   </vt:lpstr>
      <vt:lpstr> ZPŮSOBILOST VÝDAJŮ – obecná pravidla  </vt:lpstr>
      <vt:lpstr> ZPŮSOBILOST VÝDAJŮ – obecná pravidla  </vt:lpstr>
      <vt:lpstr> NEZPŮSOBILÉ VÝDAJE  </vt:lpstr>
      <vt:lpstr> NEZPŮSOBILÉ VÝDAJE  </vt:lpstr>
      <vt:lpstr> FINANCOVÁNÍ PROJEKTU </vt:lpstr>
      <vt:lpstr> MONITOROVACÍ ZPRÁVY </vt:lpstr>
      <vt:lpstr> PRŮBĚŽNÁ MONITOROVACÍ ZPRÁVA </vt:lpstr>
      <vt:lpstr> ŽÁDOST O PLATBU </vt:lpstr>
      <vt:lpstr> PRAKTICKÉ RADY A TIPY  </vt:lpstr>
      <vt:lpstr> PRAKTICKÉ RADY A TIPY  </vt:lpstr>
      <vt:lpstr> FAQ  </vt:lpstr>
      <vt:lpstr> DOPORUČENÍ NA ZÁVĚR </vt:lpstr>
      <vt:lpstr> KONTAKTY A INFORMACE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Kulatý stůl v rámci přípravy nastavení  Druhého příspěvku Programu švýcarsko-české spolupráce  v oblasti udržitelného turismu</dc:title>
  <dc:creator>Svobodová Anna</dc:creator>
  <cp:lastModifiedBy>Monika Vaněčková</cp:lastModifiedBy>
  <cp:revision>156</cp:revision>
  <cp:lastPrinted>2024-12-03T07:20:38Z</cp:lastPrinted>
  <dcterms:created xsi:type="dcterms:W3CDTF">2023-02-14T13:13:02Z</dcterms:created>
  <dcterms:modified xsi:type="dcterms:W3CDTF">2025-05-14T08:32:36Z</dcterms:modified>
</cp:coreProperties>
</file>