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28.xml" ContentType="application/vnd.openxmlformats-officedocument.themeOverride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29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33.xml" ContentType="application/vnd.openxmlformats-officedocument.themeOverride+xml"/>
  <Override PartName="/ppt/notesSlides/notesSlide3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34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37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9" r:id="rId2"/>
  </p:sldMasterIdLst>
  <p:notesMasterIdLst>
    <p:notesMasterId r:id="rId46"/>
  </p:notesMasterIdLst>
  <p:sldIdLst>
    <p:sldId id="276" r:id="rId3"/>
    <p:sldId id="256" r:id="rId4"/>
    <p:sldId id="278" r:id="rId5"/>
    <p:sldId id="306" r:id="rId6"/>
    <p:sldId id="307" r:id="rId7"/>
    <p:sldId id="310" r:id="rId8"/>
    <p:sldId id="308" r:id="rId9"/>
    <p:sldId id="311" r:id="rId10"/>
    <p:sldId id="312" r:id="rId11"/>
    <p:sldId id="305" r:id="rId12"/>
    <p:sldId id="304" r:id="rId13"/>
    <p:sldId id="279" r:id="rId14"/>
    <p:sldId id="280" r:id="rId15"/>
    <p:sldId id="286" r:id="rId16"/>
    <p:sldId id="301" r:id="rId17"/>
    <p:sldId id="284" r:id="rId18"/>
    <p:sldId id="313" r:id="rId19"/>
    <p:sldId id="283" r:id="rId20"/>
    <p:sldId id="291" r:id="rId21"/>
    <p:sldId id="287" r:id="rId22"/>
    <p:sldId id="302" r:id="rId23"/>
    <p:sldId id="295" r:id="rId24"/>
    <p:sldId id="289" r:id="rId25"/>
    <p:sldId id="294" r:id="rId26"/>
    <p:sldId id="297" r:id="rId27"/>
    <p:sldId id="333" r:id="rId28"/>
    <p:sldId id="332" r:id="rId29"/>
    <p:sldId id="293" r:id="rId30"/>
    <p:sldId id="314" r:id="rId31"/>
    <p:sldId id="323" r:id="rId32"/>
    <p:sldId id="325" r:id="rId33"/>
    <p:sldId id="326" r:id="rId34"/>
    <p:sldId id="32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03" r:id="rId45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E322E1-56BB-FA01-984C-5134A3E66E79}" name="Markéta Konečná" initials="MK" userId="S::marketa.konecna@mzp.gov.cz::716540da-3df2-4e6f-a73c-dfce5243764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ečná Markéta" initials="KM" lastIdx="2" clrIdx="0">
    <p:extLst>
      <p:ext uri="{19B8F6BF-5375-455C-9EA6-DF929625EA0E}">
        <p15:presenceInfo xmlns:p15="http://schemas.microsoft.com/office/powerpoint/2012/main" userId="S-1-5-21-3039528631-2850849986-3139846408-4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  <a:srgbClr val="337B86"/>
    <a:srgbClr val="FCE8E8"/>
    <a:srgbClr val="E39494"/>
    <a:srgbClr val="FA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000" dirty="0"/>
            <a:t>Hodnoticí kritéria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8110" tIns="118110" rIns="118110" bIns="118110" numCol="1" spcCol="1270" anchor="ctr" anchorCtr="0"/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Základní </a:t>
          </a:r>
          <a:r>
            <a:rPr lang="cs-CZ" sz="2000" b="1" kern="1200" dirty="0">
              <a:solidFill>
                <a:prstClr val="black"/>
              </a:solidFill>
              <a:highlight>
                <a:srgbClr val="337B86"/>
              </a:highlight>
              <a:latin typeface="Century Gothic" panose="020B0502020202020204"/>
              <a:ea typeface="+mn-ea"/>
              <a:cs typeface="+mn-cs"/>
            </a:rPr>
            <a:t>východiska</a:t>
          </a: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(0-10 bodů)</a:t>
          </a:r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593133F3-51F0-412A-801D-50CB37422D79}">
      <dgm:prSet phldrT="[Text]" custT="1"/>
      <dgm:spPr/>
      <dgm:t>
        <a:bodyPr/>
        <a:lstStyle/>
        <a:p>
          <a:r>
            <a:rPr lang="cs-CZ" sz="1800" dirty="0">
              <a:solidFill>
                <a:schemeClr val="bg1"/>
              </a:solidFill>
            </a:rPr>
            <a:t>Realizace </a:t>
          </a:r>
        </a:p>
        <a:p>
          <a:r>
            <a:rPr lang="cs-CZ" sz="1800" dirty="0">
              <a:solidFill>
                <a:schemeClr val="bg1"/>
              </a:solidFill>
            </a:rPr>
            <a:t>(0-30 bodů)</a:t>
          </a:r>
          <a:endParaRPr lang="cs-CZ" sz="1800" dirty="0"/>
        </a:p>
      </dgm:t>
    </dgm:pt>
    <dgm:pt modelId="{0C255B4E-B798-438C-82E4-CEB8EDF62C38}" type="parTrans" cxnId="{92CA13AC-7D74-4094-AC94-CFEECC89830F}">
      <dgm:prSet/>
      <dgm:spPr/>
      <dgm:t>
        <a:bodyPr/>
        <a:lstStyle/>
        <a:p>
          <a:endParaRPr lang="cs-CZ"/>
        </a:p>
      </dgm:t>
    </dgm:pt>
    <dgm:pt modelId="{F75006AD-134D-4AC0-8035-82F17DBFC781}" type="sibTrans" cxnId="{92CA13AC-7D74-4094-AC94-CFEECC89830F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Dopady projektu </a:t>
          </a:r>
        </a:p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(0-35 bodů)</a:t>
          </a:r>
          <a:endParaRPr lang="cs-CZ" sz="1800" dirty="0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58F742CD-31C6-4FCF-9401-21791C9E8CE5}">
      <dgm:prSet phldrT="[Text]" custT="1"/>
      <dgm:spPr>
        <a:solidFill>
          <a:schemeClr val="tx1"/>
        </a:solidFill>
      </dgm:spPr>
      <dgm:t>
        <a:bodyPr/>
        <a:lstStyle/>
        <a:p>
          <a:pPr>
            <a:buClr>
              <a:srgbClr val="337B86"/>
            </a:buClr>
          </a:pPr>
          <a:r>
            <a:rPr lang="cs-CZ" sz="1800" b="0" dirty="0">
              <a:solidFill>
                <a:schemeClr val="bg1"/>
              </a:solidFill>
            </a:rPr>
            <a:t>Předpoklady </a:t>
          </a:r>
        </a:p>
        <a:p>
          <a:pPr>
            <a:buClr>
              <a:srgbClr val="337B86"/>
            </a:buClr>
          </a:pPr>
          <a:r>
            <a:rPr lang="cs-CZ" sz="1800" b="0" dirty="0">
              <a:solidFill>
                <a:schemeClr val="bg1"/>
              </a:solidFill>
            </a:rPr>
            <a:t>(0-25 bodů)</a:t>
          </a:r>
          <a:endParaRPr lang="cs-CZ" sz="1800" b="0" dirty="0"/>
        </a:p>
      </dgm:t>
    </dgm:pt>
    <dgm:pt modelId="{1AD92E8F-EA5C-4A84-8FB9-191C73F26D20}" type="sibTrans" cxnId="{70A108E0-A1FB-48FE-A76F-0E97728C9409}">
      <dgm:prSet/>
      <dgm:spPr/>
      <dgm:t>
        <a:bodyPr/>
        <a:lstStyle/>
        <a:p>
          <a:endParaRPr lang="cs-CZ"/>
        </a:p>
      </dgm:t>
    </dgm:pt>
    <dgm:pt modelId="{B014A598-04F3-4D1C-9A88-5ECD1D1BD112}" type="parTrans" cxnId="{70A108E0-A1FB-48FE-A76F-0E97728C9409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4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4"/>
      <dgm:spPr/>
    </dgm:pt>
    <dgm:pt modelId="{788A2A88-F5FF-4E55-AEDD-C8A3E2B06576}" type="pres">
      <dgm:prSet presAssocID="{69754304-746B-4B93-A194-6054CA94D63D}" presName="text2" presStyleLbl="fgAcc2" presStyleIdx="0" presStyleCnt="4">
        <dgm:presLayoutVars>
          <dgm:chPref val="3"/>
        </dgm:presLayoutVars>
      </dgm:prSet>
      <dgm:spPr>
        <a:xfrm>
          <a:off x="379144" y="1838577"/>
          <a:ext cx="1782533" cy="1131908"/>
        </a:xfrm>
        <a:prstGeom prst="roundRect">
          <a:avLst>
            <a:gd name="adj" fmla="val 10000"/>
          </a:avLst>
        </a:prstGeom>
      </dgm:spPr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4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4"/>
      <dgm:spPr/>
    </dgm:pt>
    <dgm:pt modelId="{CBB5BCDF-3A57-4758-95B8-75CB8AD1604C}" type="pres">
      <dgm:prSet presAssocID="{1851DAF1-13C0-4109-8390-9DB87B38B3DA}" presName="text2" presStyleLbl="fgAcc2" presStyleIdx="1" presStyleCnt="4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  <dgm:pt modelId="{3F50D344-9765-434E-8BC0-08AE68445F0D}" type="pres">
      <dgm:prSet presAssocID="{0C255B4E-B798-438C-82E4-CEB8EDF62C38}" presName="Name10" presStyleLbl="parChTrans1D2" presStyleIdx="2" presStyleCnt="4"/>
      <dgm:spPr/>
    </dgm:pt>
    <dgm:pt modelId="{A0FE094A-6CE5-4EE1-952E-B581268B82FF}" type="pres">
      <dgm:prSet presAssocID="{593133F3-51F0-412A-801D-50CB37422D79}" presName="hierRoot2" presStyleCnt="0"/>
      <dgm:spPr/>
    </dgm:pt>
    <dgm:pt modelId="{F466E150-8EF7-49CF-BE46-6A044F6F1357}" type="pres">
      <dgm:prSet presAssocID="{593133F3-51F0-412A-801D-50CB37422D79}" presName="composite2" presStyleCnt="0"/>
      <dgm:spPr/>
    </dgm:pt>
    <dgm:pt modelId="{BB5D0DDC-D3AA-4C61-9CFE-D67EC012D759}" type="pres">
      <dgm:prSet presAssocID="{593133F3-51F0-412A-801D-50CB37422D79}" presName="background2" presStyleLbl="node2" presStyleIdx="2" presStyleCnt="4"/>
      <dgm:spPr/>
    </dgm:pt>
    <dgm:pt modelId="{388AEFDF-3821-438F-9F8C-D8ECF6C34B8B}" type="pres">
      <dgm:prSet presAssocID="{593133F3-51F0-412A-801D-50CB37422D79}" presName="text2" presStyleLbl="fgAcc2" presStyleIdx="2" presStyleCnt="4">
        <dgm:presLayoutVars>
          <dgm:chPref val="3"/>
        </dgm:presLayoutVars>
      </dgm:prSet>
      <dgm:spPr/>
    </dgm:pt>
    <dgm:pt modelId="{F05989BA-CA07-44E4-9E8E-C9FBF03E6F9A}" type="pres">
      <dgm:prSet presAssocID="{593133F3-51F0-412A-801D-50CB37422D79}" presName="hierChild3" presStyleCnt="0"/>
      <dgm:spPr/>
    </dgm:pt>
    <dgm:pt modelId="{2CAD3D0F-5737-4E57-8821-E61B3A94146A}" type="pres">
      <dgm:prSet presAssocID="{B014A598-04F3-4D1C-9A88-5ECD1D1BD112}" presName="Name10" presStyleLbl="parChTrans1D2" presStyleIdx="3" presStyleCnt="4"/>
      <dgm:spPr/>
    </dgm:pt>
    <dgm:pt modelId="{E910727F-A99E-4210-A792-07B6919239B4}" type="pres">
      <dgm:prSet presAssocID="{58F742CD-31C6-4FCF-9401-21791C9E8CE5}" presName="hierRoot2" presStyleCnt="0"/>
      <dgm:spPr/>
    </dgm:pt>
    <dgm:pt modelId="{FD6DCF71-516A-4671-9224-64C6FB0BB018}" type="pres">
      <dgm:prSet presAssocID="{58F742CD-31C6-4FCF-9401-21791C9E8CE5}" presName="composite2" presStyleCnt="0"/>
      <dgm:spPr/>
    </dgm:pt>
    <dgm:pt modelId="{5250D7C8-83DE-459B-BE9E-D9A61EBF57DB}" type="pres">
      <dgm:prSet presAssocID="{58F742CD-31C6-4FCF-9401-21791C9E8CE5}" presName="background2" presStyleLbl="node2" presStyleIdx="3" presStyleCnt="4"/>
      <dgm:spPr>
        <a:solidFill>
          <a:schemeClr val="accent1">
            <a:hueOff val="0"/>
            <a:satOff val="0"/>
            <a:lumOff val="0"/>
          </a:schemeClr>
        </a:solidFill>
      </dgm:spPr>
    </dgm:pt>
    <dgm:pt modelId="{01661E4E-6597-4477-802C-11EFFE9138C5}" type="pres">
      <dgm:prSet presAssocID="{58F742CD-31C6-4FCF-9401-21791C9E8CE5}" presName="text2" presStyleLbl="fgAcc2" presStyleIdx="3" presStyleCnt="4" custScaleX="127255" custScaleY="97493">
        <dgm:presLayoutVars>
          <dgm:chPref val="3"/>
        </dgm:presLayoutVars>
      </dgm:prSet>
      <dgm:spPr/>
    </dgm:pt>
    <dgm:pt modelId="{5787B64B-465D-48A0-AAC1-C10DAEFFE784}" type="pres">
      <dgm:prSet presAssocID="{58F742CD-31C6-4FCF-9401-21791C9E8CE5}" presName="hierChild3" presStyleCnt="0"/>
      <dgm:spPr/>
    </dgm:pt>
  </dgm:ptLst>
  <dgm:cxnLst>
    <dgm:cxn modelId="{62BEB608-498A-44C1-BE03-85B777C167B4}" type="presOf" srcId="{593133F3-51F0-412A-801D-50CB37422D79}" destId="{388AEFDF-3821-438F-9F8C-D8ECF6C34B8B}" srcOrd="0" destOrd="0" presId="urn:microsoft.com/office/officeart/2005/8/layout/hierarchy1"/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79C66D58-02CF-4890-8765-E8A685E62E70}" type="presOf" srcId="{0C255B4E-B798-438C-82E4-CEB8EDF62C38}" destId="{3F50D344-9765-434E-8BC0-08AE68445F0D}" srcOrd="0" destOrd="0" presId="urn:microsoft.com/office/officeart/2005/8/layout/hierarchy1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446EBC96-9D1A-47B2-B09E-90C85F3D1254}" type="presOf" srcId="{58F742CD-31C6-4FCF-9401-21791C9E8CE5}" destId="{01661E4E-6597-4477-802C-11EFFE9138C5}" srcOrd="0" destOrd="0" presId="urn:microsoft.com/office/officeart/2005/8/layout/hierarchy1"/>
    <dgm:cxn modelId="{92CA13AC-7D74-4094-AC94-CFEECC89830F}" srcId="{8EC4B520-D67A-41DE-8BCD-31D54B1D8672}" destId="{593133F3-51F0-412A-801D-50CB37422D79}" srcOrd="2" destOrd="0" parTransId="{0C255B4E-B798-438C-82E4-CEB8EDF62C38}" sibTransId="{F75006AD-134D-4AC0-8035-82F17DBFC781}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ECFF19D9-5E14-4EAB-9AB5-AAEB85434E9B}" type="presOf" srcId="{B014A598-04F3-4D1C-9A88-5ECD1D1BD112}" destId="{2CAD3D0F-5737-4E57-8821-E61B3A94146A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70A108E0-A1FB-48FE-A76F-0E97728C9409}" srcId="{8EC4B520-D67A-41DE-8BCD-31D54B1D8672}" destId="{58F742CD-31C6-4FCF-9401-21791C9E8CE5}" srcOrd="3" destOrd="0" parTransId="{B014A598-04F3-4D1C-9A88-5ECD1D1BD112}" sibTransId="{1AD92E8F-EA5C-4A84-8FB9-191C73F26D20}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  <dgm:cxn modelId="{EAA04A58-78D4-47C5-901D-5C582380CEE4}" type="presParOf" srcId="{3E87FCBD-5280-47B6-B3B0-30EC388C3BD1}" destId="{3F50D344-9765-434E-8BC0-08AE68445F0D}" srcOrd="4" destOrd="0" presId="urn:microsoft.com/office/officeart/2005/8/layout/hierarchy1"/>
    <dgm:cxn modelId="{154C2BE3-AB70-40EA-9761-616461B2ED2E}" type="presParOf" srcId="{3E87FCBD-5280-47B6-B3B0-30EC388C3BD1}" destId="{A0FE094A-6CE5-4EE1-952E-B581268B82FF}" srcOrd="5" destOrd="0" presId="urn:microsoft.com/office/officeart/2005/8/layout/hierarchy1"/>
    <dgm:cxn modelId="{927ECEE9-B90E-442F-AC0A-2060663C663E}" type="presParOf" srcId="{A0FE094A-6CE5-4EE1-952E-B581268B82FF}" destId="{F466E150-8EF7-49CF-BE46-6A044F6F1357}" srcOrd="0" destOrd="0" presId="urn:microsoft.com/office/officeart/2005/8/layout/hierarchy1"/>
    <dgm:cxn modelId="{558BC930-6AD5-4971-B1E1-282B8119AE6E}" type="presParOf" srcId="{F466E150-8EF7-49CF-BE46-6A044F6F1357}" destId="{BB5D0DDC-D3AA-4C61-9CFE-D67EC012D759}" srcOrd="0" destOrd="0" presId="urn:microsoft.com/office/officeart/2005/8/layout/hierarchy1"/>
    <dgm:cxn modelId="{E34FE9D4-E1B9-483F-A3B7-917CBC3AE077}" type="presParOf" srcId="{F466E150-8EF7-49CF-BE46-6A044F6F1357}" destId="{388AEFDF-3821-438F-9F8C-D8ECF6C34B8B}" srcOrd="1" destOrd="0" presId="urn:microsoft.com/office/officeart/2005/8/layout/hierarchy1"/>
    <dgm:cxn modelId="{CCF6745F-3010-4170-A01B-6A4C39976246}" type="presParOf" srcId="{A0FE094A-6CE5-4EE1-952E-B581268B82FF}" destId="{F05989BA-CA07-44E4-9E8E-C9FBF03E6F9A}" srcOrd="1" destOrd="0" presId="urn:microsoft.com/office/officeart/2005/8/layout/hierarchy1"/>
    <dgm:cxn modelId="{8886B48D-AE76-4891-B2EA-F7A61DBE15D8}" type="presParOf" srcId="{3E87FCBD-5280-47B6-B3B0-30EC388C3BD1}" destId="{2CAD3D0F-5737-4E57-8821-E61B3A94146A}" srcOrd="6" destOrd="0" presId="urn:microsoft.com/office/officeart/2005/8/layout/hierarchy1"/>
    <dgm:cxn modelId="{2C54401C-8D44-4260-891D-90B28F03D61C}" type="presParOf" srcId="{3E87FCBD-5280-47B6-B3B0-30EC388C3BD1}" destId="{E910727F-A99E-4210-A792-07B6919239B4}" srcOrd="7" destOrd="0" presId="urn:microsoft.com/office/officeart/2005/8/layout/hierarchy1"/>
    <dgm:cxn modelId="{C111109F-E273-4174-808F-CFA77B8BC136}" type="presParOf" srcId="{E910727F-A99E-4210-A792-07B6919239B4}" destId="{FD6DCF71-516A-4671-9224-64C6FB0BB018}" srcOrd="0" destOrd="0" presId="urn:microsoft.com/office/officeart/2005/8/layout/hierarchy1"/>
    <dgm:cxn modelId="{F20E0B4F-B077-48E0-901B-4B0956469D8C}" type="presParOf" srcId="{FD6DCF71-516A-4671-9224-64C6FB0BB018}" destId="{5250D7C8-83DE-459B-BE9E-D9A61EBF57DB}" srcOrd="0" destOrd="0" presId="urn:microsoft.com/office/officeart/2005/8/layout/hierarchy1"/>
    <dgm:cxn modelId="{AF305A37-DA2F-400B-BAEB-2F00998134D5}" type="presParOf" srcId="{FD6DCF71-516A-4671-9224-64C6FB0BB018}" destId="{01661E4E-6597-4477-802C-11EFFE9138C5}" srcOrd="1" destOrd="0" presId="urn:microsoft.com/office/officeart/2005/8/layout/hierarchy1"/>
    <dgm:cxn modelId="{A4F9204B-0567-49A4-907D-D2992EA24AFE}" type="presParOf" srcId="{E910727F-A99E-4210-A792-07B6919239B4}" destId="{5787B64B-465D-48A0-AAC1-C10DAEFFE7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400" b="1" dirty="0"/>
            <a:t>Základní východiska </a:t>
          </a:r>
        </a:p>
        <a:p>
          <a:r>
            <a:rPr lang="cs-CZ" sz="2000" b="1" dirty="0"/>
            <a:t>(0 – 10 bodů)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8110" tIns="118110" rIns="118110" bIns="118110" numCol="1" spcCol="1270" anchor="ctr" anchorCtr="0"/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1.1 </a:t>
          </a:r>
          <a:r>
            <a:rPr lang="cs-CZ" sz="18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Environmentální problém řešený projektem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(0 - 6 bodů)</a:t>
          </a:r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>
        <a:solidFill>
          <a:srgbClr val="337B86">
            <a:alpha val="90000"/>
          </a:srgbClr>
        </a:solidFill>
      </dgm:spPr>
      <dgm:t>
        <a:bodyPr/>
        <a:lstStyle/>
        <a:p>
          <a:pPr>
            <a:buClr>
              <a:srgbClr val="337B86"/>
            </a:buClr>
          </a:pPr>
          <a:r>
            <a:rPr lang="cs-CZ" sz="1800" b="0" dirty="0">
              <a:solidFill>
                <a:schemeClr val="bg1"/>
              </a:solidFill>
            </a:rPr>
            <a:t>1. 2 </a:t>
          </a:r>
          <a:r>
            <a:rPr lang="cs-CZ" sz="1800" b="0" dirty="0">
              <a:solidFill>
                <a:schemeClr val="bg1"/>
              </a:solidFill>
              <a:effectLst/>
              <a:ea typeface="Calibri" panose="020F0502020204030204" pitchFamily="34" charset="0"/>
            </a:rPr>
            <a:t>Soulad cílů projektu s environmentální legislativou, strategickými dokumenty a s Programem</a:t>
          </a:r>
        </a:p>
        <a:p>
          <a:pPr>
            <a:buClr>
              <a:srgbClr val="337B86"/>
            </a:buClr>
          </a:pPr>
          <a:r>
            <a:rPr lang="cs-CZ" sz="1800" b="1" dirty="0">
              <a:solidFill>
                <a:schemeClr val="bg1"/>
              </a:solidFill>
              <a:effectLst/>
              <a:ea typeface="Calibri" panose="020F0502020204030204" pitchFamily="34" charset="0"/>
            </a:rPr>
            <a:t>( 0 -  4 body)</a:t>
          </a:r>
          <a:endParaRPr lang="cs-CZ" sz="1800" b="1" dirty="0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ScaleX="141974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2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2"/>
      <dgm:spPr/>
    </dgm:pt>
    <dgm:pt modelId="{788A2A88-F5FF-4E55-AEDD-C8A3E2B06576}" type="pres">
      <dgm:prSet presAssocID="{69754304-746B-4B93-A194-6054CA94D63D}" presName="text2" presStyleLbl="fgAcc2" presStyleIdx="0" presStyleCnt="2" custScaleX="120499" custScaleY="126318">
        <dgm:presLayoutVars>
          <dgm:chPref val="3"/>
        </dgm:presLayoutVars>
      </dgm:prSet>
      <dgm:spPr>
        <a:xfrm>
          <a:off x="379144" y="1838577"/>
          <a:ext cx="1782533" cy="1131908"/>
        </a:xfrm>
        <a:prstGeom prst="roundRect">
          <a:avLst>
            <a:gd name="adj" fmla="val 10000"/>
          </a:avLst>
        </a:prstGeom>
      </dgm:spPr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2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2"/>
      <dgm:spPr/>
    </dgm:pt>
    <dgm:pt modelId="{CBB5BCDF-3A57-4758-95B8-75CB8AD1604C}" type="pres">
      <dgm:prSet presAssocID="{1851DAF1-13C0-4109-8390-9DB87B38B3DA}" presName="text2" presStyleLbl="fgAcc2" presStyleIdx="1" presStyleCnt="2" custScaleX="190907" custScaleY="120160" custLinFactNeighborX="-5323" custLinFactNeighborY="8729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</dgm:ptLst>
  <dgm:cxnLst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000" dirty="0"/>
            <a:t>Hodnoticí kritéria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>
        <a:solidFill>
          <a:schemeClr val="tx1"/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8110" tIns="118110" rIns="118110" bIns="11811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Základní východiska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(0-10 bodů)</a:t>
          </a:r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593133F3-51F0-412A-801D-50CB37422D79}">
      <dgm:prSet phldrT="[Text]" custT="1"/>
      <dgm:spPr/>
      <dgm:t>
        <a:bodyPr/>
        <a:lstStyle/>
        <a:p>
          <a:r>
            <a:rPr lang="cs-CZ" sz="1800" dirty="0">
              <a:solidFill>
                <a:schemeClr val="bg1"/>
              </a:solidFill>
            </a:rPr>
            <a:t>Realizace </a:t>
          </a:r>
        </a:p>
        <a:p>
          <a:r>
            <a:rPr lang="cs-CZ" sz="1800" dirty="0">
              <a:solidFill>
                <a:schemeClr val="bg1"/>
              </a:solidFill>
            </a:rPr>
            <a:t>(0-30 bodů)</a:t>
          </a:r>
          <a:endParaRPr lang="cs-CZ" sz="1800" dirty="0"/>
        </a:p>
      </dgm:t>
    </dgm:pt>
    <dgm:pt modelId="{0C255B4E-B798-438C-82E4-CEB8EDF62C38}" type="parTrans" cxnId="{92CA13AC-7D74-4094-AC94-CFEECC89830F}">
      <dgm:prSet/>
      <dgm:spPr/>
      <dgm:t>
        <a:bodyPr/>
        <a:lstStyle/>
        <a:p>
          <a:endParaRPr lang="cs-CZ"/>
        </a:p>
      </dgm:t>
    </dgm:pt>
    <dgm:pt modelId="{F75006AD-134D-4AC0-8035-82F17DBFC781}" type="sibTrans" cxnId="{92CA13AC-7D74-4094-AC94-CFEECC89830F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>
        <a:solidFill>
          <a:srgbClr val="337B86">
            <a:alpha val="90000"/>
          </a:srgbClr>
        </a:solidFill>
      </dgm:spPr>
      <dgm:t>
        <a:bodyPr/>
        <a:lstStyle/>
        <a:p>
          <a:pPr>
            <a:buClr>
              <a:srgbClr val="337B86"/>
            </a:buClr>
          </a:pPr>
          <a:r>
            <a:rPr lang="cs-CZ" sz="1800" b="1" dirty="0">
              <a:solidFill>
                <a:schemeClr val="bg1"/>
              </a:solidFill>
            </a:rPr>
            <a:t>Dopady projektu </a:t>
          </a:r>
        </a:p>
        <a:p>
          <a:pPr>
            <a:buClr>
              <a:srgbClr val="337B86"/>
            </a:buClr>
          </a:pPr>
          <a:r>
            <a:rPr lang="cs-CZ" sz="1800" b="1" dirty="0">
              <a:solidFill>
                <a:schemeClr val="bg1"/>
              </a:solidFill>
            </a:rPr>
            <a:t>(0-35 bodů)</a:t>
          </a:r>
          <a:endParaRPr lang="cs-CZ" sz="1800" b="1" dirty="0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58F742CD-31C6-4FCF-9401-21791C9E8CE5}">
      <dgm:prSet phldrT="[Text]" custT="1"/>
      <dgm:spPr>
        <a:solidFill>
          <a:schemeClr val="tx1"/>
        </a:solidFill>
      </dgm:spPr>
      <dgm:t>
        <a:bodyPr/>
        <a:lstStyle/>
        <a:p>
          <a:pPr>
            <a:buClr>
              <a:srgbClr val="337B86"/>
            </a:buClr>
          </a:pPr>
          <a:r>
            <a:rPr lang="cs-CZ" sz="1800" b="0" dirty="0">
              <a:solidFill>
                <a:schemeClr val="bg1"/>
              </a:solidFill>
            </a:rPr>
            <a:t>Předpoklady </a:t>
          </a:r>
        </a:p>
        <a:p>
          <a:pPr>
            <a:buClr>
              <a:srgbClr val="337B86"/>
            </a:buClr>
          </a:pPr>
          <a:r>
            <a:rPr lang="cs-CZ" sz="1800" b="0" dirty="0">
              <a:solidFill>
                <a:schemeClr val="bg1"/>
              </a:solidFill>
            </a:rPr>
            <a:t>(0-25 bodů)</a:t>
          </a:r>
          <a:endParaRPr lang="cs-CZ" sz="1800" b="0" dirty="0"/>
        </a:p>
      </dgm:t>
    </dgm:pt>
    <dgm:pt modelId="{1AD92E8F-EA5C-4A84-8FB9-191C73F26D20}" type="sibTrans" cxnId="{70A108E0-A1FB-48FE-A76F-0E97728C9409}">
      <dgm:prSet/>
      <dgm:spPr/>
      <dgm:t>
        <a:bodyPr/>
        <a:lstStyle/>
        <a:p>
          <a:endParaRPr lang="cs-CZ"/>
        </a:p>
      </dgm:t>
    </dgm:pt>
    <dgm:pt modelId="{B014A598-04F3-4D1C-9A88-5ECD1D1BD112}" type="parTrans" cxnId="{70A108E0-A1FB-48FE-A76F-0E97728C9409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4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4"/>
      <dgm:spPr/>
    </dgm:pt>
    <dgm:pt modelId="{788A2A88-F5FF-4E55-AEDD-C8A3E2B06576}" type="pres">
      <dgm:prSet presAssocID="{69754304-746B-4B93-A194-6054CA94D63D}" presName="text2" presStyleLbl="fgAcc2" presStyleIdx="0" presStyleCnt="4">
        <dgm:presLayoutVars>
          <dgm:chPref val="3"/>
        </dgm:presLayoutVars>
      </dgm:prSet>
      <dgm:spPr>
        <a:xfrm>
          <a:off x="379144" y="1838577"/>
          <a:ext cx="1782533" cy="1131908"/>
        </a:xfrm>
        <a:prstGeom prst="roundRect">
          <a:avLst>
            <a:gd name="adj" fmla="val 10000"/>
          </a:avLst>
        </a:prstGeom>
      </dgm:spPr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4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4"/>
      <dgm:spPr/>
    </dgm:pt>
    <dgm:pt modelId="{CBB5BCDF-3A57-4758-95B8-75CB8AD1604C}" type="pres">
      <dgm:prSet presAssocID="{1851DAF1-13C0-4109-8390-9DB87B38B3DA}" presName="text2" presStyleLbl="fgAcc2" presStyleIdx="1" presStyleCnt="4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  <dgm:pt modelId="{3F50D344-9765-434E-8BC0-08AE68445F0D}" type="pres">
      <dgm:prSet presAssocID="{0C255B4E-B798-438C-82E4-CEB8EDF62C38}" presName="Name10" presStyleLbl="parChTrans1D2" presStyleIdx="2" presStyleCnt="4"/>
      <dgm:spPr/>
    </dgm:pt>
    <dgm:pt modelId="{A0FE094A-6CE5-4EE1-952E-B581268B82FF}" type="pres">
      <dgm:prSet presAssocID="{593133F3-51F0-412A-801D-50CB37422D79}" presName="hierRoot2" presStyleCnt="0"/>
      <dgm:spPr/>
    </dgm:pt>
    <dgm:pt modelId="{F466E150-8EF7-49CF-BE46-6A044F6F1357}" type="pres">
      <dgm:prSet presAssocID="{593133F3-51F0-412A-801D-50CB37422D79}" presName="composite2" presStyleCnt="0"/>
      <dgm:spPr/>
    </dgm:pt>
    <dgm:pt modelId="{BB5D0DDC-D3AA-4C61-9CFE-D67EC012D759}" type="pres">
      <dgm:prSet presAssocID="{593133F3-51F0-412A-801D-50CB37422D79}" presName="background2" presStyleLbl="node2" presStyleIdx="2" presStyleCnt="4"/>
      <dgm:spPr/>
    </dgm:pt>
    <dgm:pt modelId="{388AEFDF-3821-438F-9F8C-D8ECF6C34B8B}" type="pres">
      <dgm:prSet presAssocID="{593133F3-51F0-412A-801D-50CB37422D79}" presName="text2" presStyleLbl="fgAcc2" presStyleIdx="2" presStyleCnt="4">
        <dgm:presLayoutVars>
          <dgm:chPref val="3"/>
        </dgm:presLayoutVars>
      </dgm:prSet>
      <dgm:spPr/>
    </dgm:pt>
    <dgm:pt modelId="{F05989BA-CA07-44E4-9E8E-C9FBF03E6F9A}" type="pres">
      <dgm:prSet presAssocID="{593133F3-51F0-412A-801D-50CB37422D79}" presName="hierChild3" presStyleCnt="0"/>
      <dgm:spPr/>
    </dgm:pt>
    <dgm:pt modelId="{2CAD3D0F-5737-4E57-8821-E61B3A94146A}" type="pres">
      <dgm:prSet presAssocID="{B014A598-04F3-4D1C-9A88-5ECD1D1BD112}" presName="Name10" presStyleLbl="parChTrans1D2" presStyleIdx="3" presStyleCnt="4"/>
      <dgm:spPr/>
    </dgm:pt>
    <dgm:pt modelId="{E910727F-A99E-4210-A792-07B6919239B4}" type="pres">
      <dgm:prSet presAssocID="{58F742CD-31C6-4FCF-9401-21791C9E8CE5}" presName="hierRoot2" presStyleCnt="0"/>
      <dgm:spPr/>
    </dgm:pt>
    <dgm:pt modelId="{FD6DCF71-516A-4671-9224-64C6FB0BB018}" type="pres">
      <dgm:prSet presAssocID="{58F742CD-31C6-4FCF-9401-21791C9E8CE5}" presName="composite2" presStyleCnt="0"/>
      <dgm:spPr/>
    </dgm:pt>
    <dgm:pt modelId="{5250D7C8-83DE-459B-BE9E-D9A61EBF57DB}" type="pres">
      <dgm:prSet presAssocID="{58F742CD-31C6-4FCF-9401-21791C9E8CE5}" presName="background2" presStyleLbl="node2" presStyleIdx="3" presStyleCnt="4"/>
      <dgm:spPr>
        <a:solidFill>
          <a:schemeClr val="accent1">
            <a:hueOff val="0"/>
            <a:satOff val="0"/>
            <a:lumOff val="0"/>
          </a:schemeClr>
        </a:solidFill>
      </dgm:spPr>
    </dgm:pt>
    <dgm:pt modelId="{01661E4E-6597-4477-802C-11EFFE9138C5}" type="pres">
      <dgm:prSet presAssocID="{58F742CD-31C6-4FCF-9401-21791C9E8CE5}" presName="text2" presStyleLbl="fgAcc2" presStyleIdx="3" presStyleCnt="4" custScaleX="127255" custScaleY="97493">
        <dgm:presLayoutVars>
          <dgm:chPref val="3"/>
        </dgm:presLayoutVars>
      </dgm:prSet>
      <dgm:spPr/>
    </dgm:pt>
    <dgm:pt modelId="{5787B64B-465D-48A0-AAC1-C10DAEFFE784}" type="pres">
      <dgm:prSet presAssocID="{58F742CD-31C6-4FCF-9401-21791C9E8CE5}" presName="hierChild3" presStyleCnt="0"/>
      <dgm:spPr/>
    </dgm:pt>
  </dgm:ptLst>
  <dgm:cxnLst>
    <dgm:cxn modelId="{62BEB608-498A-44C1-BE03-85B777C167B4}" type="presOf" srcId="{593133F3-51F0-412A-801D-50CB37422D79}" destId="{388AEFDF-3821-438F-9F8C-D8ECF6C34B8B}" srcOrd="0" destOrd="0" presId="urn:microsoft.com/office/officeart/2005/8/layout/hierarchy1"/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79C66D58-02CF-4890-8765-E8A685E62E70}" type="presOf" srcId="{0C255B4E-B798-438C-82E4-CEB8EDF62C38}" destId="{3F50D344-9765-434E-8BC0-08AE68445F0D}" srcOrd="0" destOrd="0" presId="urn:microsoft.com/office/officeart/2005/8/layout/hierarchy1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446EBC96-9D1A-47B2-B09E-90C85F3D1254}" type="presOf" srcId="{58F742CD-31C6-4FCF-9401-21791C9E8CE5}" destId="{01661E4E-6597-4477-802C-11EFFE9138C5}" srcOrd="0" destOrd="0" presId="urn:microsoft.com/office/officeart/2005/8/layout/hierarchy1"/>
    <dgm:cxn modelId="{92CA13AC-7D74-4094-AC94-CFEECC89830F}" srcId="{8EC4B520-D67A-41DE-8BCD-31D54B1D8672}" destId="{593133F3-51F0-412A-801D-50CB37422D79}" srcOrd="2" destOrd="0" parTransId="{0C255B4E-B798-438C-82E4-CEB8EDF62C38}" sibTransId="{F75006AD-134D-4AC0-8035-82F17DBFC781}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ECFF19D9-5E14-4EAB-9AB5-AAEB85434E9B}" type="presOf" srcId="{B014A598-04F3-4D1C-9A88-5ECD1D1BD112}" destId="{2CAD3D0F-5737-4E57-8821-E61B3A94146A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70A108E0-A1FB-48FE-A76F-0E97728C9409}" srcId="{8EC4B520-D67A-41DE-8BCD-31D54B1D8672}" destId="{58F742CD-31C6-4FCF-9401-21791C9E8CE5}" srcOrd="3" destOrd="0" parTransId="{B014A598-04F3-4D1C-9A88-5ECD1D1BD112}" sibTransId="{1AD92E8F-EA5C-4A84-8FB9-191C73F26D20}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  <dgm:cxn modelId="{EAA04A58-78D4-47C5-901D-5C582380CEE4}" type="presParOf" srcId="{3E87FCBD-5280-47B6-B3B0-30EC388C3BD1}" destId="{3F50D344-9765-434E-8BC0-08AE68445F0D}" srcOrd="4" destOrd="0" presId="urn:microsoft.com/office/officeart/2005/8/layout/hierarchy1"/>
    <dgm:cxn modelId="{154C2BE3-AB70-40EA-9761-616461B2ED2E}" type="presParOf" srcId="{3E87FCBD-5280-47B6-B3B0-30EC388C3BD1}" destId="{A0FE094A-6CE5-4EE1-952E-B581268B82FF}" srcOrd="5" destOrd="0" presId="urn:microsoft.com/office/officeart/2005/8/layout/hierarchy1"/>
    <dgm:cxn modelId="{927ECEE9-B90E-442F-AC0A-2060663C663E}" type="presParOf" srcId="{A0FE094A-6CE5-4EE1-952E-B581268B82FF}" destId="{F466E150-8EF7-49CF-BE46-6A044F6F1357}" srcOrd="0" destOrd="0" presId="urn:microsoft.com/office/officeart/2005/8/layout/hierarchy1"/>
    <dgm:cxn modelId="{558BC930-6AD5-4971-B1E1-282B8119AE6E}" type="presParOf" srcId="{F466E150-8EF7-49CF-BE46-6A044F6F1357}" destId="{BB5D0DDC-D3AA-4C61-9CFE-D67EC012D759}" srcOrd="0" destOrd="0" presId="urn:microsoft.com/office/officeart/2005/8/layout/hierarchy1"/>
    <dgm:cxn modelId="{E34FE9D4-E1B9-483F-A3B7-917CBC3AE077}" type="presParOf" srcId="{F466E150-8EF7-49CF-BE46-6A044F6F1357}" destId="{388AEFDF-3821-438F-9F8C-D8ECF6C34B8B}" srcOrd="1" destOrd="0" presId="urn:microsoft.com/office/officeart/2005/8/layout/hierarchy1"/>
    <dgm:cxn modelId="{CCF6745F-3010-4170-A01B-6A4C39976246}" type="presParOf" srcId="{A0FE094A-6CE5-4EE1-952E-B581268B82FF}" destId="{F05989BA-CA07-44E4-9E8E-C9FBF03E6F9A}" srcOrd="1" destOrd="0" presId="urn:microsoft.com/office/officeart/2005/8/layout/hierarchy1"/>
    <dgm:cxn modelId="{8886B48D-AE76-4891-B2EA-F7A61DBE15D8}" type="presParOf" srcId="{3E87FCBD-5280-47B6-B3B0-30EC388C3BD1}" destId="{2CAD3D0F-5737-4E57-8821-E61B3A94146A}" srcOrd="6" destOrd="0" presId="urn:microsoft.com/office/officeart/2005/8/layout/hierarchy1"/>
    <dgm:cxn modelId="{2C54401C-8D44-4260-891D-90B28F03D61C}" type="presParOf" srcId="{3E87FCBD-5280-47B6-B3B0-30EC388C3BD1}" destId="{E910727F-A99E-4210-A792-07B6919239B4}" srcOrd="7" destOrd="0" presId="urn:microsoft.com/office/officeart/2005/8/layout/hierarchy1"/>
    <dgm:cxn modelId="{C111109F-E273-4174-808F-CFA77B8BC136}" type="presParOf" srcId="{E910727F-A99E-4210-A792-07B6919239B4}" destId="{FD6DCF71-516A-4671-9224-64C6FB0BB018}" srcOrd="0" destOrd="0" presId="urn:microsoft.com/office/officeart/2005/8/layout/hierarchy1"/>
    <dgm:cxn modelId="{F20E0B4F-B077-48E0-901B-4B0956469D8C}" type="presParOf" srcId="{FD6DCF71-516A-4671-9224-64C6FB0BB018}" destId="{5250D7C8-83DE-459B-BE9E-D9A61EBF57DB}" srcOrd="0" destOrd="0" presId="urn:microsoft.com/office/officeart/2005/8/layout/hierarchy1"/>
    <dgm:cxn modelId="{AF305A37-DA2F-400B-BAEB-2F00998134D5}" type="presParOf" srcId="{FD6DCF71-516A-4671-9224-64C6FB0BB018}" destId="{01661E4E-6597-4477-802C-11EFFE9138C5}" srcOrd="1" destOrd="0" presId="urn:microsoft.com/office/officeart/2005/8/layout/hierarchy1"/>
    <dgm:cxn modelId="{A4F9204B-0567-49A4-907D-D2992EA24AFE}" type="presParOf" srcId="{E910727F-A99E-4210-A792-07B6919239B4}" destId="{5787B64B-465D-48A0-AAC1-C10DAEFFE78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400" b="1" dirty="0"/>
            <a:t>Dopady projektu</a:t>
          </a:r>
        </a:p>
        <a:p>
          <a:r>
            <a:rPr lang="cs-CZ" sz="2000" b="1" dirty="0"/>
            <a:t>(0 – 35 bodů)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8110" tIns="118110" rIns="118110" bIns="118110" numCol="1" spcCol="1270" anchor="ctr" anchorCtr="0"/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2.1 </a:t>
          </a:r>
          <a:r>
            <a:rPr lang="cs-CZ" sz="18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Cíle a dopady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(0 - 25 bodů)</a:t>
          </a:r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>
        <a:solidFill>
          <a:srgbClr val="337B86">
            <a:alpha val="90000"/>
          </a:srgbClr>
        </a:solidFill>
      </dgm:spPr>
      <dgm:t>
        <a:bodyPr/>
        <a:lstStyle/>
        <a:p>
          <a:pPr>
            <a:buClr>
              <a:srgbClr val="337B86"/>
            </a:buClr>
          </a:pPr>
          <a:r>
            <a:rPr lang="cs-CZ" sz="1800" b="0" dirty="0">
              <a:solidFill>
                <a:schemeClr val="bg1"/>
              </a:solidFill>
            </a:rPr>
            <a:t>2. 2 </a:t>
          </a:r>
          <a:r>
            <a:rPr lang="cs-CZ" sz="1800" b="0" dirty="0">
              <a:solidFill>
                <a:schemeClr val="bg1"/>
              </a:solidFill>
              <a:effectLst/>
              <a:ea typeface="Calibri" panose="020F0502020204030204" pitchFamily="34" charset="0"/>
            </a:rPr>
            <a:t>Udržitelnost</a:t>
          </a:r>
        </a:p>
        <a:p>
          <a:pPr>
            <a:buClr>
              <a:srgbClr val="337B86"/>
            </a:buClr>
          </a:pPr>
          <a:r>
            <a:rPr lang="cs-CZ" sz="1800" b="1" dirty="0">
              <a:solidFill>
                <a:schemeClr val="bg1"/>
              </a:solidFill>
              <a:effectLst/>
              <a:ea typeface="Calibri" panose="020F0502020204030204" pitchFamily="34" charset="0"/>
            </a:rPr>
            <a:t>( 0 -  10 body)</a:t>
          </a:r>
          <a:endParaRPr lang="cs-CZ" sz="1800" b="1" dirty="0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ScaleX="141974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2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2"/>
      <dgm:spPr/>
    </dgm:pt>
    <dgm:pt modelId="{788A2A88-F5FF-4E55-AEDD-C8A3E2B06576}" type="pres">
      <dgm:prSet presAssocID="{69754304-746B-4B93-A194-6054CA94D63D}" presName="text2" presStyleLbl="fgAcc2" presStyleIdx="0" presStyleCnt="2" custScaleX="120499" custScaleY="126318">
        <dgm:presLayoutVars>
          <dgm:chPref val="3"/>
        </dgm:presLayoutVars>
      </dgm:prSet>
      <dgm:spPr>
        <a:xfrm>
          <a:off x="379144" y="1838577"/>
          <a:ext cx="1782533" cy="1131908"/>
        </a:xfrm>
        <a:prstGeom prst="roundRect">
          <a:avLst>
            <a:gd name="adj" fmla="val 10000"/>
          </a:avLst>
        </a:prstGeom>
      </dgm:spPr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2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2"/>
      <dgm:spPr/>
    </dgm:pt>
    <dgm:pt modelId="{CBB5BCDF-3A57-4758-95B8-75CB8AD1604C}" type="pres">
      <dgm:prSet presAssocID="{1851DAF1-13C0-4109-8390-9DB87B38B3DA}" presName="text2" presStyleLbl="fgAcc2" presStyleIdx="1" presStyleCnt="2" custScaleX="190907" custScaleY="120160" custLinFactNeighborX="-5323" custLinFactNeighborY="8729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</dgm:ptLst>
  <dgm:cxnLst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000" dirty="0"/>
            <a:t>Hodnoticí kritéria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Základní východiska </a:t>
          </a:r>
        </a:p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(0-10 bodů)</a:t>
          </a:r>
          <a:endParaRPr lang="cs-CZ" sz="1800" dirty="0"/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58F742CD-31C6-4FCF-9401-21791C9E8CE5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Předpoklady (0-25 bodů)</a:t>
          </a:r>
        </a:p>
      </dgm:t>
    </dgm:pt>
    <dgm:pt modelId="{B014A598-04F3-4D1C-9A88-5ECD1D1BD112}" type="parTrans" cxnId="{70A108E0-A1FB-48FE-A76F-0E97728C9409}">
      <dgm:prSet/>
      <dgm:spPr/>
      <dgm:t>
        <a:bodyPr/>
        <a:lstStyle/>
        <a:p>
          <a:endParaRPr lang="cs-CZ"/>
        </a:p>
      </dgm:t>
    </dgm:pt>
    <dgm:pt modelId="{1AD92E8F-EA5C-4A84-8FB9-191C73F26D20}" type="sibTrans" cxnId="{70A108E0-A1FB-48FE-A76F-0E97728C9409}">
      <dgm:prSet/>
      <dgm:spPr/>
      <dgm:t>
        <a:bodyPr/>
        <a:lstStyle/>
        <a:p>
          <a:endParaRPr lang="cs-CZ"/>
        </a:p>
      </dgm:t>
    </dgm:pt>
    <dgm:pt modelId="{593133F3-51F0-412A-801D-50CB37422D79}">
      <dgm:prSet phldrT="[Text]" custT="1"/>
      <dgm:spPr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8110" tIns="118110" rIns="118110" bIns="118110" numCol="1" spcCol="1270" anchor="ctr" anchorCtr="0"/>
        <a:lstStyle/>
        <a:p>
          <a:r>
            <a:rPr lang="cs-CZ" sz="31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Realizace</a:t>
          </a:r>
          <a:r>
            <a:rPr lang="cs-CZ" sz="1800" kern="1200" dirty="0">
              <a:solidFill>
                <a:schemeClr val="bg1"/>
              </a:solidFill>
            </a:rPr>
            <a:t> </a:t>
          </a:r>
        </a:p>
        <a:p>
          <a:r>
            <a:rPr lang="cs-CZ" sz="1800" kern="1200" dirty="0">
              <a:solidFill>
                <a:schemeClr val="bg1"/>
              </a:solidFill>
            </a:rPr>
            <a:t>(0-30 bodů)</a:t>
          </a:r>
          <a:endParaRPr lang="cs-CZ" sz="1800" kern="1200" dirty="0"/>
        </a:p>
      </dgm:t>
    </dgm:pt>
    <dgm:pt modelId="{0C255B4E-B798-438C-82E4-CEB8EDF62C38}" type="parTrans" cxnId="{92CA13AC-7D74-4094-AC94-CFEECC89830F}">
      <dgm:prSet/>
      <dgm:spPr/>
      <dgm:t>
        <a:bodyPr/>
        <a:lstStyle/>
        <a:p>
          <a:endParaRPr lang="cs-CZ"/>
        </a:p>
      </dgm:t>
    </dgm:pt>
    <dgm:pt modelId="{F75006AD-134D-4AC0-8035-82F17DBFC781}" type="sibTrans" cxnId="{92CA13AC-7D74-4094-AC94-CFEECC89830F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Dopady projektu </a:t>
          </a:r>
        </a:p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(0-35 bodů)</a:t>
          </a:r>
          <a:endParaRPr lang="cs-CZ" sz="1800" dirty="0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4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4"/>
      <dgm:spPr/>
    </dgm:pt>
    <dgm:pt modelId="{788A2A88-F5FF-4E55-AEDD-C8A3E2B06576}" type="pres">
      <dgm:prSet presAssocID="{69754304-746B-4B93-A194-6054CA94D63D}" presName="text2" presStyleLbl="fgAcc2" presStyleIdx="0" presStyleCnt="4">
        <dgm:presLayoutVars>
          <dgm:chPref val="3"/>
        </dgm:presLayoutVars>
      </dgm:prSet>
      <dgm:spPr/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4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4"/>
      <dgm:spPr/>
    </dgm:pt>
    <dgm:pt modelId="{CBB5BCDF-3A57-4758-95B8-75CB8AD1604C}" type="pres">
      <dgm:prSet presAssocID="{1851DAF1-13C0-4109-8390-9DB87B38B3DA}" presName="text2" presStyleLbl="fgAcc2" presStyleIdx="1" presStyleCnt="4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  <dgm:pt modelId="{3F50D344-9765-434E-8BC0-08AE68445F0D}" type="pres">
      <dgm:prSet presAssocID="{0C255B4E-B798-438C-82E4-CEB8EDF62C38}" presName="Name10" presStyleLbl="parChTrans1D2" presStyleIdx="2" presStyleCnt="4"/>
      <dgm:spPr/>
    </dgm:pt>
    <dgm:pt modelId="{A0FE094A-6CE5-4EE1-952E-B581268B82FF}" type="pres">
      <dgm:prSet presAssocID="{593133F3-51F0-412A-801D-50CB37422D79}" presName="hierRoot2" presStyleCnt="0"/>
      <dgm:spPr/>
    </dgm:pt>
    <dgm:pt modelId="{F466E150-8EF7-49CF-BE46-6A044F6F1357}" type="pres">
      <dgm:prSet presAssocID="{593133F3-51F0-412A-801D-50CB37422D79}" presName="composite2" presStyleCnt="0"/>
      <dgm:spPr/>
    </dgm:pt>
    <dgm:pt modelId="{BB5D0DDC-D3AA-4C61-9CFE-D67EC012D759}" type="pres">
      <dgm:prSet presAssocID="{593133F3-51F0-412A-801D-50CB37422D79}" presName="background2" presStyleLbl="node2" presStyleIdx="2" presStyleCnt="4"/>
      <dgm:spPr/>
    </dgm:pt>
    <dgm:pt modelId="{388AEFDF-3821-438F-9F8C-D8ECF6C34B8B}" type="pres">
      <dgm:prSet presAssocID="{593133F3-51F0-412A-801D-50CB37422D79}" presName="text2" presStyleLbl="fgAcc2" presStyleIdx="2" presStyleCnt="4" custScaleX="165307" custScaleY="162913">
        <dgm:presLayoutVars>
          <dgm:chPref val="3"/>
        </dgm:presLayoutVars>
      </dgm:prSet>
      <dgm:spPr>
        <a:xfrm>
          <a:off x="4612545" y="2109162"/>
          <a:ext cx="1804556" cy="1145893"/>
        </a:xfrm>
        <a:prstGeom prst="roundRect">
          <a:avLst>
            <a:gd name="adj" fmla="val 10000"/>
          </a:avLst>
        </a:prstGeom>
      </dgm:spPr>
    </dgm:pt>
    <dgm:pt modelId="{F05989BA-CA07-44E4-9E8E-C9FBF03E6F9A}" type="pres">
      <dgm:prSet presAssocID="{593133F3-51F0-412A-801D-50CB37422D79}" presName="hierChild3" presStyleCnt="0"/>
      <dgm:spPr/>
    </dgm:pt>
    <dgm:pt modelId="{2CAD3D0F-5737-4E57-8821-E61B3A94146A}" type="pres">
      <dgm:prSet presAssocID="{B014A598-04F3-4D1C-9A88-5ECD1D1BD112}" presName="Name10" presStyleLbl="parChTrans1D2" presStyleIdx="3" presStyleCnt="4"/>
      <dgm:spPr/>
    </dgm:pt>
    <dgm:pt modelId="{E910727F-A99E-4210-A792-07B6919239B4}" type="pres">
      <dgm:prSet presAssocID="{58F742CD-31C6-4FCF-9401-21791C9E8CE5}" presName="hierRoot2" presStyleCnt="0"/>
      <dgm:spPr/>
    </dgm:pt>
    <dgm:pt modelId="{FD6DCF71-516A-4671-9224-64C6FB0BB018}" type="pres">
      <dgm:prSet presAssocID="{58F742CD-31C6-4FCF-9401-21791C9E8CE5}" presName="composite2" presStyleCnt="0"/>
      <dgm:spPr/>
    </dgm:pt>
    <dgm:pt modelId="{5250D7C8-83DE-459B-BE9E-D9A61EBF57DB}" type="pres">
      <dgm:prSet presAssocID="{58F742CD-31C6-4FCF-9401-21791C9E8CE5}" presName="background2" presStyleLbl="node2" presStyleIdx="3" presStyleCnt="4"/>
      <dgm:spPr/>
    </dgm:pt>
    <dgm:pt modelId="{01661E4E-6597-4477-802C-11EFFE9138C5}" type="pres">
      <dgm:prSet presAssocID="{58F742CD-31C6-4FCF-9401-21791C9E8CE5}" presName="text2" presStyleLbl="fgAcc2" presStyleIdx="3" presStyleCnt="4" custScaleX="101970" custScaleY="88609">
        <dgm:presLayoutVars>
          <dgm:chPref val="3"/>
        </dgm:presLayoutVars>
      </dgm:prSet>
      <dgm:spPr>
        <a:xfrm>
          <a:off x="7125194" y="2094355"/>
          <a:ext cx="2522219" cy="1635873"/>
        </a:xfrm>
        <a:prstGeom prst="roundRect">
          <a:avLst>
            <a:gd name="adj" fmla="val 10000"/>
          </a:avLst>
        </a:prstGeom>
      </dgm:spPr>
    </dgm:pt>
    <dgm:pt modelId="{5787B64B-465D-48A0-AAC1-C10DAEFFE784}" type="pres">
      <dgm:prSet presAssocID="{58F742CD-31C6-4FCF-9401-21791C9E8CE5}" presName="hierChild3" presStyleCnt="0"/>
      <dgm:spPr/>
    </dgm:pt>
  </dgm:ptLst>
  <dgm:cxnLst>
    <dgm:cxn modelId="{62BEB608-498A-44C1-BE03-85B777C167B4}" type="presOf" srcId="{593133F3-51F0-412A-801D-50CB37422D79}" destId="{388AEFDF-3821-438F-9F8C-D8ECF6C34B8B}" srcOrd="0" destOrd="0" presId="urn:microsoft.com/office/officeart/2005/8/layout/hierarchy1"/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79C66D58-02CF-4890-8765-E8A685E62E70}" type="presOf" srcId="{0C255B4E-B798-438C-82E4-CEB8EDF62C38}" destId="{3F50D344-9765-434E-8BC0-08AE68445F0D}" srcOrd="0" destOrd="0" presId="urn:microsoft.com/office/officeart/2005/8/layout/hierarchy1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446EBC96-9D1A-47B2-B09E-90C85F3D1254}" type="presOf" srcId="{58F742CD-31C6-4FCF-9401-21791C9E8CE5}" destId="{01661E4E-6597-4477-802C-11EFFE9138C5}" srcOrd="0" destOrd="0" presId="urn:microsoft.com/office/officeart/2005/8/layout/hierarchy1"/>
    <dgm:cxn modelId="{92CA13AC-7D74-4094-AC94-CFEECC89830F}" srcId="{8EC4B520-D67A-41DE-8BCD-31D54B1D8672}" destId="{593133F3-51F0-412A-801D-50CB37422D79}" srcOrd="2" destOrd="0" parTransId="{0C255B4E-B798-438C-82E4-CEB8EDF62C38}" sibTransId="{F75006AD-134D-4AC0-8035-82F17DBFC781}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ECFF19D9-5E14-4EAB-9AB5-AAEB85434E9B}" type="presOf" srcId="{B014A598-04F3-4D1C-9A88-5ECD1D1BD112}" destId="{2CAD3D0F-5737-4E57-8821-E61B3A94146A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70A108E0-A1FB-48FE-A76F-0E97728C9409}" srcId="{8EC4B520-D67A-41DE-8BCD-31D54B1D8672}" destId="{58F742CD-31C6-4FCF-9401-21791C9E8CE5}" srcOrd="3" destOrd="0" parTransId="{B014A598-04F3-4D1C-9A88-5ECD1D1BD112}" sibTransId="{1AD92E8F-EA5C-4A84-8FB9-191C73F26D20}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  <dgm:cxn modelId="{EAA04A58-78D4-47C5-901D-5C582380CEE4}" type="presParOf" srcId="{3E87FCBD-5280-47B6-B3B0-30EC388C3BD1}" destId="{3F50D344-9765-434E-8BC0-08AE68445F0D}" srcOrd="4" destOrd="0" presId="urn:microsoft.com/office/officeart/2005/8/layout/hierarchy1"/>
    <dgm:cxn modelId="{154C2BE3-AB70-40EA-9761-616461B2ED2E}" type="presParOf" srcId="{3E87FCBD-5280-47B6-B3B0-30EC388C3BD1}" destId="{A0FE094A-6CE5-4EE1-952E-B581268B82FF}" srcOrd="5" destOrd="0" presId="urn:microsoft.com/office/officeart/2005/8/layout/hierarchy1"/>
    <dgm:cxn modelId="{927ECEE9-B90E-442F-AC0A-2060663C663E}" type="presParOf" srcId="{A0FE094A-6CE5-4EE1-952E-B581268B82FF}" destId="{F466E150-8EF7-49CF-BE46-6A044F6F1357}" srcOrd="0" destOrd="0" presId="urn:microsoft.com/office/officeart/2005/8/layout/hierarchy1"/>
    <dgm:cxn modelId="{558BC930-6AD5-4971-B1E1-282B8119AE6E}" type="presParOf" srcId="{F466E150-8EF7-49CF-BE46-6A044F6F1357}" destId="{BB5D0DDC-D3AA-4C61-9CFE-D67EC012D759}" srcOrd="0" destOrd="0" presId="urn:microsoft.com/office/officeart/2005/8/layout/hierarchy1"/>
    <dgm:cxn modelId="{E34FE9D4-E1B9-483F-A3B7-917CBC3AE077}" type="presParOf" srcId="{F466E150-8EF7-49CF-BE46-6A044F6F1357}" destId="{388AEFDF-3821-438F-9F8C-D8ECF6C34B8B}" srcOrd="1" destOrd="0" presId="urn:microsoft.com/office/officeart/2005/8/layout/hierarchy1"/>
    <dgm:cxn modelId="{CCF6745F-3010-4170-A01B-6A4C39976246}" type="presParOf" srcId="{A0FE094A-6CE5-4EE1-952E-B581268B82FF}" destId="{F05989BA-CA07-44E4-9E8E-C9FBF03E6F9A}" srcOrd="1" destOrd="0" presId="urn:microsoft.com/office/officeart/2005/8/layout/hierarchy1"/>
    <dgm:cxn modelId="{8886B48D-AE76-4891-B2EA-F7A61DBE15D8}" type="presParOf" srcId="{3E87FCBD-5280-47B6-B3B0-30EC388C3BD1}" destId="{2CAD3D0F-5737-4E57-8821-E61B3A94146A}" srcOrd="6" destOrd="0" presId="urn:microsoft.com/office/officeart/2005/8/layout/hierarchy1"/>
    <dgm:cxn modelId="{2C54401C-8D44-4260-891D-90B28F03D61C}" type="presParOf" srcId="{3E87FCBD-5280-47B6-B3B0-30EC388C3BD1}" destId="{E910727F-A99E-4210-A792-07B6919239B4}" srcOrd="7" destOrd="0" presId="urn:microsoft.com/office/officeart/2005/8/layout/hierarchy1"/>
    <dgm:cxn modelId="{C111109F-E273-4174-808F-CFA77B8BC136}" type="presParOf" srcId="{E910727F-A99E-4210-A792-07B6919239B4}" destId="{FD6DCF71-516A-4671-9224-64C6FB0BB018}" srcOrd="0" destOrd="0" presId="urn:microsoft.com/office/officeart/2005/8/layout/hierarchy1"/>
    <dgm:cxn modelId="{F20E0B4F-B077-48E0-901B-4B0956469D8C}" type="presParOf" srcId="{FD6DCF71-516A-4671-9224-64C6FB0BB018}" destId="{5250D7C8-83DE-459B-BE9E-D9A61EBF57DB}" srcOrd="0" destOrd="0" presId="urn:microsoft.com/office/officeart/2005/8/layout/hierarchy1"/>
    <dgm:cxn modelId="{AF305A37-DA2F-400B-BAEB-2F00998134D5}" type="presParOf" srcId="{FD6DCF71-516A-4671-9224-64C6FB0BB018}" destId="{01661E4E-6597-4477-802C-11EFFE9138C5}" srcOrd="1" destOrd="0" presId="urn:microsoft.com/office/officeart/2005/8/layout/hierarchy1"/>
    <dgm:cxn modelId="{A4F9204B-0567-49A4-907D-D2992EA24AFE}" type="presParOf" srcId="{E910727F-A99E-4210-A792-07B6919239B4}" destId="{5787B64B-465D-48A0-AAC1-C10DAEFFE7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3200" b="1" dirty="0"/>
            <a:t>Realizace</a:t>
          </a:r>
          <a:br>
            <a:rPr lang="cs-CZ" sz="3200" b="1" dirty="0"/>
          </a:br>
          <a:r>
            <a:rPr lang="cs-CZ" sz="2200" b="1" dirty="0"/>
            <a:t>(až 30 bodů)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593133F3-51F0-412A-801D-50CB37422D79}">
      <dgm:prSet phldrT="[Text]" custT="1"/>
      <dgm:spPr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8110" tIns="118110" rIns="118110" bIns="118110" numCol="1" spcCol="1270" anchor="ctr" anchorCtr="0"/>
        <a:lstStyle/>
        <a:p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3.1 Popis způsobu řešení </a:t>
          </a:r>
          <a:b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</a:b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(plánované aktivity)</a:t>
          </a:r>
          <a:endParaRPr lang="cs-CZ" sz="2000" b="0" kern="1200" dirty="0">
            <a:solidFill>
              <a:schemeClr val="bg1"/>
            </a:solidFill>
          </a:endParaRPr>
        </a:p>
        <a:p>
          <a:r>
            <a:rPr lang="cs-CZ" sz="1800" b="1" kern="1200" dirty="0">
              <a:solidFill>
                <a:schemeClr val="bg1"/>
              </a:solidFill>
            </a:rPr>
            <a:t>(0-25 bodů</a:t>
          </a:r>
          <a:r>
            <a:rPr lang="cs-CZ" sz="1800" kern="1200" dirty="0">
              <a:solidFill>
                <a:schemeClr val="bg1"/>
              </a:solidFill>
            </a:rPr>
            <a:t>)</a:t>
          </a:r>
          <a:endParaRPr lang="cs-CZ" sz="1800" kern="1200" dirty="0"/>
        </a:p>
      </dgm:t>
    </dgm:pt>
    <dgm:pt modelId="{0C255B4E-B798-438C-82E4-CEB8EDF62C38}" type="parTrans" cxnId="{92CA13AC-7D74-4094-AC94-CFEECC89830F}">
      <dgm:prSet/>
      <dgm:spPr/>
      <dgm:t>
        <a:bodyPr/>
        <a:lstStyle/>
        <a:p>
          <a:endParaRPr lang="cs-CZ"/>
        </a:p>
      </dgm:t>
    </dgm:pt>
    <dgm:pt modelId="{F75006AD-134D-4AC0-8035-82F17DBFC781}" type="sibTrans" cxnId="{92CA13AC-7D74-4094-AC94-CFEECC89830F}">
      <dgm:prSet/>
      <dgm:spPr/>
      <dgm:t>
        <a:bodyPr/>
        <a:lstStyle/>
        <a:p>
          <a:endParaRPr lang="cs-CZ"/>
        </a:p>
      </dgm:t>
    </dgm:pt>
    <dgm:pt modelId="{56DA6310-FB3B-46D4-8750-D7DFDE5607A7}">
      <dgm:prSet phldrT="[Text]" custT="1"/>
      <dgm:spPr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8110" tIns="118110" rIns="118110" bIns="118110" numCol="1" spcCol="1270" anchor="ctr" anchorCtr="0"/>
        <a:lstStyle/>
        <a:p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3.2 Zainteresované subjekty a cílové skupiny </a:t>
          </a:r>
        </a:p>
        <a:p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</a:t>
          </a: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0-5 bodů</a:t>
          </a:r>
          <a:r>
            <a:rPr lang="cs-CZ" sz="2400" kern="1200" dirty="0">
              <a:solidFill>
                <a:schemeClr val="bg1"/>
              </a:solidFill>
            </a:rPr>
            <a:t>)</a:t>
          </a:r>
          <a:endParaRPr lang="cs-CZ" sz="2400" kern="1200" dirty="0"/>
        </a:p>
      </dgm:t>
    </dgm:pt>
    <dgm:pt modelId="{1A44D55B-07E0-47DA-A004-6384A516F1A0}" type="parTrans" cxnId="{6F5AD2E2-B843-4EEE-8BF9-BBF507BBED61}">
      <dgm:prSet/>
      <dgm:spPr/>
      <dgm:t>
        <a:bodyPr/>
        <a:lstStyle/>
        <a:p>
          <a:endParaRPr lang="cs-CZ"/>
        </a:p>
      </dgm:t>
    </dgm:pt>
    <dgm:pt modelId="{5845FC75-F1C9-46D4-9F98-A569672D31B0}" type="sibTrans" cxnId="{6F5AD2E2-B843-4EEE-8BF9-BBF507BBED61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3F50D344-9765-434E-8BC0-08AE68445F0D}" type="pres">
      <dgm:prSet presAssocID="{0C255B4E-B798-438C-82E4-CEB8EDF62C38}" presName="Name10" presStyleLbl="parChTrans1D2" presStyleIdx="0" presStyleCnt="2"/>
      <dgm:spPr/>
    </dgm:pt>
    <dgm:pt modelId="{A0FE094A-6CE5-4EE1-952E-B581268B82FF}" type="pres">
      <dgm:prSet presAssocID="{593133F3-51F0-412A-801D-50CB37422D79}" presName="hierRoot2" presStyleCnt="0"/>
      <dgm:spPr/>
    </dgm:pt>
    <dgm:pt modelId="{F466E150-8EF7-49CF-BE46-6A044F6F1357}" type="pres">
      <dgm:prSet presAssocID="{593133F3-51F0-412A-801D-50CB37422D79}" presName="composite2" presStyleCnt="0"/>
      <dgm:spPr/>
    </dgm:pt>
    <dgm:pt modelId="{BB5D0DDC-D3AA-4C61-9CFE-D67EC012D759}" type="pres">
      <dgm:prSet presAssocID="{593133F3-51F0-412A-801D-50CB37422D79}" presName="background2" presStyleLbl="node2" presStyleIdx="0" presStyleCnt="2"/>
      <dgm:spPr/>
    </dgm:pt>
    <dgm:pt modelId="{388AEFDF-3821-438F-9F8C-D8ECF6C34B8B}" type="pres">
      <dgm:prSet presAssocID="{593133F3-51F0-412A-801D-50CB37422D79}" presName="text2" presStyleLbl="fgAcc2" presStyleIdx="0" presStyleCnt="2" custScaleX="116651" custScaleY="126648">
        <dgm:presLayoutVars>
          <dgm:chPref val="3"/>
        </dgm:presLayoutVars>
      </dgm:prSet>
      <dgm:spPr>
        <a:xfrm>
          <a:off x="4612545" y="2109162"/>
          <a:ext cx="1804556" cy="1145893"/>
        </a:xfrm>
        <a:prstGeom prst="roundRect">
          <a:avLst>
            <a:gd name="adj" fmla="val 10000"/>
          </a:avLst>
        </a:prstGeom>
      </dgm:spPr>
    </dgm:pt>
    <dgm:pt modelId="{F05989BA-CA07-44E4-9E8E-C9FBF03E6F9A}" type="pres">
      <dgm:prSet presAssocID="{593133F3-51F0-412A-801D-50CB37422D79}" presName="hierChild3" presStyleCnt="0"/>
      <dgm:spPr/>
    </dgm:pt>
    <dgm:pt modelId="{A54C9E61-D59D-4DCC-AC6E-EF4E6DC05FC0}" type="pres">
      <dgm:prSet presAssocID="{1A44D55B-07E0-47DA-A004-6384A516F1A0}" presName="Name10" presStyleLbl="parChTrans1D2" presStyleIdx="1" presStyleCnt="2"/>
      <dgm:spPr/>
    </dgm:pt>
    <dgm:pt modelId="{754322C1-C9F6-4B55-B165-1558F89EFAFF}" type="pres">
      <dgm:prSet presAssocID="{56DA6310-FB3B-46D4-8750-D7DFDE5607A7}" presName="hierRoot2" presStyleCnt="0"/>
      <dgm:spPr/>
    </dgm:pt>
    <dgm:pt modelId="{70B46291-3B29-4563-9BCE-CC13354BC7A0}" type="pres">
      <dgm:prSet presAssocID="{56DA6310-FB3B-46D4-8750-D7DFDE5607A7}" presName="composite2" presStyleCnt="0"/>
      <dgm:spPr/>
    </dgm:pt>
    <dgm:pt modelId="{75445E8D-E02A-4A7A-9786-6532EF0FA025}" type="pres">
      <dgm:prSet presAssocID="{56DA6310-FB3B-46D4-8750-D7DFDE5607A7}" presName="background2" presStyleLbl="node2" presStyleIdx="1" presStyleCnt="2"/>
      <dgm:spPr/>
    </dgm:pt>
    <dgm:pt modelId="{9A112983-D64F-4524-BD29-0B69EC8965A6}" type="pres">
      <dgm:prSet presAssocID="{56DA6310-FB3B-46D4-8750-D7DFDE5607A7}" presName="text2" presStyleLbl="fgAcc2" presStyleIdx="1" presStyleCnt="2" custScaleX="120198" custScaleY="12664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29AFEDC5-3F59-4208-B501-3C3E27585083}" type="pres">
      <dgm:prSet presAssocID="{56DA6310-FB3B-46D4-8750-D7DFDE5607A7}" presName="hierChild3" presStyleCnt="0"/>
      <dgm:spPr/>
    </dgm:pt>
  </dgm:ptLst>
  <dgm:cxnLst>
    <dgm:cxn modelId="{62BEB608-498A-44C1-BE03-85B777C167B4}" type="presOf" srcId="{593133F3-51F0-412A-801D-50CB37422D79}" destId="{388AEFDF-3821-438F-9F8C-D8ECF6C34B8B}" srcOrd="0" destOrd="0" presId="urn:microsoft.com/office/officeart/2005/8/layout/hierarchy1"/>
    <dgm:cxn modelId="{79C66D58-02CF-4890-8765-E8A685E62E70}" type="presOf" srcId="{0C255B4E-B798-438C-82E4-CEB8EDF62C38}" destId="{3F50D344-9765-434E-8BC0-08AE68445F0D}" srcOrd="0" destOrd="0" presId="urn:microsoft.com/office/officeart/2005/8/layout/hierarchy1"/>
    <dgm:cxn modelId="{92CA13AC-7D74-4094-AC94-CFEECC89830F}" srcId="{8EC4B520-D67A-41DE-8BCD-31D54B1D8672}" destId="{593133F3-51F0-412A-801D-50CB37422D79}" srcOrd="0" destOrd="0" parTransId="{0C255B4E-B798-438C-82E4-CEB8EDF62C38}" sibTransId="{F75006AD-134D-4AC0-8035-82F17DBFC781}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66F031C4-1EC7-426D-AC39-0851C11847FC}" type="presOf" srcId="{1A44D55B-07E0-47DA-A004-6384A516F1A0}" destId="{A54C9E61-D59D-4DCC-AC6E-EF4E6DC05FC0}" srcOrd="0" destOrd="0" presId="urn:microsoft.com/office/officeart/2005/8/layout/hierarchy1"/>
    <dgm:cxn modelId="{6A3289D7-C51D-448A-BE73-F6E331E92693}" type="presOf" srcId="{56DA6310-FB3B-46D4-8750-D7DFDE5607A7}" destId="{9A112983-D64F-4524-BD29-0B69EC8965A6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6F5AD2E2-B843-4EEE-8BF9-BBF507BBED61}" srcId="{8EC4B520-D67A-41DE-8BCD-31D54B1D8672}" destId="{56DA6310-FB3B-46D4-8750-D7DFDE5607A7}" srcOrd="1" destOrd="0" parTransId="{1A44D55B-07E0-47DA-A004-6384A516F1A0}" sibTransId="{5845FC75-F1C9-46D4-9F98-A569672D31B0}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EAA04A58-78D4-47C5-901D-5C582380CEE4}" type="presParOf" srcId="{3E87FCBD-5280-47B6-B3B0-30EC388C3BD1}" destId="{3F50D344-9765-434E-8BC0-08AE68445F0D}" srcOrd="0" destOrd="0" presId="urn:microsoft.com/office/officeart/2005/8/layout/hierarchy1"/>
    <dgm:cxn modelId="{154C2BE3-AB70-40EA-9761-616461B2ED2E}" type="presParOf" srcId="{3E87FCBD-5280-47B6-B3B0-30EC388C3BD1}" destId="{A0FE094A-6CE5-4EE1-952E-B581268B82FF}" srcOrd="1" destOrd="0" presId="urn:microsoft.com/office/officeart/2005/8/layout/hierarchy1"/>
    <dgm:cxn modelId="{927ECEE9-B90E-442F-AC0A-2060663C663E}" type="presParOf" srcId="{A0FE094A-6CE5-4EE1-952E-B581268B82FF}" destId="{F466E150-8EF7-49CF-BE46-6A044F6F1357}" srcOrd="0" destOrd="0" presId="urn:microsoft.com/office/officeart/2005/8/layout/hierarchy1"/>
    <dgm:cxn modelId="{558BC930-6AD5-4971-B1E1-282B8119AE6E}" type="presParOf" srcId="{F466E150-8EF7-49CF-BE46-6A044F6F1357}" destId="{BB5D0DDC-D3AA-4C61-9CFE-D67EC012D759}" srcOrd="0" destOrd="0" presId="urn:microsoft.com/office/officeart/2005/8/layout/hierarchy1"/>
    <dgm:cxn modelId="{E34FE9D4-E1B9-483F-A3B7-917CBC3AE077}" type="presParOf" srcId="{F466E150-8EF7-49CF-BE46-6A044F6F1357}" destId="{388AEFDF-3821-438F-9F8C-D8ECF6C34B8B}" srcOrd="1" destOrd="0" presId="urn:microsoft.com/office/officeart/2005/8/layout/hierarchy1"/>
    <dgm:cxn modelId="{CCF6745F-3010-4170-A01B-6A4C39976246}" type="presParOf" srcId="{A0FE094A-6CE5-4EE1-952E-B581268B82FF}" destId="{F05989BA-CA07-44E4-9E8E-C9FBF03E6F9A}" srcOrd="1" destOrd="0" presId="urn:microsoft.com/office/officeart/2005/8/layout/hierarchy1"/>
    <dgm:cxn modelId="{598C10AB-D106-4238-AAAE-59FA242381E2}" type="presParOf" srcId="{3E87FCBD-5280-47B6-B3B0-30EC388C3BD1}" destId="{A54C9E61-D59D-4DCC-AC6E-EF4E6DC05FC0}" srcOrd="2" destOrd="0" presId="urn:microsoft.com/office/officeart/2005/8/layout/hierarchy1"/>
    <dgm:cxn modelId="{E9565E4E-D9D4-4A99-819A-0F80556F7D7A}" type="presParOf" srcId="{3E87FCBD-5280-47B6-B3B0-30EC388C3BD1}" destId="{754322C1-C9F6-4B55-B165-1558F89EFAFF}" srcOrd="3" destOrd="0" presId="urn:microsoft.com/office/officeart/2005/8/layout/hierarchy1"/>
    <dgm:cxn modelId="{92AB54C3-75F6-44A3-B26B-E5F3C3ABA3F0}" type="presParOf" srcId="{754322C1-C9F6-4B55-B165-1558F89EFAFF}" destId="{70B46291-3B29-4563-9BCE-CC13354BC7A0}" srcOrd="0" destOrd="0" presId="urn:microsoft.com/office/officeart/2005/8/layout/hierarchy1"/>
    <dgm:cxn modelId="{F7E9E51E-DE7D-4294-86B1-D2BB17A905B9}" type="presParOf" srcId="{70B46291-3B29-4563-9BCE-CC13354BC7A0}" destId="{75445E8D-E02A-4A7A-9786-6532EF0FA025}" srcOrd="0" destOrd="0" presId="urn:microsoft.com/office/officeart/2005/8/layout/hierarchy1"/>
    <dgm:cxn modelId="{F8B3BF7A-3B69-4880-AF82-9F0CA7F8793B}" type="presParOf" srcId="{70B46291-3B29-4563-9BCE-CC13354BC7A0}" destId="{9A112983-D64F-4524-BD29-0B69EC8965A6}" srcOrd="1" destOrd="0" presId="urn:microsoft.com/office/officeart/2005/8/layout/hierarchy1"/>
    <dgm:cxn modelId="{BFB57E0E-F0C1-47DE-A95F-2F058D453B67}" type="presParOf" srcId="{754322C1-C9F6-4B55-B165-1558F89EFAFF}" destId="{29AFEDC5-3F59-4208-B501-3C3E275850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000" dirty="0"/>
            <a:t>Hodnoticí kritéria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Základní východiska </a:t>
          </a:r>
        </a:p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(0-10 bodů)</a:t>
          </a:r>
          <a:endParaRPr lang="cs-CZ" sz="1800" dirty="0"/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58F742CD-31C6-4FCF-9401-21791C9E8CE5}">
      <dgm:prSet phldrT="[Text]"/>
      <dgm:spPr>
        <a:solidFill>
          <a:srgbClr val="337B86">
            <a:alpha val="88000"/>
          </a:srgbClr>
        </a:solidFill>
      </dgm:spPr>
      <dgm:t>
        <a:bodyPr/>
        <a:lstStyle/>
        <a:p>
          <a:pPr>
            <a:buClr>
              <a:srgbClr val="337B86"/>
            </a:buClr>
          </a:pPr>
          <a:r>
            <a:rPr lang="cs-CZ" b="1" dirty="0">
              <a:solidFill>
                <a:schemeClr val="bg1"/>
              </a:solidFill>
            </a:rPr>
            <a:t>Předpoklady (0-25 bodů)</a:t>
          </a:r>
          <a:endParaRPr lang="cs-CZ" b="1" dirty="0"/>
        </a:p>
      </dgm:t>
    </dgm:pt>
    <dgm:pt modelId="{B014A598-04F3-4D1C-9A88-5ECD1D1BD112}" type="parTrans" cxnId="{70A108E0-A1FB-48FE-A76F-0E97728C9409}">
      <dgm:prSet/>
      <dgm:spPr/>
      <dgm:t>
        <a:bodyPr/>
        <a:lstStyle/>
        <a:p>
          <a:endParaRPr lang="cs-CZ"/>
        </a:p>
      </dgm:t>
    </dgm:pt>
    <dgm:pt modelId="{1AD92E8F-EA5C-4A84-8FB9-191C73F26D20}" type="sibTrans" cxnId="{70A108E0-A1FB-48FE-A76F-0E97728C9409}">
      <dgm:prSet/>
      <dgm:spPr/>
      <dgm:t>
        <a:bodyPr/>
        <a:lstStyle/>
        <a:p>
          <a:endParaRPr lang="cs-CZ"/>
        </a:p>
      </dgm:t>
    </dgm:pt>
    <dgm:pt modelId="{593133F3-51F0-412A-801D-50CB37422D79}">
      <dgm:prSet phldrT="[Text]" custT="1"/>
      <dgm:spPr/>
      <dgm:t>
        <a:bodyPr/>
        <a:lstStyle/>
        <a:p>
          <a:r>
            <a:rPr lang="cs-CZ" sz="1800">
              <a:solidFill>
                <a:schemeClr val="bg1"/>
              </a:solidFill>
            </a:rPr>
            <a:t>Realizace </a:t>
          </a:r>
        </a:p>
        <a:p>
          <a:r>
            <a:rPr lang="cs-CZ" sz="1800">
              <a:solidFill>
                <a:schemeClr val="bg1"/>
              </a:solidFill>
            </a:rPr>
            <a:t>(</a:t>
          </a:r>
          <a:r>
            <a:rPr lang="cs-CZ" sz="1800" dirty="0">
              <a:solidFill>
                <a:schemeClr val="bg1"/>
              </a:solidFill>
            </a:rPr>
            <a:t>0-30 bodů)</a:t>
          </a:r>
          <a:endParaRPr lang="cs-CZ" sz="1800" dirty="0"/>
        </a:p>
      </dgm:t>
    </dgm:pt>
    <dgm:pt modelId="{0C255B4E-B798-438C-82E4-CEB8EDF62C38}" type="parTrans" cxnId="{92CA13AC-7D74-4094-AC94-CFEECC89830F}">
      <dgm:prSet/>
      <dgm:spPr/>
      <dgm:t>
        <a:bodyPr/>
        <a:lstStyle/>
        <a:p>
          <a:endParaRPr lang="cs-CZ"/>
        </a:p>
      </dgm:t>
    </dgm:pt>
    <dgm:pt modelId="{F75006AD-134D-4AC0-8035-82F17DBFC781}" type="sibTrans" cxnId="{92CA13AC-7D74-4094-AC94-CFEECC89830F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Dopady projektu </a:t>
          </a:r>
        </a:p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(0-35 bodů)</a:t>
          </a:r>
          <a:endParaRPr lang="cs-CZ" sz="1800" dirty="0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4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4"/>
      <dgm:spPr/>
    </dgm:pt>
    <dgm:pt modelId="{788A2A88-F5FF-4E55-AEDD-C8A3E2B06576}" type="pres">
      <dgm:prSet presAssocID="{69754304-746B-4B93-A194-6054CA94D63D}" presName="text2" presStyleLbl="fgAcc2" presStyleIdx="0" presStyleCnt="4">
        <dgm:presLayoutVars>
          <dgm:chPref val="3"/>
        </dgm:presLayoutVars>
      </dgm:prSet>
      <dgm:spPr/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4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4"/>
      <dgm:spPr/>
    </dgm:pt>
    <dgm:pt modelId="{CBB5BCDF-3A57-4758-95B8-75CB8AD1604C}" type="pres">
      <dgm:prSet presAssocID="{1851DAF1-13C0-4109-8390-9DB87B38B3DA}" presName="text2" presStyleLbl="fgAcc2" presStyleIdx="1" presStyleCnt="4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  <dgm:pt modelId="{3F50D344-9765-434E-8BC0-08AE68445F0D}" type="pres">
      <dgm:prSet presAssocID="{0C255B4E-B798-438C-82E4-CEB8EDF62C38}" presName="Name10" presStyleLbl="parChTrans1D2" presStyleIdx="2" presStyleCnt="4"/>
      <dgm:spPr/>
    </dgm:pt>
    <dgm:pt modelId="{A0FE094A-6CE5-4EE1-952E-B581268B82FF}" type="pres">
      <dgm:prSet presAssocID="{593133F3-51F0-412A-801D-50CB37422D79}" presName="hierRoot2" presStyleCnt="0"/>
      <dgm:spPr/>
    </dgm:pt>
    <dgm:pt modelId="{F466E150-8EF7-49CF-BE46-6A044F6F1357}" type="pres">
      <dgm:prSet presAssocID="{593133F3-51F0-412A-801D-50CB37422D79}" presName="composite2" presStyleCnt="0"/>
      <dgm:spPr/>
    </dgm:pt>
    <dgm:pt modelId="{BB5D0DDC-D3AA-4C61-9CFE-D67EC012D759}" type="pres">
      <dgm:prSet presAssocID="{593133F3-51F0-412A-801D-50CB37422D79}" presName="background2" presStyleLbl="node2" presStyleIdx="2" presStyleCnt="4"/>
      <dgm:spPr/>
    </dgm:pt>
    <dgm:pt modelId="{388AEFDF-3821-438F-9F8C-D8ECF6C34B8B}" type="pres">
      <dgm:prSet presAssocID="{593133F3-51F0-412A-801D-50CB37422D79}" presName="text2" presStyleLbl="fgAcc2" presStyleIdx="2" presStyleCnt="4">
        <dgm:presLayoutVars>
          <dgm:chPref val="3"/>
        </dgm:presLayoutVars>
      </dgm:prSet>
      <dgm:spPr/>
    </dgm:pt>
    <dgm:pt modelId="{F05989BA-CA07-44E4-9E8E-C9FBF03E6F9A}" type="pres">
      <dgm:prSet presAssocID="{593133F3-51F0-412A-801D-50CB37422D79}" presName="hierChild3" presStyleCnt="0"/>
      <dgm:spPr/>
    </dgm:pt>
    <dgm:pt modelId="{2CAD3D0F-5737-4E57-8821-E61B3A94146A}" type="pres">
      <dgm:prSet presAssocID="{B014A598-04F3-4D1C-9A88-5ECD1D1BD112}" presName="Name10" presStyleLbl="parChTrans1D2" presStyleIdx="3" presStyleCnt="4"/>
      <dgm:spPr/>
    </dgm:pt>
    <dgm:pt modelId="{E910727F-A99E-4210-A792-07B6919239B4}" type="pres">
      <dgm:prSet presAssocID="{58F742CD-31C6-4FCF-9401-21791C9E8CE5}" presName="hierRoot2" presStyleCnt="0"/>
      <dgm:spPr/>
    </dgm:pt>
    <dgm:pt modelId="{FD6DCF71-516A-4671-9224-64C6FB0BB018}" type="pres">
      <dgm:prSet presAssocID="{58F742CD-31C6-4FCF-9401-21791C9E8CE5}" presName="composite2" presStyleCnt="0"/>
      <dgm:spPr/>
    </dgm:pt>
    <dgm:pt modelId="{5250D7C8-83DE-459B-BE9E-D9A61EBF57DB}" type="pres">
      <dgm:prSet presAssocID="{58F742CD-31C6-4FCF-9401-21791C9E8CE5}" presName="background2" presStyleLbl="node2" presStyleIdx="3" presStyleCnt="4"/>
      <dgm:spPr/>
    </dgm:pt>
    <dgm:pt modelId="{01661E4E-6597-4477-802C-11EFFE9138C5}" type="pres">
      <dgm:prSet presAssocID="{58F742CD-31C6-4FCF-9401-21791C9E8CE5}" presName="text2" presStyleLbl="fgAcc2" presStyleIdx="3" presStyleCnt="4" custScaleX="124415" custScaleY="127471">
        <dgm:presLayoutVars>
          <dgm:chPref val="3"/>
        </dgm:presLayoutVars>
      </dgm:prSet>
      <dgm:spPr/>
    </dgm:pt>
    <dgm:pt modelId="{5787B64B-465D-48A0-AAC1-C10DAEFFE784}" type="pres">
      <dgm:prSet presAssocID="{58F742CD-31C6-4FCF-9401-21791C9E8CE5}" presName="hierChild3" presStyleCnt="0"/>
      <dgm:spPr/>
    </dgm:pt>
  </dgm:ptLst>
  <dgm:cxnLst>
    <dgm:cxn modelId="{62BEB608-498A-44C1-BE03-85B777C167B4}" type="presOf" srcId="{593133F3-51F0-412A-801D-50CB37422D79}" destId="{388AEFDF-3821-438F-9F8C-D8ECF6C34B8B}" srcOrd="0" destOrd="0" presId="urn:microsoft.com/office/officeart/2005/8/layout/hierarchy1"/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79C66D58-02CF-4890-8765-E8A685E62E70}" type="presOf" srcId="{0C255B4E-B798-438C-82E4-CEB8EDF62C38}" destId="{3F50D344-9765-434E-8BC0-08AE68445F0D}" srcOrd="0" destOrd="0" presId="urn:microsoft.com/office/officeart/2005/8/layout/hierarchy1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446EBC96-9D1A-47B2-B09E-90C85F3D1254}" type="presOf" srcId="{58F742CD-31C6-4FCF-9401-21791C9E8CE5}" destId="{01661E4E-6597-4477-802C-11EFFE9138C5}" srcOrd="0" destOrd="0" presId="urn:microsoft.com/office/officeart/2005/8/layout/hierarchy1"/>
    <dgm:cxn modelId="{92CA13AC-7D74-4094-AC94-CFEECC89830F}" srcId="{8EC4B520-D67A-41DE-8BCD-31D54B1D8672}" destId="{593133F3-51F0-412A-801D-50CB37422D79}" srcOrd="2" destOrd="0" parTransId="{0C255B4E-B798-438C-82E4-CEB8EDF62C38}" sibTransId="{F75006AD-134D-4AC0-8035-82F17DBFC781}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ECFF19D9-5E14-4EAB-9AB5-AAEB85434E9B}" type="presOf" srcId="{B014A598-04F3-4D1C-9A88-5ECD1D1BD112}" destId="{2CAD3D0F-5737-4E57-8821-E61B3A94146A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70A108E0-A1FB-48FE-A76F-0E97728C9409}" srcId="{8EC4B520-D67A-41DE-8BCD-31D54B1D8672}" destId="{58F742CD-31C6-4FCF-9401-21791C9E8CE5}" srcOrd="3" destOrd="0" parTransId="{B014A598-04F3-4D1C-9A88-5ECD1D1BD112}" sibTransId="{1AD92E8F-EA5C-4A84-8FB9-191C73F26D20}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  <dgm:cxn modelId="{EAA04A58-78D4-47C5-901D-5C582380CEE4}" type="presParOf" srcId="{3E87FCBD-5280-47B6-B3B0-30EC388C3BD1}" destId="{3F50D344-9765-434E-8BC0-08AE68445F0D}" srcOrd="4" destOrd="0" presId="urn:microsoft.com/office/officeart/2005/8/layout/hierarchy1"/>
    <dgm:cxn modelId="{154C2BE3-AB70-40EA-9761-616461B2ED2E}" type="presParOf" srcId="{3E87FCBD-5280-47B6-B3B0-30EC388C3BD1}" destId="{A0FE094A-6CE5-4EE1-952E-B581268B82FF}" srcOrd="5" destOrd="0" presId="urn:microsoft.com/office/officeart/2005/8/layout/hierarchy1"/>
    <dgm:cxn modelId="{927ECEE9-B90E-442F-AC0A-2060663C663E}" type="presParOf" srcId="{A0FE094A-6CE5-4EE1-952E-B581268B82FF}" destId="{F466E150-8EF7-49CF-BE46-6A044F6F1357}" srcOrd="0" destOrd="0" presId="urn:microsoft.com/office/officeart/2005/8/layout/hierarchy1"/>
    <dgm:cxn modelId="{558BC930-6AD5-4971-B1E1-282B8119AE6E}" type="presParOf" srcId="{F466E150-8EF7-49CF-BE46-6A044F6F1357}" destId="{BB5D0DDC-D3AA-4C61-9CFE-D67EC012D759}" srcOrd="0" destOrd="0" presId="urn:microsoft.com/office/officeart/2005/8/layout/hierarchy1"/>
    <dgm:cxn modelId="{E34FE9D4-E1B9-483F-A3B7-917CBC3AE077}" type="presParOf" srcId="{F466E150-8EF7-49CF-BE46-6A044F6F1357}" destId="{388AEFDF-3821-438F-9F8C-D8ECF6C34B8B}" srcOrd="1" destOrd="0" presId="urn:microsoft.com/office/officeart/2005/8/layout/hierarchy1"/>
    <dgm:cxn modelId="{CCF6745F-3010-4170-A01B-6A4C39976246}" type="presParOf" srcId="{A0FE094A-6CE5-4EE1-952E-B581268B82FF}" destId="{F05989BA-CA07-44E4-9E8E-C9FBF03E6F9A}" srcOrd="1" destOrd="0" presId="urn:microsoft.com/office/officeart/2005/8/layout/hierarchy1"/>
    <dgm:cxn modelId="{8886B48D-AE76-4891-B2EA-F7A61DBE15D8}" type="presParOf" srcId="{3E87FCBD-5280-47B6-B3B0-30EC388C3BD1}" destId="{2CAD3D0F-5737-4E57-8821-E61B3A94146A}" srcOrd="6" destOrd="0" presId="urn:microsoft.com/office/officeart/2005/8/layout/hierarchy1"/>
    <dgm:cxn modelId="{2C54401C-8D44-4260-891D-90B28F03D61C}" type="presParOf" srcId="{3E87FCBD-5280-47B6-B3B0-30EC388C3BD1}" destId="{E910727F-A99E-4210-A792-07B6919239B4}" srcOrd="7" destOrd="0" presId="urn:microsoft.com/office/officeart/2005/8/layout/hierarchy1"/>
    <dgm:cxn modelId="{C111109F-E273-4174-808F-CFA77B8BC136}" type="presParOf" srcId="{E910727F-A99E-4210-A792-07B6919239B4}" destId="{FD6DCF71-516A-4671-9224-64C6FB0BB018}" srcOrd="0" destOrd="0" presId="urn:microsoft.com/office/officeart/2005/8/layout/hierarchy1"/>
    <dgm:cxn modelId="{F20E0B4F-B077-48E0-901B-4B0956469D8C}" type="presParOf" srcId="{FD6DCF71-516A-4671-9224-64C6FB0BB018}" destId="{5250D7C8-83DE-459B-BE9E-D9A61EBF57DB}" srcOrd="0" destOrd="0" presId="urn:microsoft.com/office/officeart/2005/8/layout/hierarchy1"/>
    <dgm:cxn modelId="{AF305A37-DA2F-400B-BAEB-2F00998134D5}" type="presParOf" srcId="{FD6DCF71-516A-4671-9224-64C6FB0BB018}" destId="{01661E4E-6597-4477-802C-11EFFE9138C5}" srcOrd="1" destOrd="0" presId="urn:microsoft.com/office/officeart/2005/8/layout/hierarchy1"/>
    <dgm:cxn modelId="{A4F9204B-0567-49A4-907D-D2992EA24AFE}" type="presParOf" srcId="{E910727F-A99E-4210-A792-07B6919239B4}" destId="{5787B64B-465D-48A0-AAC1-C10DAEFFE7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000" dirty="0"/>
            <a:t>Předpoklady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4.1.Švýcarsko-české partnerství</a:t>
          </a:r>
          <a:endParaRPr lang="cs-CZ" sz="1800" dirty="0"/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58F742CD-31C6-4FCF-9401-21791C9E8CE5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4.4 Rozpočet projektu</a:t>
          </a:r>
        </a:p>
      </dgm:t>
    </dgm:pt>
    <dgm:pt modelId="{B014A598-04F3-4D1C-9A88-5ECD1D1BD112}" type="parTrans" cxnId="{70A108E0-A1FB-48FE-A76F-0E97728C9409}">
      <dgm:prSet/>
      <dgm:spPr/>
      <dgm:t>
        <a:bodyPr/>
        <a:lstStyle/>
        <a:p>
          <a:endParaRPr lang="cs-CZ"/>
        </a:p>
      </dgm:t>
    </dgm:pt>
    <dgm:pt modelId="{1AD92E8F-EA5C-4A84-8FB9-191C73F26D20}" type="sibTrans" cxnId="{70A108E0-A1FB-48FE-A76F-0E97728C9409}">
      <dgm:prSet/>
      <dgm:spPr/>
      <dgm:t>
        <a:bodyPr/>
        <a:lstStyle/>
        <a:p>
          <a:endParaRPr lang="cs-CZ"/>
        </a:p>
      </dgm:t>
    </dgm:pt>
    <dgm:pt modelId="{593133F3-51F0-412A-801D-50CB37422D7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800" dirty="0"/>
            <a:t>4.3 Analýza rizik</a:t>
          </a:r>
        </a:p>
      </dgm:t>
    </dgm:pt>
    <dgm:pt modelId="{0C255B4E-B798-438C-82E4-CEB8EDF62C38}" type="parTrans" cxnId="{92CA13AC-7D74-4094-AC94-CFEECC89830F}">
      <dgm:prSet/>
      <dgm:spPr/>
      <dgm:t>
        <a:bodyPr/>
        <a:lstStyle/>
        <a:p>
          <a:endParaRPr lang="cs-CZ"/>
        </a:p>
      </dgm:t>
    </dgm:pt>
    <dgm:pt modelId="{F75006AD-134D-4AC0-8035-82F17DBFC781}" type="sibTrans" cxnId="{92CA13AC-7D74-4094-AC94-CFEECC89830F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4.2 Partnerská struktura a projektové řízení</a:t>
          </a:r>
          <a:endParaRPr lang="cs-CZ" sz="1800" dirty="0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4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4"/>
      <dgm:spPr/>
    </dgm:pt>
    <dgm:pt modelId="{788A2A88-F5FF-4E55-AEDD-C8A3E2B06576}" type="pres">
      <dgm:prSet presAssocID="{69754304-746B-4B93-A194-6054CA94D63D}" presName="text2" presStyleLbl="fgAcc2" presStyleIdx="0" presStyleCnt="4">
        <dgm:presLayoutVars>
          <dgm:chPref val="3"/>
        </dgm:presLayoutVars>
      </dgm:prSet>
      <dgm:spPr/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4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4"/>
      <dgm:spPr/>
    </dgm:pt>
    <dgm:pt modelId="{CBB5BCDF-3A57-4758-95B8-75CB8AD1604C}" type="pres">
      <dgm:prSet presAssocID="{1851DAF1-13C0-4109-8390-9DB87B38B3DA}" presName="text2" presStyleLbl="fgAcc2" presStyleIdx="1" presStyleCnt="4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  <dgm:pt modelId="{3F50D344-9765-434E-8BC0-08AE68445F0D}" type="pres">
      <dgm:prSet presAssocID="{0C255B4E-B798-438C-82E4-CEB8EDF62C38}" presName="Name10" presStyleLbl="parChTrans1D2" presStyleIdx="2" presStyleCnt="4"/>
      <dgm:spPr/>
    </dgm:pt>
    <dgm:pt modelId="{A0FE094A-6CE5-4EE1-952E-B581268B82FF}" type="pres">
      <dgm:prSet presAssocID="{593133F3-51F0-412A-801D-50CB37422D79}" presName="hierRoot2" presStyleCnt="0"/>
      <dgm:spPr/>
    </dgm:pt>
    <dgm:pt modelId="{F466E150-8EF7-49CF-BE46-6A044F6F1357}" type="pres">
      <dgm:prSet presAssocID="{593133F3-51F0-412A-801D-50CB37422D79}" presName="composite2" presStyleCnt="0"/>
      <dgm:spPr/>
    </dgm:pt>
    <dgm:pt modelId="{BB5D0DDC-D3AA-4C61-9CFE-D67EC012D759}" type="pres">
      <dgm:prSet presAssocID="{593133F3-51F0-412A-801D-50CB37422D79}" presName="background2" presStyleLbl="node2" presStyleIdx="2" presStyleCnt="4"/>
      <dgm:spPr/>
    </dgm:pt>
    <dgm:pt modelId="{388AEFDF-3821-438F-9F8C-D8ECF6C34B8B}" type="pres">
      <dgm:prSet presAssocID="{593133F3-51F0-412A-801D-50CB37422D79}" presName="text2" presStyleLbl="fgAcc2" presStyleIdx="2" presStyleCnt="4">
        <dgm:presLayoutVars>
          <dgm:chPref val="3"/>
        </dgm:presLayoutVars>
      </dgm:prSet>
      <dgm:spPr/>
    </dgm:pt>
    <dgm:pt modelId="{F05989BA-CA07-44E4-9E8E-C9FBF03E6F9A}" type="pres">
      <dgm:prSet presAssocID="{593133F3-51F0-412A-801D-50CB37422D79}" presName="hierChild3" presStyleCnt="0"/>
      <dgm:spPr/>
    </dgm:pt>
    <dgm:pt modelId="{2CAD3D0F-5737-4E57-8821-E61B3A94146A}" type="pres">
      <dgm:prSet presAssocID="{B014A598-04F3-4D1C-9A88-5ECD1D1BD112}" presName="Name10" presStyleLbl="parChTrans1D2" presStyleIdx="3" presStyleCnt="4"/>
      <dgm:spPr/>
    </dgm:pt>
    <dgm:pt modelId="{E910727F-A99E-4210-A792-07B6919239B4}" type="pres">
      <dgm:prSet presAssocID="{58F742CD-31C6-4FCF-9401-21791C9E8CE5}" presName="hierRoot2" presStyleCnt="0"/>
      <dgm:spPr/>
    </dgm:pt>
    <dgm:pt modelId="{FD6DCF71-516A-4671-9224-64C6FB0BB018}" type="pres">
      <dgm:prSet presAssocID="{58F742CD-31C6-4FCF-9401-21791C9E8CE5}" presName="composite2" presStyleCnt="0"/>
      <dgm:spPr/>
    </dgm:pt>
    <dgm:pt modelId="{5250D7C8-83DE-459B-BE9E-D9A61EBF57DB}" type="pres">
      <dgm:prSet presAssocID="{58F742CD-31C6-4FCF-9401-21791C9E8CE5}" presName="background2" presStyleLbl="node2" presStyleIdx="3" presStyleCnt="4"/>
      <dgm:spPr/>
    </dgm:pt>
    <dgm:pt modelId="{01661E4E-6597-4477-802C-11EFFE9138C5}" type="pres">
      <dgm:prSet presAssocID="{58F742CD-31C6-4FCF-9401-21791C9E8CE5}" presName="text2" presStyleLbl="fgAcc2" presStyleIdx="3" presStyleCnt="4" custScaleX="107648" custScaleY="99257">
        <dgm:presLayoutVars>
          <dgm:chPref val="3"/>
        </dgm:presLayoutVars>
      </dgm:prSet>
      <dgm:spPr>
        <a:xfrm>
          <a:off x="7508977" y="2490650"/>
          <a:ext cx="2138880" cy="1252320"/>
        </a:xfrm>
        <a:prstGeom prst="roundRect">
          <a:avLst>
            <a:gd name="adj" fmla="val 10000"/>
          </a:avLst>
        </a:prstGeom>
      </dgm:spPr>
    </dgm:pt>
    <dgm:pt modelId="{5787B64B-465D-48A0-AAC1-C10DAEFFE784}" type="pres">
      <dgm:prSet presAssocID="{58F742CD-31C6-4FCF-9401-21791C9E8CE5}" presName="hierChild3" presStyleCnt="0"/>
      <dgm:spPr/>
    </dgm:pt>
  </dgm:ptLst>
  <dgm:cxnLst>
    <dgm:cxn modelId="{62BEB608-498A-44C1-BE03-85B777C167B4}" type="presOf" srcId="{593133F3-51F0-412A-801D-50CB37422D79}" destId="{388AEFDF-3821-438F-9F8C-D8ECF6C34B8B}" srcOrd="0" destOrd="0" presId="urn:microsoft.com/office/officeart/2005/8/layout/hierarchy1"/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79C66D58-02CF-4890-8765-E8A685E62E70}" type="presOf" srcId="{0C255B4E-B798-438C-82E4-CEB8EDF62C38}" destId="{3F50D344-9765-434E-8BC0-08AE68445F0D}" srcOrd="0" destOrd="0" presId="urn:microsoft.com/office/officeart/2005/8/layout/hierarchy1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446EBC96-9D1A-47B2-B09E-90C85F3D1254}" type="presOf" srcId="{58F742CD-31C6-4FCF-9401-21791C9E8CE5}" destId="{01661E4E-6597-4477-802C-11EFFE9138C5}" srcOrd="0" destOrd="0" presId="urn:microsoft.com/office/officeart/2005/8/layout/hierarchy1"/>
    <dgm:cxn modelId="{92CA13AC-7D74-4094-AC94-CFEECC89830F}" srcId="{8EC4B520-D67A-41DE-8BCD-31D54B1D8672}" destId="{593133F3-51F0-412A-801D-50CB37422D79}" srcOrd="2" destOrd="0" parTransId="{0C255B4E-B798-438C-82E4-CEB8EDF62C38}" sibTransId="{F75006AD-134D-4AC0-8035-82F17DBFC781}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ECFF19D9-5E14-4EAB-9AB5-AAEB85434E9B}" type="presOf" srcId="{B014A598-04F3-4D1C-9A88-5ECD1D1BD112}" destId="{2CAD3D0F-5737-4E57-8821-E61B3A94146A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70A108E0-A1FB-48FE-A76F-0E97728C9409}" srcId="{8EC4B520-D67A-41DE-8BCD-31D54B1D8672}" destId="{58F742CD-31C6-4FCF-9401-21791C9E8CE5}" srcOrd="3" destOrd="0" parTransId="{B014A598-04F3-4D1C-9A88-5ECD1D1BD112}" sibTransId="{1AD92E8F-EA5C-4A84-8FB9-191C73F26D20}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  <dgm:cxn modelId="{EAA04A58-78D4-47C5-901D-5C582380CEE4}" type="presParOf" srcId="{3E87FCBD-5280-47B6-B3B0-30EC388C3BD1}" destId="{3F50D344-9765-434E-8BC0-08AE68445F0D}" srcOrd="4" destOrd="0" presId="urn:microsoft.com/office/officeart/2005/8/layout/hierarchy1"/>
    <dgm:cxn modelId="{154C2BE3-AB70-40EA-9761-616461B2ED2E}" type="presParOf" srcId="{3E87FCBD-5280-47B6-B3B0-30EC388C3BD1}" destId="{A0FE094A-6CE5-4EE1-952E-B581268B82FF}" srcOrd="5" destOrd="0" presId="urn:microsoft.com/office/officeart/2005/8/layout/hierarchy1"/>
    <dgm:cxn modelId="{927ECEE9-B90E-442F-AC0A-2060663C663E}" type="presParOf" srcId="{A0FE094A-6CE5-4EE1-952E-B581268B82FF}" destId="{F466E150-8EF7-49CF-BE46-6A044F6F1357}" srcOrd="0" destOrd="0" presId="urn:microsoft.com/office/officeart/2005/8/layout/hierarchy1"/>
    <dgm:cxn modelId="{558BC930-6AD5-4971-B1E1-282B8119AE6E}" type="presParOf" srcId="{F466E150-8EF7-49CF-BE46-6A044F6F1357}" destId="{BB5D0DDC-D3AA-4C61-9CFE-D67EC012D759}" srcOrd="0" destOrd="0" presId="urn:microsoft.com/office/officeart/2005/8/layout/hierarchy1"/>
    <dgm:cxn modelId="{E34FE9D4-E1B9-483F-A3B7-917CBC3AE077}" type="presParOf" srcId="{F466E150-8EF7-49CF-BE46-6A044F6F1357}" destId="{388AEFDF-3821-438F-9F8C-D8ECF6C34B8B}" srcOrd="1" destOrd="0" presId="urn:microsoft.com/office/officeart/2005/8/layout/hierarchy1"/>
    <dgm:cxn modelId="{CCF6745F-3010-4170-A01B-6A4C39976246}" type="presParOf" srcId="{A0FE094A-6CE5-4EE1-952E-B581268B82FF}" destId="{F05989BA-CA07-44E4-9E8E-C9FBF03E6F9A}" srcOrd="1" destOrd="0" presId="urn:microsoft.com/office/officeart/2005/8/layout/hierarchy1"/>
    <dgm:cxn modelId="{8886B48D-AE76-4891-B2EA-F7A61DBE15D8}" type="presParOf" srcId="{3E87FCBD-5280-47B6-B3B0-30EC388C3BD1}" destId="{2CAD3D0F-5737-4E57-8821-E61B3A94146A}" srcOrd="6" destOrd="0" presId="urn:microsoft.com/office/officeart/2005/8/layout/hierarchy1"/>
    <dgm:cxn modelId="{2C54401C-8D44-4260-891D-90B28F03D61C}" type="presParOf" srcId="{3E87FCBD-5280-47B6-B3B0-30EC388C3BD1}" destId="{E910727F-A99E-4210-A792-07B6919239B4}" srcOrd="7" destOrd="0" presId="urn:microsoft.com/office/officeart/2005/8/layout/hierarchy1"/>
    <dgm:cxn modelId="{C111109F-E273-4174-808F-CFA77B8BC136}" type="presParOf" srcId="{E910727F-A99E-4210-A792-07B6919239B4}" destId="{FD6DCF71-516A-4671-9224-64C6FB0BB018}" srcOrd="0" destOrd="0" presId="urn:microsoft.com/office/officeart/2005/8/layout/hierarchy1"/>
    <dgm:cxn modelId="{F20E0B4F-B077-48E0-901B-4B0956469D8C}" type="presParOf" srcId="{FD6DCF71-516A-4671-9224-64C6FB0BB018}" destId="{5250D7C8-83DE-459B-BE9E-D9A61EBF57DB}" srcOrd="0" destOrd="0" presId="urn:microsoft.com/office/officeart/2005/8/layout/hierarchy1"/>
    <dgm:cxn modelId="{AF305A37-DA2F-400B-BAEB-2F00998134D5}" type="presParOf" srcId="{FD6DCF71-516A-4671-9224-64C6FB0BB018}" destId="{01661E4E-6597-4477-802C-11EFFE9138C5}" srcOrd="1" destOrd="0" presId="urn:microsoft.com/office/officeart/2005/8/layout/hierarchy1"/>
    <dgm:cxn modelId="{A4F9204B-0567-49A4-907D-D2992EA24AFE}" type="presParOf" srcId="{E910727F-A99E-4210-A792-07B6919239B4}" destId="{5787B64B-465D-48A0-AAC1-C10DAEFFE7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5E2899-7B14-41F8-A0FC-49CE9719719C}" type="doc">
      <dgm:prSet loTypeId="urn:microsoft.com/office/officeart/2005/8/layout/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37A89F43-6423-473F-8B41-BF3EECF8A1C7}">
      <dgm:prSet phldrT="[Text]"/>
      <dgm:spPr/>
      <dgm:t>
        <a:bodyPr/>
        <a:lstStyle/>
        <a:p>
          <a:r>
            <a:rPr lang="cs-CZ" b="1" dirty="0"/>
            <a:t>Popis hlavních rizik</a:t>
          </a:r>
        </a:p>
      </dgm:t>
    </dgm:pt>
    <dgm:pt modelId="{F8A1CCA1-EDB4-4BC3-AE66-1D2DEA3591A8}" type="parTrans" cxnId="{A776D95E-2961-4EF8-B827-293C8EC60FB1}">
      <dgm:prSet/>
      <dgm:spPr/>
      <dgm:t>
        <a:bodyPr/>
        <a:lstStyle/>
        <a:p>
          <a:endParaRPr lang="cs-CZ"/>
        </a:p>
      </dgm:t>
    </dgm:pt>
    <dgm:pt modelId="{EFABE9AF-433C-4330-A643-3228B50DC173}" type="sibTrans" cxnId="{A776D95E-2961-4EF8-B827-293C8EC60FB1}">
      <dgm:prSet/>
      <dgm:spPr/>
      <dgm:t>
        <a:bodyPr/>
        <a:lstStyle/>
        <a:p>
          <a:endParaRPr lang="cs-CZ"/>
        </a:p>
      </dgm:t>
    </dgm:pt>
    <dgm:pt modelId="{149055F8-7C18-4C25-B96C-B56E71392D06}">
      <dgm:prSet phldrT="[Text]"/>
      <dgm:spPr/>
      <dgm:t>
        <a:bodyPr/>
        <a:lstStyle/>
        <a:p>
          <a:r>
            <a:rPr lang="cs-CZ" dirty="0"/>
            <a:t>Realizační</a:t>
          </a:r>
        </a:p>
      </dgm:t>
    </dgm:pt>
    <dgm:pt modelId="{82A2E38A-A95B-46D1-99FC-BF4E9B7E71C9}" type="parTrans" cxnId="{95FAD18D-BA69-432F-80B6-94620B074661}">
      <dgm:prSet/>
      <dgm:spPr/>
      <dgm:t>
        <a:bodyPr/>
        <a:lstStyle/>
        <a:p>
          <a:endParaRPr lang="cs-CZ"/>
        </a:p>
      </dgm:t>
    </dgm:pt>
    <dgm:pt modelId="{B697FB44-52A7-4873-8874-6EA84C4076CD}" type="sibTrans" cxnId="{95FAD18D-BA69-432F-80B6-94620B074661}">
      <dgm:prSet/>
      <dgm:spPr/>
      <dgm:t>
        <a:bodyPr/>
        <a:lstStyle/>
        <a:p>
          <a:endParaRPr lang="cs-CZ"/>
        </a:p>
      </dgm:t>
    </dgm:pt>
    <dgm:pt modelId="{2882BFB3-1202-4806-B4BC-4D85C1ED1E8B}">
      <dgm:prSet phldrT="[Text]"/>
      <dgm:spPr/>
      <dgm:t>
        <a:bodyPr/>
        <a:lstStyle/>
        <a:p>
          <a:r>
            <a:rPr lang="cs-CZ" b="1" dirty="0"/>
            <a:t>Stanovení míry rizika</a:t>
          </a:r>
        </a:p>
      </dgm:t>
    </dgm:pt>
    <dgm:pt modelId="{BF447882-40B4-4787-8164-9758710050D6}" type="parTrans" cxnId="{D4494492-F8C1-4825-9AD9-9022FC69CB55}">
      <dgm:prSet/>
      <dgm:spPr/>
      <dgm:t>
        <a:bodyPr/>
        <a:lstStyle/>
        <a:p>
          <a:endParaRPr lang="cs-CZ"/>
        </a:p>
      </dgm:t>
    </dgm:pt>
    <dgm:pt modelId="{1825FE4D-4E35-45F4-B04B-D643DA9B2700}" type="sibTrans" cxnId="{D4494492-F8C1-4825-9AD9-9022FC69CB55}">
      <dgm:prSet/>
      <dgm:spPr/>
      <dgm:t>
        <a:bodyPr/>
        <a:lstStyle/>
        <a:p>
          <a:endParaRPr lang="cs-CZ"/>
        </a:p>
      </dgm:t>
    </dgm:pt>
    <dgm:pt modelId="{7A311241-CBE8-420E-A50D-2A90599F3697}">
      <dgm:prSet phldrT="[Text]"/>
      <dgm:spPr/>
      <dgm:t>
        <a:bodyPr/>
        <a:lstStyle/>
        <a:p>
          <a:r>
            <a:rPr lang="cs-CZ" dirty="0"/>
            <a:t>malá</a:t>
          </a:r>
        </a:p>
      </dgm:t>
    </dgm:pt>
    <dgm:pt modelId="{307F04DC-30CA-4DF2-982D-2115EFBCFFD5}" type="parTrans" cxnId="{F7C4DAA9-B010-44F1-BD43-0EC729BAEB4D}">
      <dgm:prSet/>
      <dgm:spPr/>
      <dgm:t>
        <a:bodyPr/>
        <a:lstStyle/>
        <a:p>
          <a:endParaRPr lang="cs-CZ"/>
        </a:p>
      </dgm:t>
    </dgm:pt>
    <dgm:pt modelId="{32AADD50-19CD-43D1-872A-05C09014A058}" type="sibTrans" cxnId="{F7C4DAA9-B010-44F1-BD43-0EC729BAEB4D}">
      <dgm:prSet/>
      <dgm:spPr/>
      <dgm:t>
        <a:bodyPr/>
        <a:lstStyle/>
        <a:p>
          <a:endParaRPr lang="cs-CZ"/>
        </a:p>
      </dgm:t>
    </dgm:pt>
    <dgm:pt modelId="{4EA8E803-B75E-46BD-84A6-29116F4C9222}">
      <dgm:prSet phldrT="[Text]"/>
      <dgm:spPr/>
      <dgm:t>
        <a:bodyPr/>
        <a:lstStyle/>
        <a:p>
          <a:r>
            <a:rPr lang="cs-CZ" b="1" dirty="0"/>
            <a:t>Stanovení dopadu rizika na realizaci projektu</a:t>
          </a:r>
        </a:p>
      </dgm:t>
    </dgm:pt>
    <dgm:pt modelId="{85A420F6-A62E-45C3-9E24-942159A77CA3}" type="parTrans" cxnId="{AD97AD54-3C77-46AD-BC00-5F30FF11A1F9}">
      <dgm:prSet/>
      <dgm:spPr/>
      <dgm:t>
        <a:bodyPr/>
        <a:lstStyle/>
        <a:p>
          <a:endParaRPr lang="cs-CZ"/>
        </a:p>
      </dgm:t>
    </dgm:pt>
    <dgm:pt modelId="{63DA610C-CEEA-4E9C-B5DF-4398359D399A}" type="sibTrans" cxnId="{AD97AD54-3C77-46AD-BC00-5F30FF11A1F9}">
      <dgm:prSet/>
      <dgm:spPr/>
      <dgm:t>
        <a:bodyPr/>
        <a:lstStyle/>
        <a:p>
          <a:endParaRPr lang="cs-CZ"/>
        </a:p>
      </dgm:t>
    </dgm:pt>
    <dgm:pt modelId="{0E09A7E2-B1BF-430E-ADA1-CA4259EDCD24}">
      <dgm:prSet phldrT="[Text]"/>
      <dgm:spPr/>
      <dgm:t>
        <a:bodyPr/>
        <a:lstStyle/>
        <a:p>
          <a:r>
            <a:rPr lang="cs-CZ" dirty="0"/>
            <a:t>malá</a:t>
          </a:r>
        </a:p>
      </dgm:t>
    </dgm:pt>
    <dgm:pt modelId="{9FB98CD7-4319-4E3F-ABC2-2A1CB48636E3}" type="parTrans" cxnId="{8ED66747-A64B-41E6-9877-4BFE7C714A91}">
      <dgm:prSet/>
      <dgm:spPr/>
      <dgm:t>
        <a:bodyPr/>
        <a:lstStyle/>
        <a:p>
          <a:endParaRPr lang="cs-CZ"/>
        </a:p>
      </dgm:t>
    </dgm:pt>
    <dgm:pt modelId="{03945778-560B-45CE-B7E6-B6860D009807}" type="sibTrans" cxnId="{8ED66747-A64B-41E6-9877-4BFE7C714A91}">
      <dgm:prSet/>
      <dgm:spPr/>
      <dgm:t>
        <a:bodyPr/>
        <a:lstStyle/>
        <a:p>
          <a:endParaRPr lang="cs-CZ"/>
        </a:p>
      </dgm:t>
    </dgm:pt>
    <dgm:pt modelId="{A998AEA8-4CE4-492F-8263-E43CAF8E0498}">
      <dgm:prSet phldrT="[Text]"/>
      <dgm:spPr/>
      <dgm:t>
        <a:bodyPr/>
        <a:lstStyle/>
        <a:p>
          <a:r>
            <a:rPr lang="cs-CZ" dirty="0"/>
            <a:t>spíše menší</a:t>
          </a:r>
        </a:p>
      </dgm:t>
    </dgm:pt>
    <dgm:pt modelId="{847F489B-AE5E-4CB4-9397-DB95E6572F3A}" type="parTrans" cxnId="{15447C45-1675-46E6-BAF7-F815A9A102D9}">
      <dgm:prSet/>
      <dgm:spPr/>
      <dgm:t>
        <a:bodyPr/>
        <a:lstStyle/>
        <a:p>
          <a:endParaRPr lang="cs-CZ"/>
        </a:p>
      </dgm:t>
    </dgm:pt>
    <dgm:pt modelId="{9934B488-0FE2-4DE5-B270-28C6593F3A6C}" type="sibTrans" cxnId="{15447C45-1675-46E6-BAF7-F815A9A102D9}">
      <dgm:prSet/>
      <dgm:spPr/>
      <dgm:t>
        <a:bodyPr/>
        <a:lstStyle/>
        <a:p>
          <a:endParaRPr lang="cs-CZ"/>
        </a:p>
      </dgm:t>
    </dgm:pt>
    <dgm:pt modelId="{536F5684-D489-4883-A026-AA7DACE5F7EF}">
      <dgm:prSet phldrT="[Text]"/>
      <dgm:spPr/>
      <dgm:t>
        <a:bodyPr/>
        <a:lstStyle/>
        <a:p>
          <a:r>
            <a:rPr lang="cs-CZ" dirty="0"/>
            <a:t>spíše větší</a:t>
          </a:r>
        </a:p>
      </dgm:t>
    </dgm:pt>
    <dgm:pt modelId="{773B36C8-9F48-41DC-B572-AC183ED95340}" type="parTrans" cxnId="{95CF90C3-A100-4240-9C17-8BBB044D5554}">
      <dgm:prSet/>
      <dgm:spPr/>
      <dgm:t>
        <a:bodyPr/>
        <a:lstStyle/>
        <a:p>
          <a:endParaRPr lang="cs-CZ"/>
        </a:p>
      </dgm:t>
    </dgm:pt>
    <dgm:pt modelId="{C1893CBF-45C8-4F8E-AA23-EC0B4FE108D8}" type="sibTrans" cxnId="{95CF90C3-A100-4240-9C17-8BBB044D5554}">
      <dgm:prSet/>
      <dgm:spPr/>
      <dgm:t>
        <a:bodyPr/>
        <a:lstStyle/>
        <a:p>
          <a:endParaRPr lang="cs-CZ"/>
        </a:p>
      </dgm:t>
    </dgm:pt>
    <dgm:pt modelId="{D3341AC8-B38A-4F14-B690-6EDCF4E58ECE}">
      <dgm:prSet phldrT="[Text]"/>
      <dgm:spPr/>
      <dgm:t>
        <a:bodyPr/>
        <a:lstStyle/>
        <a:p>
          <a:r>
            <a:rPr lang="cs-CZ" dirty="0"/>
            <a:t>velká</a:t>
          </a:r>
        </a:p>
      </dgm:t>
    </dgm:pt>
    <dgm:pt modelId="{1C222053-E48C-4FF0-8E29-D96D22FB6464}" type="parTrans" cxnId="{79EE6EC8-B2A8-411D-A68C-C4F60F667D9F}">
      <dgm:prSet/>
      <dgm:spPr/>
      <dgm:t>
        <a:bodyPr/>
        <a:lstStyle/>
        <a:p>
          <a:endParaRPr lang="cs-CZ"/>
        </a:p>
      </dgm:t>
    </dgm:pt>
    <dgm:pt modelId="{CCA8E828-FFAF-416D-96DD-6C969D98EE60}" type="sibTrans" cxnId="{79EE6EC8-B2A8-411D-A68C-C4F60F667D9F}">
      <dgm:prSet/>
      <dgm:spPr/>
      <dgm:t>
        <a:bodyPr/>
        <a:lstStyle/>
        <a:p>
          <a:endParaRPr lang="cs-CZ"/>
        </a:p>
      </dgm:t>
    </dgm:pt>
    <dgm:pt modelId="{777596D6-8485-4A87-A148-3F0FAAF05FD6}">
      <dgm:prSet phldrT="[Text]"/>
      <dgm:spPr/>
      <dgm:t>
        <a:bodyPr/>
        <a:lstStyle/>
        <a:p>
          <a:r>
            <a:rPr lang="cs-CZ" dirty="0"/>
            <a:t>Řízení projektu</a:t>
          </a:r>
        </a:p>
      </dgm:t>
    </dgm:pt>
    <dgm:pt modelId="{B5213296-D327-4FBE-A362-744591654759}" type="parTrans" cxnId="{3B487F74-F6DE-42F0-A257-3DC5A6F4C753}">
      <dgm:prSet/>
      <dgm:spPr/>
      <dgm:t>
        <a:bodyPr/>
        <a:lstStyle/>
        <a:p>
          <a:endParaRPr lang="cs-CZ"/>
        </a:p>
      </dgm:t>
    </dgm:pt>
    <dgm:pt modelId="{CC1FD391-A28A-42CC-BCE0-E6BD621DD676}" type="sibTrans" cxnId="{3B487F74-F6DE-42F0-A257-3DC5A6F4C753}">
      <dgm:prSet/>
      <dgm:spPr/>
      <dgm:t>
        <a:bodyPr/>
        <a:lstStyle/>
        <a:p>
          <a:endParaRPr lang="cs-CZ"/>
        </a:p>
      </dgm:t>
    </dgm:pt>
    <dgm:pt modelId="{A15C5D71-3A94-41F0-A03A-418995178297}">
      <dgm:prSet phldrT="[Text]"/>
      <dgm:spPr/>
      <dgm:t>
        <a:bodyPr/>
        <a:lstStyle/>
        <a:p>
          <a:r>
            <a:rPr lang="cs-CZ" dirty="0"/>
            <a:t>Finanční</a:t>
          </a:r>
        </a:p>
      </dgm:t>
    </dgm:pt>
    <dgm:pt modelId="{A3DA92EB-A9B3-4A15-BF98-0F6CC15B7928}" type="parTrans" cxnId="{8CE1D6AF-F1BD-4848-81A0-3CCC138980AF}">
      <dgm:prSet/>
      <dgm:spPr/>
      <dgm:t>
        <a:bodyPr/>
        <a:lstStyle/>
        <a:p>
          <a:endParaRPr lang="cs-CZ"/>
        </a:p>
      </dgm:t>
    </dgm:pt>
    <dgm:pt modelId="{FAE0C1A0-403D-4D27-ADA9-720FE2F5223A}" type="sibTrans" cxnId="{8CE1D6AF-F1BD-4848-81A0-3CCC138980AF}">
      <dgm:prSet/>
      <dgm:spPr/>
      <dgm:t>
        <a:bodyPr/>
        <a:lstStyle/>
        <a:p>
          <a:endParaRPr lang="cs-CZ"/>
        </a:p>
      </dgm:t>
    </dgm:pt>
    <dgm:pt modelId="{547FB52F-A5BB-4567-ACDC-DE73917991C3}">
      <dgm:prSet phldrT="[Text]"/>
      <dgm:spPr/>
      <dgm:t>
        <a:bodyPr/>
        <a:lstStyle/>
        <a:p>
          <a:r>
            <a:rPr lang="cs-CZ" dirty="0"/>
            <a:t>Povolení</a:t>
          </a:r>
        </a:p>
      </dgm:t>
    </dgm:pt>
    <dgm:pt modelId="{C6FC5FC8-D536-4A78-8E74-61A710CAD916}" type="parTrans" cxnId="{6ACAC2A4-692C-43B0-9FEE-5F048AEF2C49}">
      <dgm:prSet/>
      <dgm:spPr/>
      <dgm:t>
        <a:bodyPr/>
        <a:lstStyle/>
        <a:p>
          <a:endParaRPr lang="cs-CZ"/>
        </a:p>
      </dgm:t>
    </dgm:pt>
    <dgm:pt modelId="{731E1453-F4AA-4FE1-8CFD-0A5719251056}" type="sibTrans" cxnId="{6ACAC2A4-692C-43B0-9FEE-5F048AEF2C49}">
      <dgm:prSet/>
      <dgm:spPr/>
      <dgm:t>
        <a:bodyPr/>
        <a:lstStyle/>
        <a:p>
          <a:endParaRPr lang="cs-CZ"/>
        </a:p>
      </dgm:t>
    </dgm:pt>
    <dgm:pt modelId="{00835AD3-B508-4338-9CAC-2130C19DDD4D}">
      <dgm:prSet phldrT="[Text]"/>
      <dgm:spPr/>
      <dgm:t>
        <a:bodyPr/>
        <a:lstStyle/>
        <a:p>
          <a:r>
            <a:rPr lang="cs-CZ" b="1" dirty="0"/>
            <a:t>Stanovení pravděpodobnosti výskytu</a:t>
          </a:r>
        </a:p>
      </dgm:t>
    </dgm:pt>
    <dgm:pt modelId="{49F13353-8B2F-4E01-91EB-F8C6C3464352}" type="parTrans" cxnId="{B446A94F-066C-42B8-A9BD-3CC6AA5CEA49}">
      <dgm:prSet/>
      <dgm:spPr/>
      <dgm:t>
        <a:bodyPr/>
        <a:lstStyle/>
        <a:p>
          <a:endParaRPr lang="cs-CZ"/>
        </a:p>
      </dgm:t>
    </dgm:pt>
    <dgm:pt modelId="{FCC5EE97-3A0C-438A-9E3C-6739C6116C17}" type="sibTrans" cxnId="{B446A94F-066C-42B8-A9BD-3CC6AA5CEA49}">
      <dgm:prSet/>
      <dgm:spPr/>
      <dgm:t>
        <a:bodyPr/>
        <a:lstStyle/>
        <a:p>
          <a:endParaRPr lang="cs-CZ"/>
        </a:p>
      </dgm:t>
    </dgm:pt>
    <dgm:pt modelId="{488FC6F9-7F27-4836-9563-3E287B3BAFF1}">
      <dgm:prSet phldrT="[Text]"/>
      <dgm:spPr/>
      <dgm:t>
        <a:bodyPr/>
        <a:lstStyle/>
        <a:p>
          <a:r>
            <a:rPr lang="cs-CZ" dirty="0"/>
            <a:t>spíše menší</a:t>
          </a:r>
        </a:p>
      </dgm:t>
    </dgm:pt>
    <dgm:pt modelId="{77D1BB5C-3621-4496-A6F6-7777BCB27839}" type="parTrans" cxnId="{1D2A6F93-218A-4601-837E-B1A776F73FC6}">
      <dgm:prSet/>
      <dgm:spPr/>
      <dgm:t>
        <a:bodyPr/>
        <a:lstStyle/>
        <a:p>
          <a:endParaRPr lang="cs-CZ"/>
        </a:p>
      </dgm:t>
    </dgm:pt>
    <dgm:pt modelId="{04A8212B-9BF3-4EF6-B877-3BDFE3417A2A}" type="sibTrans" cxnId="{1D2A6F93-218A-4601-837E-B1A776F73FC6}">
      <dgm:prSet/>
      <dgm:spPr/>
      <dgm:t>
        <a:bodyPr/>
        <a:lstStyle/>
        <a:p>
          <a:endParaRPr lang="cs-CZ"/>
        </a:p>
      </dgm:t>
    </dgm:pt>
    <dgm:pt modelId="{9C3DEDE8-F393-485F-B58B-CF4151255F3A}">
      <dgm:prSet phldrT="[Text]"/>
      <dgm:spPr/>
      <dgm:t>
        <a:bodyPr/>
        <a:lstStyle/>
        <a:p>
          <a:r>
            <a:rPr lang="cs-CZ" dirty="0"/>
            <a:t>spíše větší</a:t>
          </a:r>
        </a:p>
      </dgm:t>
    </dgm:pt>
    <dgm:pt modelId="{5DBCEF79-DB41-4F8B-9D2C-E1820DA766C4}" type="parTrans" cxnId="{4E021439-9693-43B4-AA5C-1E695E868BE7}">
      <dgm:prSet/>
      <dgm:spPr/>
      <dgm:t>
        <a:bodyPr/>
        <a:lstStyle/>
        <a:p>
          <a:endParaRPr lang="cs-CZ"/>
        </a:p>
      </dgm:t>
    </dgm:pt>
    <dgm:pt modelId="{00104C80-26E7-4C75-84B1-F1E81699ED60}" type="sibTrans" cxnId="{4E021439-9693-43B4-AA5C-1E695E868BE7}">
      <dgm:prSet/>
      <dgm:spPr/>
      <dgm:t>
        <a:bodyPr/>
        <a:lstStyle/>
        <a:p>
          <a:endParaRPr lang="cs-CZ"/>
        </a:p>
      </dgm:t>
    </dgm:pt>
    <dgm:pt modelId="{6EAAF263-A3D0-444B-B74E-7CD556783FA7}">
      <dgm:prSet phldrT="[Text]"/>
      <dgm:spPr/>
      <dgm:t>
        <a:bodyPr/>
        <a:lstStyle/>
        <a:p>
          <a:r>
            <a:rPr lang="cs-CZ" dirty="0"/>
            <a:t>velká</a:t>
          </a:r>
        </a:p>
      </dgm:t>
    </dgm:pt>
    <dgm:pt modelId="{22D35C7C-C10C-4C7C-B707-4A393B0D303A}" type="parTrans" cxnId="{2C7B99F0-0091-4BFC-B19F-B56DC471E11A}">
      <dgm:prSet/>
      <dgm:spPr/>
      <dgm:t>
        <a:bodyPr/>
        <a:lstStyle/>
        <a:p>
          <a:endParaRPr lang="cs-CZ"/>
        </a:p>
      </dgm:t>
    </dgm:pt>
    <dgm:pt modelId="{5D8B8D3F-9D4E-494D-B01F-8AE340E86CE4}" type="sibTrans" cxnId="{2C7B99F0-0091-4BFC-B19F-B56DC471E11A}">
      <dgm:prSet/>
      <dgm:spPr/>
      <dgm:t>
        <a:bodyPr/>
        <a:lstStyle/>
        <a:p>
          <a:endParaRPr lang="cs-CZ"/>
        </a:p>
      </dgm:t>
    </dgm:pt>
    <dgm:pt modelId="{B01F57AE-F756-4C9E-824A-630381737976}">
      <dgm:prSet phldrT="[Text]"/>
      <dgm:spPr/>
      <dgm:t>
        <a:bodyPr/>
        <a:lstStyle/>
        <a:p>
          <a:r>
            <a:rPr lang="cs-CZ" b="1" dirty="0"/>
            <a:t>Nastavení vhodných opatření / návrh řešení</a:t>
          </a:r>
        </a:p>
      </dgm:t>
    </dgm:pt>
    <dgm:pt modelId="{74593013-AFFE-441E-B6C5-A658EBF621EC}" type="parTrans" cxnId="{4D77E4F6-B27F-4ACB-9AE8-E64C36280D46}">
      <dgm:prSet/>
      <dgm:spPr/>
      <dgm:t>
        <a:bodyPr/>
        <a:lstStyle/>
        <a:p>
          <a:endParaRPr lang="cs-CZ"/>
        </a:p>
      </dgm:t>
    </dgm:pt>
    <dgm:pt modelId="{39595624-34CE-4A46-94BF-255C02A26EFE}" type="sibTrans" cxnId="{4D77E4F6-B27F-4ACB-9AE8-E64C36280D46}">
      <dgm:prSet/>
      <dgm:spPr/>
      <dgm:t>
        <a:bodyPr/>
        <a:lstStyle/>
        <a:p>
          <a:endParaRPr lang="cs-CZ"/>
        </a:p>
      </dgm:t>
    </dgm:pt>
    <dgm:pt modelId="{A10F2E79-E82F-43E5-B372-A9A9DD3B8073}">
      <dgm:prSet phldrT="[Text]"/>
      <dgm:spPr/>
      <dgm:t>
        <a:bodyPr/>
        <a:lstStyle/>
        <a:p>
          <a:r>
            <a:rPr lang="cs-CZ" dirty="0"/>
            <a:t>Časové</a:t>
          </a:r>
        </a:p>
      </dgm:t>
    </dgm:pt>
    <dgm:pt modelId="{C4E381D5-FECD-45C1-84AE-C864507EF9FF}" type="parTrans" cxnId="{2D8B62F4-7B84-4033-B86E-DDB7E5D89855}">
      <dgm:prSet/>
      <dgm:spPr/>
      <dgm:t>
        <a:bodyPr/>
        <a:lstStyle/>
        <a:p>
          <a:endParaRPr lang="cs-CZ"/>
        </a:p>
      </dgm:t>
    </dgm:pt>
    <dgm:pt modelId="{AEEC2703-37A3-4286-9CB7-5C848F96336E}" type="sibTrans" cxnId="{2D8B62F4-7B84-4033-B86E-DDB7E5D89855}">
      <dgm:prSet/>
      <dgm:spPr/>
      <dgm:t>
        <a:bodyPr/>
        <a:lstStyle/>
        <a:p>
          <a:endParaRPr lang="cs-CZ"/>
        </a:p>
      </dgm:t>
    </dgm:pt>
    <dgm:pt modelId="{163FA2FC-0ECB-4178-9D83-0301AEB59904}">
      <dgm:prSet phldrT="[Text]"/>
      <dgm:spPr/>
      <dgm:t>
        <a:bodyPr/>
        <a:lstStyle/>
        <a:p>
          <a:r>
            <a:rPr lang="cs-CZ" dirty="0"/>
            <a:t>Atd……</a:t>
          </a:r>
        </a:p>
      </dgm:t>
    </dgm:pt>
    <dgm:pt modelId="{856011C7-A192-4CCF-9304-918675D4C32E}" type="parTrans" cxnId="{DAE639E4-D90E-409D-A592-2F9C7B318F31}">
      <dgm:prSet/>
      <dgm:spPr/>
      <dgm:t>
        <a:bodyPr/>
        <a:lstStyle/>
        <a:p>
          <a:endParaRPr lang="cs-CZ"/>
        </a:p>
      </dgm:t>
    </dgm:pt>
    <dgm:pt modelId="{5C9B73A9-B020-48BB-B962-79705BD96995}" type="sibTrans" cxnId="{DAE639E4-D90E-409D-A592-2F9C7B318F31}">
      <dgm:prSet/>
      <dgm:spPr/>
      <dgm:t>
        <a:bodyPr/>
        <a:lstStyle/>
        <a:p>
          <a:endParaRPr lang="cs-CZ"/>
        </a:p>
      </dgm:t>
    </dgm:pt>
    <dgm:pt modelId="{DA348A97-5658-458F-AE07-DBCBB4B9A8DC}" type="pres">
      <dgm:prSet presAssocID="{C55E2899-7B14-41F8-A0FC-49CE9719719C}" presName="diagram" presStyleCnt="0">
        <dgm:presLayoutVars>
          <dgm:dir/>
          <dgm:resizeHandles val="exact"/>
        </dgm:presLayoutVars>
      </dgm:prSet>
      <dgm:spPr/>
    </dgm:pt>
    <dgm:pt modelId="{CC831682-8A71-41EB-9877-8814867388C3}" type="pres">
      <dgm:prSet presAssocID="{37A89F43-6423-473F-8B41-BF3EECF8A1C7}" presName="node" presStyleLbl="node1" presStyleIdx="0" presStyleCnt="5">
        <dgm:presLayoutVars>
          <dgm:bulletEnabled val="1"/>
        </dgm:presLayoutVars>
      </dgm:prSet>
      <dgm:spPr/>
    </dgm:pt>
    <dgm:pt modelId="{8D4F4AF8-3F7F-417D-BD9B-2AC51761E042}" type="pres">
      <dgm:prSet presAssocID="{EFABE9AF-433C-4330-A643-3228B50DC173}" presName="sibTrans" presStyleLbl="sibTrans2D1" presStyleIdx="0" presStyleCnt="4"/>
      <dgm:spPr/>
    </dgm:pt>
    <dgm:pt modelId="{3C468609-BF08-4A0E-836B-31DB6A2EB966}" type="pres">
      <dgm:prSet presAssocID="{EFABE9AF-433C-4330-A643-3228B50DC173}" presName="connectorText" presStyleLbl="sibTrans2D1" presStyleIdx="0" presStyleCnt="4"/>
      <dgm:spPr/>
    </dgm:pt>
    <dgm:pt modelId="{A41CE161-4075-4098-82E8-CECDB1604BF2}" type="pres">
      <dgm:prSet presAssocID="{2882BFB3-1202-4806-B4BC-4D85C1ED1E8B}" presName="node" presStyleLbl="node1" presStyleIdx="1" presStyleCnt="5">
        <dgm:presLayoutVars>
          <dgm:bulletEnabled val="1"/>
        </dgm:presLayoutVars>
      </dgm:prSet>
      <dgm:spPr/>
    </dgm:pt>
    <dgm:pt modelId="{E80ED9AC-7712-458A-851B-4ED259CFB071}" type="pres">
      <dgm:prSet presAssocID="{1825FE4D-4E35-45F4-B04B-D643DA9B2700}" presName="sibTrans" presStyleLbl="sibTrans2D1" presStyleIdx="1" presStyleCnt="4"/>
      <dgm:spPr/>
    </dgm:pt>
    <dgm:pt modelId="{6D375908-B43D-4CE7-AE2F-F8FE9A954E47}" type="pres">
      <dgm:prSet presAssocID="{1825FE4D-4E35-45F4-B04B-D643DA9B2700}" presName="connectorText" presStyleLbl="sibTrans2D1" presStyleIdx="1" presStyleCnt="4"/>
      <dgm:spPr/>
    </dgm:pt>
    <dgm:pt modelId="{B418C76E-1B40-4364-8F73-DDC18518084D}" type="pres">
      <dgm:prSet presAssocID="{4EA8E803-B75E-46BD-84A6-29116F4C9222}" presName="node" presStyleLbl="node1" presStyleIdx="2" presStyleCnt="5">
        <dgm:presLayoutVars>
          <dgm:bulletEnabled val="1"/>
        </dgm:presLayoutVars>
      </dgm:prSet>
      <dgm:spPr/>
    </dgm:pt>
    <dgm:pt modelId="{9F365E32-5C25-46C9-B6A5-B32C334CE0CA}" type="pres">
      <dgm:prSet presAssocID="{63DA610C-CEEA-4E9C-B5DF-4398359D399A}" presName="sibTrans" presStyleLbl="sibTrans2D1" presStyleIdx="2" presStyleCnt="4"/>
      <dgm:spPr/>
    </dgm:pt>
    <dgm:pt modelId="{8309C708-187D-4B49-82C7-8B6DA9B00A9E}" type="pres">
      <dgm:prSet presAssocID="{63DA610C-CEEA-4E9C-B5DF-4398359D399A}" presName="connectorText" presStyleLbl="sibTrans2D1" presStyleIdx="2" presStyleCnt="4"/>
      <dgm:spPr/>
    </dgm:pt>
    <dgm:pt modelId="{039A4403-F531-4D5A-A160-61F7ED59D102}" type="pres">
      <dgm:prSet presAssocID="{00835AD3-B508-4338-9CAC-2130C19DDD4D}" presName="node" presStyleLbl="node1" presStyleIdx="3" presStyleCnt="5">
        <dgm:presLayoutVars>
          <dgm:bulletEnabled val="1"/>
        </dgm:presLayoutVars>
      </dgm:prSet>
      <dgm:spPr/>
    </dgm:pt>
    <dgm:pt modelId="{A591A36C-B83C-4EE5-8DB4-6F09369F0402}" type="pres">
      <dgm:prSet presAssocID="{FCC5EE97-3A0C-438A-9E3C-6739C6116C17}" presName="sibTrans" presStyleLbl="sibTrans2D1" presStyleIdx="3" presStyleCnt="4"/>
      <dgm:spPr/>
    </dgm:pt>
    <dgm:pt modelId="{1C1C182E-0A8D-407C-9962-E00F4CA6ACB1}" type="pres">
      <dgm:prSet presAssocID="{FCC5EE97-3A0C-438A-9E3C-6739C6116C17}" presName="connectorText" presStyleLbl="sibTrans2D1" presStyleIdx="3" presStyleCnt="4"/>
      <dgm:spPr/>
    </dgm:pt>
    <dgm:pt modelId="{2E79C31B-290C-4D9A-A2B1-ACBE68A9ABDF}" type="pres">
      <dgm:prSet presAssocID="{B01F57AE-F756-4C9E-824A-630381737976}" presName="node" presStyleLbl="node1" presStyleIdx="4" presStyleCnt="5">
        <dgm:presLayoutVars>
          <dgm:bulletEnabled val="1"/>
        </dgm:presLayoutVars>
      </dgm:prSet>
      <dgm:spPr/>
    </dgm:pt>
  </dgm:ptLst>
  <dgm:cxnLst>
    <dgm:cxn modelId="{5CBD5609-59D8-4949-84B3-193980E5CFD1}" type="presOf" srcId="{2882BFB3-1202-4806-B4BC-4D85C1ED1E8B}" destId="{A41CE161-4075-4098-82E8-CECDB1604BF2}" srcOrd="0" destOrd="0" presId="urn:microsoft.com/office/officeart/2005/8/layout/process5"/>
    <dgm:cxn modelId="{31B0B70C-66A4-4BFB-9896-5B2F80771945}" type="presOf" srcId="{B01F57AE-F756-4C9E-824A-630381737976}" destId="{2E79C31B-290C-4D9A-A2B1-ACBE68A9ABDF}" srcOrd="0" destOrd="0" presId="urn:microsoft.com/office/officeart/2005/8/layout/process5"/>
    <dgm:cxn modelId="{7942560E-62DE-4206-A1D2-49D8F294F70C}" type="presOf" srcId="{6EAAF263-A3D0-444B-B74E-7CD556783FA7}" destId="{039A4403-F531-4D5A-A160-61F7ED59D102}" srcOrd="0" destOrd="4" presId="urn:microsoft.com/office/officeart/2005/8/layout/process5"/>
    <dgm:cxn modelId="{DFBE1312-4FFA-4490-8F00-F39116E379DA}" type="presOf" srcId="{63DA610C-CEEA-4E9C-B5DF-4398359D399A}" destId="{9F365E32-5C25-46C9-B6A5-B32C334CE0CA}" srcOrd="0" destOrd="0" presId="urn:microsoft.com/office/officeart/2005/8/layout/process5"/>
    <dgm:cxn modelId="{2A410918-5E7D-4433-B4E0-C0E7DDFE03C5}" type="presOf" srcId="{FCC5EE97-3A0C-438A-9E3C-6739C6116C17}" destId="{A591A36C-B83C-4EE5-8DB4-6F09369F0402}" srcOrd="0" destOrd="0" presId="urn:microsoft.com/office/officeart/2005/8/layout/process5"/>
    <dgm:cxn modelId="{4E021439-9693-43B4-AA5C-1E695E868BE7}" srcId="{00835AD3-B508-4338-9CAC-2130C19DDD4D}" destId="{9C3DEDE8-F393-485F-B58B-CF4151255F3A}" srcOrd="2" destOrd="0" parTransId="{5DBCEF79-DB41-4F8B-9D2C-E1820DA766C4}" sibTransId="{00104C80-26E7-4C75-84B1-F1E81699ED60}"/>
    <dgm:cxn modelId="{56BC8A5B-7F2D-4330-BE93-01923721B1DA}" type="presOf" srcId="{C55E2899-7B14-41F8-A0FC-49CE9719719C}" destId="{DA348A97-5658-458F-AE07-DBCBB4B9A8DC}" srcOrd="0" destOrd="0" presId="urn:microsoft.com/office/officeart/2005/8/layout/process5"/>
    <dgm:cxn modelId="{B7DCC65C-18C0-484C-AADA-A4495129EA99}" type="presOf" srcId="{488FC6F9-7F27-4836-9563-3E287B3BAFF1}" destId="{039A4403-F531-4D5A-A160-61F7ED59D102}" srcOrd="0" destOrd="2" presId="urn:microsoft.com/office/officeart/2005/8/layout/process5"/>
    <dgm:cxn modelId="{C4A6D95C-55F6-4FC2-B257-3A2023B98A29}" type="presOf" srcId="{63DA610C-CEEA-4E9C-B5DF-4398359D399A}" destId="{8309C708-187D-4B49-82C7-8B6DA9B00A9E}" srcOrd="1" destOrd="0" presId="urn:microsoft.com/office/officeart/2005/8/layout/process5"/>
    <dgm:cxn modelId="{A776D95E-2961-4EF8-B827-293C8EC60FB1}" srcId="{C55E2899-7B14-41F8-A0FC-49CE9719719C}" destId="{37A89F43-6423-473F-8B41-BF3EECF8A1C7}" srcOrd="0" destOrd="0" parTransId="{F8A1CCA1-EDB4-4BC3-AE66-1D2DEA3591A8}" sibTransId="{EFABE9AF-433C-4330-A643-3228B50DC173}"/>
    <dgm:cxn modelId="{EDAEF95F-FBF9-4A87-83BF-0A9E7EC8283B}" type="presOf" srcId="{777596D6-8485-4A87-A148-3F0FAAF05FD6}" destId="{CC831682-8A71-41EB-9877-8814867388C3}" srcOrd="0" destOrd="2" presId="urn:microsoft.com/office/officeart/2005/8/layout/process5"/>
    <dgm:cxn modelId="{9B261944-35E9-40D8-AC38-169AD39EAB07}" type="presOf" srcId="{37A89F43-6423-473F-8B41-BF3EECF8A1C7}" destId="{CC831682-8A71-41EB-9877-8814867388C3}" srcOrd="0" destOrd="0" presId="urn:microsoft.com/office/officeart/2005/8/layout/process5"/>
    <dgm:cxn modelId="{9E009964-CBEF-44A0-8850-73D367AC1A9F}" type="presOf" srcId="{0E09A7E2-B1BF-430E-ADA1-CA4259EDCD24}" destId="{039A4403-F531-4D5A-A160-61F7ED59D102}" srcOrd="0" destOrd="1" presId="urn:microsoft.com/office/officeart/2005/8/layout/process5"/>
    <dgm:cxn modelId="{15447C45-1675-46E6-BAF7-F815A9A102D9}" srcId="{2882BFB3-1202-4806-B4BC-4D85C1ED1E8B}" destId="{A998AEA8-4CE4-492F-8263-E43CAF8E0498}" srcOrd="1" destOrd="0" parTransId="{847F489B-AE5E-4CB4-9397-DB95E6572F3A}" sibTransId="{9934B488-0FE2-4DE5-B270-28C6593F3A6C}"/>
    <dgm:cxn modelId="{8ED66747-A64B-41E6-9877-4BFE7C714A91}" srcId="{00835AD3-B508-4338-9CAC-2130C19DDD4D}" destId="{0E09A7E2-B1BF-430E-ADA1-CA4259EDCD24}" srcOrd="0" destOrd="0" parTransId="{9FB98CD7-4319-4E3F-ABC2-2A1CB48636E3}" sibTransId="{03945778-560B-45CE-B7E6-B6860D009807}"/>
    <dgm:cxn modelId="{C01EA147-A976-4FA5-87A5-82EADBAD1B61}" type="presOf" srcId="{149055F8-7C18-4C25-B96C-B56E71392D06}" destId="{CC831682-8A71-41EB-9877-8814867388C3}" srcOrd="0" destOrd="1" presId="urn:microsoft.com/office/officeart/2005/8/layout/process5"/>
    <dgm:cxn modelId="{2B497969-9ACD-4516-833E-D534979C8E5E}" type="presOf" srcId="{A15C5D71-3A94-41F0-A03A-418995178297}" destId="{CC831682-8A71-41EB-9877-8814867388C3}" srcOrd="0" destOrd="3" presId="urn:microsoft.com/office/officeart/2005/8/layout/process5"/>
    <dgm:cxn modelId="{9257AD4C-4EEB-4FBE-B981-C5C8CFBDB5B4}" type="presOf" srcId="{1825FE4D-4E35-45F4-B04B-D643DA9B2700}" destId="{E80ED9AC-7712-458A-851B-4ED259CFB071}" srcOrd="0" destOrd="0" presId="urn:microsoft.com/office/officeart/2005/8/layout/process5"/>
    <dgm:cxn modelId="{49A3B24E-4136-46B3-9AAA-A27B830F50E8}" type="presOf" srcId="{547FB52F-A5BB-4567-ACDC-DE73917991C3}" destId="{CC831682-8A71-41EB-9877-8814867388C3}" srcOrd="0" destOrd="5" presId="urn:microsoft.com/office/officeart/2005/8/layout/process5"/>
    <dgm:cxn modelId="{B446A94F-066C-42B8-A9BD-3CC6AA5CEA49}" srcId="{C55E2899-7B14-41F8-A0FC-49CE9719719C}" destId="{00835AD3-B508-4338-9CAC-2130C19DDD4D}" srcOrd="3" destOrd="0" parTransId="{49F13353-8B2F-4E01-91EB-F8C6C3464352}" sibTransId="{FCC5EE97-3A0C-438A-9E3C-6739C6116C17}"/>
    <dgm:cxn modelId="{3B487F74-F6DE-42F0-A257-3DC5A6F4C753}" srcId="{37A89F43-6423-473F-8B41-BF3EECF8A1C7}" destId="{777596D6-8485-4A87-A148-3F0FAAF05FD6}" srcOrd="1" destOrd="0" parTransId="{B5213296-D327-4FBE-A362-744591654759}" sibTransId="{CC1FD391-A28A-42CC-BCE0-E6BD621DD676}"/>
    <dgm:cxn modelId="{AD97AD54-3C77-46AD-BC00-5F30FF11A1F9}" srcId="{C55E2899-7B14-41F8-A0FC-49CE9719719C}" destId="{4EA8E803-B75E-46BD-84A6-29116F4C9222}" srcOrd="2" destOrd="0" parTransId="{85A420F6-A62E-45C3-9E24-942159A77CA3}" sibTransId="{63DA610C-CEEA-4E9C-B5DF-4398359D399A}"/>
    <dgm:cxn modelId="{8024CA56-9657-471D-AD58-08E645C2850F}" type="presOf" srcId="{EFABE9AF-433C-4330-A643-3228B50DC173}" destId="{3C468609-BF08-4A0E-836B-31DB6A2EB966}" srcOrd="1" destOrd="0" presId="urn:microsoft.com/office/officeart/2005/8/layout/process5"/>
    <dgm:cxn modelId="{6EED4582-BA84-4757-A50C-B7BD1B54F551}" type="presOf" srcId="{A10F2E79-E82F-43E5-B372-A9A9DD3B8073}" destId="{CC831682-8A71-41EB-9877-8814867388C3}" srcOrd="0" destOrd="4" presId="urn:microsoft.com/office/officeart/2005/8/layout/process5"/>
    <dgm:cxn modelId="{13CBDE85-FA8A-49A3-9C86-E99E23750144}" type="presOf" srcId="{D3341AC8-B38A-4F14-B690-6EDCF4E58ECE}" destId="{A41CE161-4075-4098-82E8-CECDB1604BF2}" srcOrd="0" destOrd="4" presId="urn:microsoft.com/office/officeart/2005/8/layout/process5"/>
    <dgm:cxn modelId="{95FAD18D-BA69-432F-80B6-94620B074661}" srcId="{37A89F43-6423-473F-8B41-BF3EECF8A1C7}" destId="{149055F8-7C18-4C25-B96C-B56E71392D06}" srcOrd="0" destOrd="0" parTransId="{82A2E38A-A95B-46D1-99FC-BF4E9B7E71C9}" sibTransId="{B697FB44-52A7-4873-8874-6EA84C4076CD}"/>
    <dgm:cxn modelId="{D4494492-F8C1-4825-9AD9-9022FC69CB55}" srcId="{C55E2899-7B14-41F8-A0FC-49CE9719719C}" destId="{2882BFB3-1202-4806-B4BC-4D85C1ED1E8B}" srcOrd="1" destOrd="0" parTransId="{BF447882-40B4-4787-8164-9758710050D6}" sibTransId="{1825FE4D-4E35-45F4-B04B-D643DA9B2700}"/>
    <dgm:cxn modelId="{1D2A6F93-218A-4601-837E-B1A776F73FC6}" srcId="{00835AD3-B508-4338-9CAC-2130C19DDD4D}" destId="{488FC6F9-7F27-4836-9563-3E287B3BAFF1}" srcOrd="1" destOrd="0" parTransId="{77D1BB5C-3621-4496-A6F6-7777BCB27839}" sibTransId="{04A8212B-9BF3-4EF6-B877-3BDFE3417A2A}"/>
    <dgm:cxn modelId="{AB95B599-2749-40EA-B7B1-73C0E18A7239}" type="presOf" srcId="{00835AD3-B508-4338-9CAC-2130C19DDD4D}" destId="{039A4403-F531-4D5A-A160-61F7ED59D102}" srcOrd="0" destOrd="0" presId="urn:microsoft.com/office/officeart/2005/8/layout/process5"/>
    <dgm:cxn modelId="{795106A0-BE4D-4631-9EB1-4AECF43B03A5}" type="presOf" srcId="{EFABE9AF-433C-4330-A643-3228B50DC173}" destId="{8D4F4AF8-3F7F-417D-BD9B-2AC51761E042}" srcOrd="0" destOrd="0" presId="urn:microsoft.com/office/officeart/2005/8/layout/process5"/>
    <dgm:cxn modelId="{6ACAC2A4-692C-43B0-9FEE-5F048AEF2C49}" srcId="{37A89F43-6423-473F-8B41-BF3EECF8A1C7}" destId="{547FB52F-A5BB-4567-ACDC-DE73917991C3}" srcOrd="4" destOrd="0" parTransId="{C6FC5FC8-D536-4A78-8E74-61A710CAD916}" sibTransId="{731E1453-F4AA-4FE1-8CFD-0A5719251056}"/>
    <dgm:cxn modelId="{F7C4DAA9-B010-44F1-BD43-0EC729BAEB4D}" srcId="{2882BFB3-1202-4806-B4BC-4D85C1ED1E8B}" destId="{7A311241-CBE8-420E-A50D-2A90599F3697}" srcOrd="0" destOrd="0" parTransId="{307F04DC-30CA-4DF2-982D-2115EFBCFFD5}" sibTransId="{32AADD50-19CD-43D1-872A-05C09014A058}"/>
    <dgm:cxn modelId="{8CE1D6AF-F1BD-4848-81A0-3CCC138980AF}" srcId="{37A89F43-6423-473F-8B41-BF3EECF8A1C7}" destId="{A15C5D71-3A94-41F0-A03A-418995178297}" srcOrd="2" destOrd="0" parTransId="{A3DA92EB-A9B3-4A15-BF98-0F6CC15B7928}" sibTransId="{FAE0C1A0-403D-4D27-ADA9-720FE2F5223A}"/>
    <dgm:cxn modelId="{902567B1-8041-48A1-85D5-278384F5A04D}" type="presOf" srcId="{9C3DEDE8-F393-485F-B58B-CF4151255F3A}" destId="{039A4403-F531-4D5A-A160-61F7ED59D102}" srcOrd="0" destOrd="3" presId="urn:microsoft.com/office/officeart/2005/8/layout/process5"/>
    <dgm:cxn modelId="{CB9351C0-DD3E-4EC4-970C-D41BF1AD3FFF}" type="presOf" srcId="{1825FE4D-4E35-45F4-B04B-D643DA9B2700}" destId="{6D375908-B43D-4CE7-AE2F-F8FE9A954E47}" srcOrd="1" destOrd="0" presId="urn:microsoft.com/office/officeart/2005/8/layout/process5"/>
    <dgm:cxn modelId="{95CF90C3-A100-4240-9C17-8BBB044D5554}" srcId="{2882BFB3-1202-4806-B4BC-4D85C1ED1E8B}" destId="{536F5684-D489-4883-A026-AA7DACE5F7EF}" srcOrd="2" destOrd="0" parTransId="{773B36C8-9F48-41DC-B572-AC183ED95340}" sibTransId="{C1893CBF-45C8-4F8E-AA23-EC0B4FE108D8}"/>
    <dgm:cxn modelId="{DFDA2FC6-41C5-4D98-83A5-D51C9260A505}" type="presOf" srcId="{163FA2FC-0ECB-4178-9D83-0301AEB59904}" destId="{CC831682-8A71-41EB-9877-8814867388C3}" srcOrd="0" destOrd="6" presId="urn:microsoft.com/office/officeart/2005/8/layout/process5"/>
    <dgm:cxn modelId="{79EE6EC8-B2A8-411D-A68C-C4F60F667D9F}" srcId="{2882BFB3-1202-4806-B4BC-4D85C1ED1E8B}" destId="{D3341AC8-B38A-4F14-B690-6EDCF4E58ECE}" srcOrd="3" destOrd="0" parTransId="{1C222053-E48C-4FF0-8E29-D96D22FB6464}" sibTransId="{CCA8E828-FFAF-416D-96DD-6C969D98EE60}"/>
    <dgm:cxn modelId="{420FA1CA-81EF-4D92-9632-5C622EFD14B6}" type="presOf" srcId="{536F5684-D489-4883-A026-AA7DACE5F7EF}" destId="{A41CE161-4075-4098-82E8-CECDB1604BF2}" srcOrd="0" destOrd="3" presId="urn:microsoft.com/office/officeart/2005/8/layout/process5"/>
    <dgm:cxn modelId="{DD1EF6D1-E972-4B4B-B3EE-583FE39612A3}" type="presOf" srcId="{FCC5EE97-3A0C-438A-9E3C-6739C6116C17}" destId="{1C1C182E-0A8D-407C-9962-E00F4CA6ACB1}" srcOrd="1" destOrd="0" presId="urn:microsoft.com/office/officeart/2005/8/layout/process5"/>
    <dgm:cxn modelId="{3904A8DB-2E95-4072-BDCA-5EFF28CB66FB}" type="presOf" srcId="{7A311241-CBE8-420E-A50D-2A90599F3697}" destId="{A41CE161-4075-4098-82E8-CECDB1604BF2}" srcOrd="0" destOrd="1" presId="urn:microsoft.com/office/officeart/2005/8/layout/process5"/>
    <dgm:cxn modelId="{8B45E7E0-4004-4E7E-8566-7F404B0099BE}" type="presOf" srcId="{A998AEA8-4CE4-492F-8263-E43CAF8E0498}" destId="{A41CE161-4075-4098-82E8-CECDB1604BF2}" srcOrd="0" destOrd="2" presId="urn:microsoft.com/office/officeart/2005/8/layout/process5"/>
    <dgm:cxn modelId="{DAE639E4-D90E-409D-A592-2F9C7B318F31}" srcId="{37A89F43-6423-473F-8B41-BF3EECF8A1C7}" destId="{163FA2FC-0ECB-4178-9D83-0301AEB59904}" srcOrd="5" destOrd="0" parTransId="{856011C7-A192-4CCF-9304-918675D4C32E}" sibTransId="{5C9B73A9-B020-48BB-B962-79705BD96995}"/>
    <dgm:cxn modelId="{2C7B99F0-0091-4BFC-B19F-B56DC471E11A}" srcId="{00835AD3-B508-4338-9CAC-2130C19DDD4D}" destId="{6EAAF263-A3D0-444B-B74E-7CD556783FA7}" srcOrd="3" destOrd="0" parTransId="{22D35C7C-C10C-4C7C-B707-4A393B0D303A}" sibTransId="{5D8B8D3F-9D4E-494D-B01F-8AE340E86CE4}"/>
    <dgm:cxn modelId="{2D8B62F4-7B84-4033-B86E-DDB7E5D89855}" srcId="{37A89F43-6423-473F-8B41-BF3EECF8A1C7}" destId="{A10F2E79-E82F-43E5-B372-A9A9DD3B8073}" srcOrd="3" destOrd="0" parTransId="{C4E381D5-FECD-45C1-84AE-C864507EF9FF}" sibTransId="{AEEC2703-37A3-4286-9CB7-5C848F96336E}"/>
    <dgm:cxn modelId="{4D77E4F6-B27F-4ACB-9AE8-E64C36280D46}" srcId="{C55E2899-7B14-41F8-A0FC-49CE9719719C}" destId="{B01F57AE-F756-4C9E-824A-630381737976}" srcOrd="4" destOrd="0" parTransId="{74593013-AFFE-441E-B6C5-A658EBF621EC}" sibTransId="{39595624-34CE-4A46-94BF-255C02A26EFE}"/>
    <dgm:cxn modelId="{F739CAFD-F714-437A-9966-BF9969124CFB}" type="presOf" srcId="{4EA8E803-B75E-46BD-84A6-29116F4C9222}" destId="{B418C76E-1B40-4364-8F73-DDC18518084D}" srcOrd="0" destOrd="0" presId="urn:microsoft.com/office/officeart/2005/8/layout/process5"/>
    <dgm:cxn modelId="{B1DC68D1-D574-46CE-811C-A76A6560117B}" type="presParOf" srcId="{DA348A97-5658-458F-AE07-DBCBB4B9A8DC}" destId="{CC831682-8A71-41EB-9877-8814867388C3}" srcOrd="0" destOrd="0" presId="urn:microsoft.com/office/officeart/2005/8/layout/process5"/>
    <dgm:cxn modelId="{FBA8719B-5D9C-42E5-9335-9FFDAD6465C4}" type="presParOf" srcId="{DA348A97-5658-458F-AE07-DBCBB4B9A8DC}" destId="{8D4F4AF8-3F7F-417D-BD9B-2AC51761E042}" srcOrd="1" destOrd="0" presId="urn:microsoft.com/office/officeart/2005/8/layout/process5"/>
    <dgm:cxn modelId="{5BDF4975-D022-4AF8-A0D8-B88CB50A9841}" type="presParOf" srcId="{8D4F4AF8-3F7F-417D-BD9B-2AC51761E042}" destId="{3C468609-BF08-4A0E-836B-31DB6A2EB966}" srcOrd="0" destOrd="0" presId="urn:microsoft.com/office/officeart/2005/8/layout/process5"/>
    <dgm:cxn modelId="{2A26AF41-FE14-47D2-A09E-E5D825DFD4C9}" type="presParOf" srcId="{DA348A97-5658-458F-AE07-DBCBB4B9A8DC}" destId="{A41CE161-4075-4098-82E8-CECDB1604BF2}" srcOrd="2" destOrd="0" presId="urn:microsoft.com/office/officeart/2005/8/layout/process5"/>
    <dgm:cxn modelId="{B4AB81FC-493F-4FA6-B84B-3F325ECA69B8}" type="presParOf" srcId="{DA348A97-5658-458F-AE07-DBCBB4B9A8DC}" destId="{E80ED9AC-7712-458A-851B-4ED259CFB071}" srcOrd="3" destOrd="0" presId="urn:microsoft.com/office/officeart/2005/8/layout/process5"/>
    <dgm:cxn modelId="{5BD6C398-6EB5-45F3-9646-DCE7EB3BDBC9}" type="presParOf" srcId="{E80ED9AC-7712-458A-851B-4ED259CFB071}" destId="{6D375908-B43D-4CE7-AE2F-F8FE9A954E47}" srcOrd="0" destOrd="0" presId="urn:microsoft.com/office/officeart/2005/8/layout/process5"/>
    <dgm:cxn modelId="{A57EE386-154A-40EE-A54A-05F8D589E564}" type="presParOf" srcId="{DA348A97-5658-458F-AE07-DBCBB4B9A8DC}" destId="{B418C76E-1B40-4364-8F73-DDC18518084D}" srcOrd="4" destOrd="0" presId="urn:microsoft.com/office/officeart/2005/8/layout/process5"/>
    <dgm:cxn modelId="{94038DB4-D2EB-4D96-9967-A7FDB23F98E2}" type="presParOf" srcId="{DA348A97-5658-458F-AE07-DBCBB4B9A8DC}" destId="{9F365E32-5C25-46C9-B6A5-B32C334CE0CA}" srcOrd="5" destOrd="0" presId="urn:microsoft.com/office/officeart/2005/8/layout/process5"/>
    <dgm:cxn modelId="{DA07ECA0-B9D2-41A1-94E8-8E2B4763D823}" type="presParOf" srcId="{9F365E32-5C25-46C9-B6A5-B32C334CE0CA}" destId="{8309C708-187D-4B49-82C7-8B6DA9B00A9E}" srcOrd="0" destOrd="0" presId="urn:microsoft.com/office/officeart/2005/8/layout/process5"/>
    <dgm:cxn modelId="{463E7A20-4537-415F-9322-C9274F8481A4}" type="presParOf" srcId="{DA348A97-5658-458F-AE07-DBCBB4B9A8DC}" destId="{039A4403-F531-4D5A-A160-61F7ED59D102}" srcOrd="6" destOrd="0" presId="urn:microsoft.com/office/officeart/2005/8/layout/process5"/>
    <dgm:cxn modelId="{9B39BE8A-4267-4B42-8EDA-968EB95C5F0B}" type="presParOf" srcId="{DA348A97-5658-458F-AE07-DBCBB4B9A8DC}" destId="{A591A36C-B83C-4EE5-8DB4-6F09369F0402}" srcOrd="7" destOrd="0" presId="urn:microsoft.com/office/officeart/2005/8/layout/process5"/>
    <dgm:cxn modelId="{77ED78B2-21BA-48BA-8EC8-AA3405AC4201}" type="presParOf" srcId="{A591A36C-B83C-4EE5-8DB4-6F09369F0402}" destId="{1C1C182E-0A8D-407C-9962-E00F4CA6ACB1}" srcOrd="0" destOrd="0" presId="urn:microsoft.com/office/officeart/2005/8/layout/process5"/>
    <dgm:cxn modelId="{47F60313-A56D-4EA3-9011-5435B289DF51}" type="presParOf" srcId="{DA348A97-5658-458F-AE07-DBCBB4B9A8DC}" destId="{2E79C31B-290C-4D9A-A2B1-ACBE68A9ABD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D3D0F-5737-4E57-8821-E61B3A94146A}">
      <dsp:nvSpPr>
        <dsp:cNvPr id="0" name=""/>
        <dsp:cNvSpPr/>
      </dsp:nvSpPr>
      <dsp:spPr>
        <a:xfrm>
          <a:off x="4780881" y="1331844"/>
          <a:ext cx="3647746" cy="676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573"/>
              </a:lnTo>
              <a:lnTo>
                <a:pt x="3647746" y="494573"/>
              </a:lnTo>
              <a:lnTo>
                <a:pt x="3647746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D344-9765-434E-8BC0-08AE68445F0D}">
      <dsp:nvSpPr>
        <dsp:cNvPr id="0" name=""/>
        <dsp:cNvSpPr/>
      </dsp:nvSpPr>
      <dsp:spPr>
        <a:xfrm>
          <a:off x="4780881" y="1331844"/>
          <a:ext cx="986976" cy="676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573"/>
              </a:lnTo>
              <a:lnTo>
                <a:pt x="986976" y="494573"/>
              </a:lnTo>
              <a:lnTo>
                <a:pt x="986976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97E96-E458-4DFA-95DF-F440EEAC0DC2}">
      <dsp:nvSpPr>
        <dsp:cNvPr id="0" name=""/>
        <dsp:cNvSpPr/>
      </dsp:nvSpPr>
      <dsp:spPr>
        <a:xfrm>
          <a:off x="3373998" y="1331844"/>
          <a:ext cx="1406883" cy="676017"/>
        </a:xfrm>
        <a:custGeom>
          <a:avLst/>
          <a:gdLst/>
          <a:ahLst/>
          <a:cxnLst/>
          <a:rect l="0" t="0" r="0" b="0"/>
          <a:pathLst>
            <a:path>
              <a:moveTo>
                <a:pt x="1406883" y="0"/>
              </a:moveTo>
              <a:lnTo>
                <a:pt x="1406883" y="494573"/>
              </a:lnTo>
              <a:lnTo>
                <a:pt x="0" y="494573"/>
              </a:lnTo>
              <a:lnTo>
                <a:pt x="0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980138" y="1331844"/>
          <a:ext cx="3800743" cy="676017"/>
        </a:xfrm>
        <a:custGeom>
          <a:avLst/>
          <a:gdLst/>
          <a:ahLst/>
          <a:cxnLst/>
          <a:rect l="0" t="0" r="0" b="0"/>
          <a:pathLst>
            <a:path>
              <a:moveTo>
                <a:pt x="3800743" y="0"/>
              </a:moveTo>
              <a:lnTo>
                <a:pt x="3800743" y="494573"/>
              </a:lnTo>
              <a:lnTo>
                <a:pt x="0" y="494573"/>
              </a:lnTo>
              <a:lnTo>
                <a:pt x="0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801575" y="88125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4019199" y="294868"/>
          <a:ext cx="1958612" cy="1243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Hodnoticí kritéria</a:t>
          </a:r>
        </a:p>
      </dsp:txBody>
      <dsp:txXfrm>
        <a:off x="4055626" y="331295"/>
        <a:ext cx="1885758" cy="1170864"/>
      </dsp:txXfrm>
    </dsp:sp>
    <dsp:sp modelId="{29355B93-58E7-40B9-A9A7-D71CE35F1DE0}">
      <dsp:nvSpPr>
        <dsp:cNvPr id="0" name=""/>
        <dsp:cNvSpPr/>
      </dsp:nvSpPr>
      <dsp:spPr>
        <a:xfrm>
          <a:off x="832" y="2007862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218455" y="2214604"/>
          <a:ext cx="1958612" cy="1243718"/>
        </a:xfrm>
        <a:prstGeom prst="roundRect">
          <a:avLst>
            <a:gd name="adj" fmla="val 10000"/>
          </a:avLst>
        </a:prstGeom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Základní </a:t>
          </a:r>
          <a:r>
            <a:rPr lang="cs-CZ" sz="2000" b="1" kern="1200" dirty="0">
              <a:solidFill>
                <a:prstClr val="black"/>
              </a:solidFill>
              <a:highlight>
                <a:srgbClr val="337B86"/>
              </a:highlight>
              <a:latin typeface="Century Gothic" panose="020B0502020202020204"/>
              <a:ea typeface="+mn-ea"/>
              <a:cs typeface="+mn-cs"/>
            </a:rPr>
            <a:t>východiska</a:t>
          </a: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(0-10 bodů)</a:t>
          </a:r>
        </a:p>
      </dsp:txBody>
      <dsp:txXfrm>
        <a:off x="254882" y="2251031"/>
        <a:ext cx="1885758" cy="1170864"/>
      </dsp:txXfrm>
    </dsp:sp>
    <dsp:sp modelId="{E76B1160-7540-4995-B8F8-99003202A4F9}">
      <dsp:nvSpPr>
        <dsp:cNvPr id="0" name=""/>
        <dsp:cNvSpPr/>
      </dsp:nvSpPr>
      <dsp:spPr>
        <a:xfrm>
          <a:off x="2394692" y="2007862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2612315" y="2214604"/>
          <a:ext cx="1958612" cy="1243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Dopady projektu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(0-35 bodů)</a:t>
          </a:r>
          <a:endParaRPr lang="cs-CZ" sz="1800" kern="1200" dirty="0"/>
        </a:p>
      </dsp:txBody>
      <dsp:txXfrm>
        <a:off x="2648742" y="2251031"/>
        <a:ext cx="1885758" cy="1170864"/>
      </dsp:txXfrm>
    </dsp:sp>
    <dsp:sp modelId="{BB5D0DDC-D3AA-4C61-9CFE-D67EC012D759}">
      <dsp:nvSpPr>
        <dsp:cNvPr id="0" name=""/>
        <dsp:cNvSpPr/>
      </dsp:nvSpPr>
      <dsp:spPr>
        <a:xfrm>
          <a:off x="4788551" y="2007862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FDF-3821-438F-9F8C-D8ECF6C34B8B}">
      <dsp:nvSpPr>
        <dsp:cNvPr id="0" name=""/>
        <dsp:cNvSpPr/>
      </dsp:nvSpPr>
      <dsp:spPr>
        <a:xfrm>
          <a:off x="5006175" y="2214604"/>
          <a:ext cx="1958612" cy="1243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bg1"/>
              </a:solidFill>
            </a:rPr>
            <a:t>Realizace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bg1"/>
              </a:solidFill>
            </a:rPr>
            <a:t>(0-30 bodů)</a:t>
          </a:r>
          <a:endParaRPr lang="cs-CZ" sz="1800" kern="1200" dirty="0"/>
        </a:p>
      </dsp:txBody>
      <dsp:txXfrm>
        <a:off x="5042602" y="2251031"/>
        <a:ext cx="1885758" cy="1170864"/>
      </dsp:txXfrm>
    </dsp:sp>
    <dsp:sp modelId="{5250D7C8-83DE-459B-BE9E-D9A61EBF57DB}">
      <dsp:nvSpPr>
        <dsp:cNvPr id="0" name=""/>
        <dsp:cNvSpPr/>
      </dsp:nvSpPr>
      <dsp:spPr>
        <a:xfrm>
          <a:off x="7182411" y="2007862"/>
          <a:ext cx="2492432" cy="1212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1E4E-6597-4477-802C-11EFFE9138C5}">
      <dsp:nvSpPr>
        <dsp:cNvPr id="0" name=""/>
        <dsp:cNvSpPr/>
      </dsp:nvSpPr>
      <dsp:spPr>
        <a:xfrm>
          <a:off x="7400035" y="2214604"/>
          <a:ext cx="2492432" cy="1212538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0" kern="1200" dirty="0">
              <a:solidFill>
                <a:schemeClr val="bg1"/>
              </a:solidFill>
            </a:rPr>
            <a:t>Předpoklady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0" kern="1200" dirty="0">
              <a:solidFill>
                <a:schemeClr val="bg1"/>
              </a:solidFill>
            </a:rPr>
            <a:t>(0-25 bodů)</a:t>
          </a:r>
          <a:endParaRPr lang="cs-CZ" sz="1800" b="0" kern="1200" dirty="0"/>
        </a:p>
      </dsp:txBody>
      <dsp:txXfrm>
        <a:off x="7435549" y="2250118"/>
        <a:ext cx="2421404" cy="1141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7E96-E458-4DFA-95DF-F440EEAC0DC2}">
      <dsp:nvSpPr>
        <dsp:cNvPr id="0" name=""/>
        <dsp:cNvSpPr/>
      </dsp:nvSpPr>
      <dsp:spPr>
        <a:xfrm>
          <a:off x="4778122" y="1157225"/>
          <a:ext cx="1372858" cy="766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630"/>
              </a:lnTo>
              <a:lnTo>
                <a:pt x="1372858" y="581630"/>
              </a:lnTo>
              <a:lnTo>
                <a:pt x="1372858" y="7660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2714090" y="1157225"/>
          <a:ext cx="2064031" cy="687271"/>
        </a:xfrm>
        <a:custGeom>
          <a:avLst/>
          <a:gdLst/>
          <a:ahLst/>
          <a:cxnLst/>
          <a:rect l="0" t="0" r="0" b="0"/>
          <a:pathLst>
            <a:path>
              <a:moveTo>
                <a:pt x="2064031" y="0"/>
              </a:moveTo>
              <a:lnTo>
                <a:pt x="2064031" y="502807"/>
              </a:lnTo>
              <a:lnTo>
                <a:pt x="0" y="502807"/>
              </a:lnTo>
              <a:lnTo>
                <a:pt x="0" y="6872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364614" y="-107199"/>
          <a:ext cx="2827014" cy="1264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3585861" y="102984"/>
          <a:ext cx="2827014" cy="1264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Základní východiska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(0 – 10 bodů)</a:t>
          </a:r>
        </a:p>
      </dsp:txBody>
      <dsp:txXfrm>
        <a:off x="3622895" y="140018"/>
        <a:ext cx="2752946" cy="1190356"/>
      </dsp:txXfrm>
    </dsp:sp>
    <dsp:sp modelId="{29355B93-58E7-40B9-A9A7-D71CE35F1DE0}">
      <dsp:nvSpPr>
        <dsp:cNvPr id="0" name=""/>
        <dsp:cNvSpPr/>
      </dsp:nvSpPr>
      <dsp:spPr>
        <a:xfrm>
          <a:off x="1514390" y="1844497"/>
          <a:ext cx="2399400" cy="159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1735637" y="2054681"/>
          <a:ext cx="2399400" cy="1597195"/>
        </a:xfrm>
        <a:prstGeom prst="roundRect">
          <a:avLst>
            <a:gd name="adj" fmla="val 10000"/>
          </a:avLst>
        </a:prstGeom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1.1 </a:t>
          </a:r>
          <a:r>
            <a:rPr lang="cs-CZ" sz="18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Environmentální problém řešený projektem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(0 - 6 bodů)</a:t>
          </a:r>
        </a:p>
      </dsp:txBody>
      <dsp:txXfrm>
        <a:off x="1782417" y="2101461"/>
        <a:ext cx="2305840" cy="1503635"/>
      </dsp:txXfrm>
    </dsp:sp>
    <dsp:sp modelId="{E76B1160-7540-4995-B8F8-99003202A4F9}">
      <dsp:nvSpPr>
        <dsp:cNvPr id="0" name=""/>
        <dsp:cNvSpPr/>
      </dsp:nvSpPr>
      <dsp:spPr>
        <a:xfrm>
          <a:off x="4250291" y="1923320"/>
          <a:ext cx="3801378" cy="1519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4471538" y="2133504"/>
          <a:ext cx="3801378" cy="1519332"/>
        </a:xfrm>
        <a:prstGeom prst="roundRect">
          <a:avLst>
            <a:gd name="adj" fmla="val 10000"/>
          </a:avLst>
        </a:prstGeom>
        <a:solidFill>
          <a:srgbClr val="337B86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0" kern="1200" dirty="0">
              <a:solidFill>
                <a:schemeClr val="bg1"/>
              </a:solidFill>
            </a:rPr>
            <a:t>1. 2 </a:t>
          </a:r>
          <a:r>
            <a:rPr lang="cs-CZ" sz="1800" b="0" kern="1200" dirty="0">
              <a:solidFill>
                <a:schemeClr val="bg1"/>
              </a:solidFill>
              <a:effectLst/>
              <a:ea typeface="Calibri" panose="020F0502020204030204" pitchFamily="34" charset="0"/>
            </a:rPr>
            <a:t>Soulad cílů projektu s environmentální legislativou, strategickými dokumenty a s Programem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schemeClr val="bg1"/>
              </a:solidFill>
              <a:effectLst/>
              <a:ea typeface="Calibri" panose="020F0502020204030204" pitchFamily="34" charset="0"/>
            </a:rPr>
            <a:t>( 0 -  4 body)</a:t>
          </a:r>
          <a:endParaRPr lang="cs-CZ" sz="1800" b="1" kern="1200" dirty="0"/>
        </a:p>
      </dsp:txBody>
      <dsp:txXfrm>
        <a:off x="4516038" y="2178004"/>
        <a:ext cx="3712378" cy="1430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D3D0F-5737-4E57-8821-E61B3A94146A}">
      <dsp:nvSpPr>
        <dsp:cNvPr id="0" name=""/>
        <dsp:cNvSpPr/>
      </dsp:nvSpPr>
      <dsp:spPr>
        <a:xfrm>
          <a:off x="4780881" y="1331844"/>
          <a:ext cx="3647746" cy="676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573"/>
              </a:lnTo>
              <a:lnTo>
                <a:pt x="3647746" y="494573"/>
              </a:lnTo>
              <a:lnTo>
                <a:pt x="3647746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D344-9765-434E-8BC0-08AE68445F0D}">
      <dsp:nvSpPr>
        <dsp:cNvPr id="0" name=""/>
        <dsp:cNvSpPr/>
      </dsp:nvSpPr>
      <dsp:spPr>
        <a:xfrm>
          <a:off x="4780881" y="1331844"/>
          <a:ext cx="986976" cy="676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573"/>
              </a:lnTo>
              <a:lnTo>
                <a:pt x="986976" y="494573"/>
              </a:lnTo>
              <a:lnTo>
                <a:pt x="986976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97E96-E458-4DFA-95DF-F440EEAC0DC2}">
      <dsp:nvSpPr>
        <dsp:cNvPr id="0" name=""/>
        <dsp:cNvSpPr/>
      </dsp:nvSpPr>
      <dsp:spPr>
        <a:xfrm>
          <a:off x="3373998" y="1331844"/>
          <a:ext cx="1406883" cy="676017"/>
        </a:xfrm>
        <a:custGeom>
          <a:avLst/>
          <a:gdLst/>
          <a:ahLst/>
          <a:cxnLst/>
          <a:rect l="0" t="0" r="0" b="0"/>
          <a:pathLst>
            <a:path>
              <a:moveTo>
                <a:pt x="1406883" y="0"/>
              </a:moveTo>
              <a:lnTo>
                <a:pt x="1406883" y="494573"/>
              </a:lnTo>
              <a:lnTo>
                <a:pt x="0" y="494573"/>
              </a:lnTo>
              <a:lnTo>
                <a:pt x="0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980138" y="1331844"/>
          <a:ext cx="3800743" cy="676017"/>
        </a:xfrm>
        <a:custGeom>
          <a:avLst/>
          <a:gdLst/>
          <a:ahLst/>
          <a:cxnLst/>
          <a:rect l="0" t="0" r="0" b="0"/>
          <a:pathLst>
            <a:path>
              <a:moveTo>
                <a:pt x="3800743" y="0"/>
              </a:moveTo>
              <a:lnTo>
                <a:pt x="3800743" y="494573"/>
              </a:lnTo>
              <a:lnTo>
                <a:pt x="0" y="494573"/>
              </a:lnTo>
              <a:lnTo>
                <a:pt x="0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801575" y="88125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4019199" y="294868"/>
          <a:ext cx="1958612" cy="1243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Hodnoticí kritéria</a:t>
          </a:r>
        </a:p>
      </dsp:txBody>
      <dsp:txXfrm>
        <a:off x="4055626" y="331295"/>
        <a:ext cx="1885758" cy="1170864"/>
      </dsp:txXfrm>
    </dsp:sp>
    <dsp:sp modelId="{29355B93-58E7-40B9-A9A7-D71CE35F1DE0}">
      <dsp:nvSpPr>
        <dsp:cNvPr id="0" name=""/>
        <dsp:cNvSpPr/>
      </dsp:nvSpPr>
      <dsp:spPr>
        <a:xfrm>
          <a:off x="832" y="2007862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218455" y="2214604"/>
          <a:ext cx="1958612" cy="1243718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Základní východiska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(0-10 bodů)</a:t>
          </a:r>
        </a:p>
      </dsp:txBody>
      <dsp:txXfrm>
        <a:off x="254882" y="2251031"/>
        <a:ext cx="1885758" cy="1170864"/>
      </dsp:txXfrm>
    </dsp:sp>
    <dsp:sp modelId="{E76B1160-7540-4995-B8F8-99003202A4F9}">
      <dsp:nvSpPr>
        <dsp:cNvPr id="0" name=""/>
        <dsp:cNvSpPr/>
      </dsp:nvSpPr>
      <dsp:spPr>
        <a:xfrm>
          <a:off x="2394692" y="2007862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2612315" y="2214604"/>
          <a:ext cx="1958612" cy="1243718"/>
        </a:xfrm>
        <a:prstGeom prst="roundRect">
          <a:avLst>
            <a:gd name="adj" fmla="val 10000"/>
          </a:avLst>
        </a:prstGeom>
        <a:solidFill>
          <a:srgbClr val="337B86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schemeClr val="bg1"/>
              </a:solidFill>
            </a:rPr>
            <a:t>Dopady projektu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schemeClr val="bg1"/>
              </a:solidFill>
            </a:rPr>
            <a:t>(0-35 bodů)</a:t>
          </a:r>
          <a:endParaRPr lang="cs-CZ" sz="1800" b="1" kern="1200" dirty="0"/>
        </a:p>
      </dsp:txBody>
      <dsp:txXfrm>
        <a:off x="2648742" y="2251031"/>
        <a:ext cx="1885758" cy="1170864"/>
      </dsp:txXfrm>
    </dsp:sp>
    <dsp:sp modelId="{BB5D0DDC-D3AA-4C61-9CFE-D67EC012D759}">
      <dsp:nvSpPr>
        <dsp:cNvPr id="0" name=""/>
        <dsp:cNvSpPr/>
      </dsp:nvSpPr>
      <dsp:spPr>
        <a:xfrm>
          <a:off x="4788551" y="2007862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FDF-3821-438F-9F8C-D8ECF6C34B8B}">
      <dsp:nvSpPr>
        <dsp:cNvPr id="0" name=""/>
        <dsp:cNvSpPr/>
      </dsp:nvSpPr>
      <dsp:spPr>
        <a:xfrm>
          <a:off x="5006175" y="2214604"/>
          <a:ext cx="1958612" cy="1243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bg1"/>
              </a:solidFill>
            </a:rPr>
            <a:t>Realizace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bg1"/>
              </a:solidFill>
            </a:rPr>
            <a:t>(0-30 bodů)</a:t>
          </a:r>
          <a:endParaRPr lang="cs-CZ" sz="1800" kern="1200" dirty="0"/>
        </a:p>
      </dsp:txBody>
      <dsp:txXfrm>
        <a:off x="5042602" y="2251031"/>
        <a:ext cx="1885758" cy="1170864"/>
      </dsp:txXfrm>
    </dsp:sp>
    <dsp:sp modelId="{5250D7C8-83DE-459B-BE9E-D9A61EBF57DB}">
      <dsp:nvSpPr>
        <dsp:cNvPr id="0" name=""/>
        <dsp:cNvSpPr/>
      </dsp:nvSpPr>
      <dsp:spPr>
        <a:xfrm>
          <a:off x="7182411" y="2007862"/>
          <a:ext cx="2492432" cy="1212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1E4E-6597-4477-802C-11EFFE9138C5}">
      <dsp:nvSpPr>
        <dsp:cNvPr id="0" name=""/>
        <dsp:cNvSpPr/>
      </dsp:nvSpPr>
      <dsp:spPr>
        <a:xfrm>
          <a:off x="7400035" y="2214604"/>
          <a:ext cx="2492432" cy="1212538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0" kern="1200" dirty="0">
              <a:solidFill>
                <a:schemeClr val="bg1"/>
              </a:solidFill>
            </a:rPr>
            <a:t>Předpoklady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0" kern="1200" dirty="0">
              <a:solidFill>
                <a:schemeClr val="bg1"/>
              </a:solidFill>
            </a:rPr>
            <a:t>(0-25 bodů)</a:t>
          </a:r>
          <a:endParaRPr lang="cs-CZ" sz="1800" b="0" kern="1200" dirty="0"/>
        </a:p>
      </dsp:txBody>
      <dsp:txXfrm>
        <a:off x="7435549" y="2250118"/>
        <a:ext cx="2421404" cy="1141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7E96-E458-4DFA-95DF-F440EEAC0DC2}">
      <dsp:nvSpPr>
        <dsp:cNvPr id="0" name=""/>
        <dsp:cNvSpPr/>
      </dsp:nvSpPr>
      <dsp:spPr>
        <a:xfrm>
          <a:off x="4778122" y="1157225"/>
          <a:ext cx="1372858" cy="766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630"/>
              </a:lnTo>
              <a:lnTo>
                <a:pt x="1372858" y="581630"/>
              </a:lnTo>
              <a:lnTo>
                <a:pt x="1372858" y="7660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2714090" y="1157225"/>
          <a:ext cx="2064031" cy="687271"/>
        </a:xfrm>
        <a:custGeom>
          <a:avLst/>
          <a:gdLst/>
          <a:ahLst/>
          <a:cxnLst/>
          <a:rect l="0" t="0" r="0" b="0"/>
          <a:pathLst>
            <a:path>
              <a:moveTo>
                <a:pt x="2064031" y="0"/>
              </a:moveTo>
              <a:lnTo>
                <a:pt x="2064031" y="502807"/>
              </a:lnTo>
              <a:lnTo>
                <a:pt x="0" y="502807"/>
              </a:lnTo>
              <a:lnTo>
                <a:pt x="0" y="6872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364614" y="-107199"/>
          <a:ext cx="2827014" cy="1264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3585861" y="102984"/>
          <a:ext cx="2827014" cy="1264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Dopady projektu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(0 – 35 bodů)</a:t>
          </a:r>
        </a:p>
      </dsp:txBody>
      <dsp:txXfrm>
        <a:off x="3622895" y="140018"/>
        <a:ext cx="2752946" cy="1190356"/>
      </dsp:txXfrm>
    </dsp:sp>
    <dsp:sp modelId="{29355B93-58E7-40B9-A9A7-D71CE35F1DE0}">
      <dsp:nvSpPr>
        <dsp:cNvPr id="0" name=""/>
        <dsp:cNvSpPr/>
      </dsp:nvSpPr>
      <dsp:spPr>
        <a:xfrm>
          <a:off x="1514390" y="1844497"/>
          <a:ext cx="2399400" cy="159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1735637" y="2054681"/>
          <a:ext cx="2399400" cy="1597195"/>
        </a:xfrm>
        <a:prstGeom prst="roundRect">
          <a:avLst>
            <a:gd name="adj" fmla="val 10000"/>
          </a:avLst>
        </a:prstGeom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2.1 </a:t>
          </a:r>
          <a:r>
            <a:rPr lang="cs-CZ" sz="18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Cíle a dopady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(0 - 25 bodů)</a:t>
          </a:r>
        </a:p>
      </dsp:txBody>
      <dsp:txXfrm>
        <a:off x="1782417" y="2101461"/>
        <a:ext cx="2305840" cy="1503635"/>
      </dsp:txXfrm>
    </dsp:sp>
    <dsp:sp modelId="{E76B1160-7540-4995-B8F8-99003202A4F9}">
      <dsp:nvSpPr>
        <dsp:cNvPr id="0" name=""/>
        <dsp:cNvSpPr/>
      </dsp:nvSpPr>
      <dsp:spPr>
        <a:xfrm>
          <a:off x="4250291" y="1923320"/>
          <a:ext cx="3801378" cy="1519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4471538" y="2133504"/>
          <a:ext cx="3801378" cy="1519332"/>
        </a:xfrm>
        <a:prstGeom prst="roundRect">
          <a:avLst>
            <a:gd name="adj" fmla="val 10000"/>
          </a:avLst>
        </a:prstGeom>
        <a:solidFill>
          <a:srgbClr val="337B86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0" kern="1200" dirty="0">
              <a:solidFill>
                <a:schemeClr val="bg1"/>
              </a:solidFill>
            </a:rPr>
            <a:t>2. 2 </a:t>
          </a:r>
          <a:r>
            <a:rPr lang="cs-CZ" sz="1800" b="0" kern="1200" dirty="0">
              <a:solidFill>
                <a:schemeClr val="bg1"/>
              </a:solidFill>
              <a:effectLst/>
              <a:ea typeface="Calibri" panose="020F0502020204030204" pitchFamily="34" charset="0"/>
            </a:rPr>
            <a:t>Udržitelnost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schemeClr val="bg1"/>
              </a:solidFill>
              <a:effectLst/>
              <a:ea typeface="Calibri" panose="020F0502020204030204" pitchFamily="34" charset="0"/>
            </a:rPr>
            <a:t>( 0 -  10 body)</a:t>
          </a:r>
          <a:endParaRPr lang="cs-CZ" sz="1800" b="1" kern="1200" dirty="0"/>
        </a:p>
      </dsp:txBody>
      <dsp:txXfrm>
        <a:off x="4516038" y="2178004"/>
        <a:ext cx="3712378" cy="1430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D3D0F-5737-4E57-8821-E61B3A94146A}">
      <dsp:nvSpPr>
        <dsp:cNvPr id="0" name=""/>
        <dsp:cNvSpPr/>
      </dsp:nvSpPr>
      <dsp:spPr>
        <a:xfrm>
          <a:off x="4675666" y="1297026"/>
          <a:ext cx="3871172" cy="61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570"/>
              </a:lnTo>
              <a:lnTo>
                <a:pt x="3871172" y="446570"/>
              </a:lnTo>
              <a:lnTo>
                <a:pt x="3871172" y="610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D344-9765-434E-8BC0-08AE68445F0D}">
      <dsp:nvSpPr>
        <dsp:cNvPr id="0" name=""/>
        <dsp:cNvSpPr/>
      </dsp:nvSpPr>
      <dsp:spPr>
        <a:xfrm>
          <a:off x="4675666" y="1297026"/>
          <a:ext cx="1114763" cy="61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570"/>
              </a:lnTo>
              <a:lnTo>
                <a:pt x="1114763" y="446570"/>
              </a:lnTo>
              <a:lnTo>
                <a:pt x="1114763" y="610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97E96-E458-4DFA-95DF-F440EEAC0DC2}">
      <dsp:nvSpPr>
        <dsp:cNvPr id="0" name=""/>
        <dsp:cNvSpPr/>
      </dsp:nvSpPr>
      <dsp:spPr>
        <a:xfrm>
          <a:off x="3051440" y="1297026"/>
          <a:ext cx="1624226" cy="610402"/>
        </a:xfrm>
        <a:custGeom>
          <a:avLst/>
          <a:gdLst/>
          <a:ahLst/>
          <a:cxnLst/>
          <a:rect l="0" t="0" r="0" b="0"/>
          <a:pathLst>
            <a:path>
              <a:moveTo>
                <a:pt x="1624226" y="0"/>
              </a:moveTo>
              <a:lnTo>
                <a:pt x="1624226" y="446570"/>
              </a:lnTo>
              <a:lnTo>
                <a:pt x="0" y="446570"/>
              </a:lnTo>
              <a:lnTo>
                <a:pt x="0" y="610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889930" y="1297026"/>
          <a:ext cx="3785735" cy="610402"/>
        </a:xfrm>
        <a:custGeom>
          <a:avLst/>
          <a:gdLst/>
          <a:ahLst/>
          <a:cxnLst/>
          <a:rect l="0" t="0" r="0" b="0"/>
          <a:pathLst>
            <a:path>
              <a:moveTo>
                <a:pt x="3785735" y="0"/>
              </a:moveTo>
              <a:lnTo>
                <a:pt x="3785735" y="446570"/>
              </a:lnTo>
              <a:lnTo>
                <a:pt x="0" y="446570"/>
              </a:lnTo>
              <a:lnTo>
                <a:pt x="0" y="610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791412" y="174023"/>
          <a:ext cx="1768507" cy="1123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3987913" y="360699"/>
          <a:ext cx="1768507" cy="1123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Hodnoticí kritéria</a:t>
          </a:r>
        </a:p>
      </dsp:txBody>
      <dsp:txXfrm>
        <a:off x="4020805" y="393591"/>
        <a:ext cx="1702723" cy="1057218"/>
      </dsp:txXfrm>
    </dsp:sp>
    <dsp:sp modelId="{29355B93-58E7-40B9-A9A7-D71CE35F1DE0}">
      <dsp:nvSpPr>
        <dsp:cNvPr id="0" name=""/>
        <dsp:cNvSpPr/>
      </dsp:nvSpPr>
      <dsp:spPr>
        <a:xfrm>
          <a:off x="5676" y="1907428"/>
          <a:ext cx="1768507" cy="1123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202177" y="2094104"/>
          <a:ext cx="1768507" cy="1123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Základní východiska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(0-10 bodů)</a:t>
          </a:r>
          <a:endParaRPr lang="cs-CZ" sz="1800" kern="1200" dirty="0"/>
        </a:p>
      </dsp:txBody>
      <dsp:txXfrm>
        <a:off x="235069" y="2126996"/>
        <a:ext cx="1702723" cy="1057218"/>
      </dsp:txXfrm>
    </dsp:sp>
    <dsp:sp modelId="{E76B1160-7540-4995-B8F8-99003202A4F9}">
      <dsp:nvSpPr>
        <dsp:cNvPr id="0" name=""/>
        <dsp:cNvSpPr/>
      </dsp:nvSpPr>
      <dsp:spPr>
        <a:xfrm>
          <a:off x="2167186" y="1907428"/>
          <a:ext cx="1768507" cy="1123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2363687" y="2094104"/>
          <a:ext cx="1768507" cy="1123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Dopady projektu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(0-35 bodů)</a:t>
          </a:r>
          <a:endParaRPr lang="cs-CZ" sz="1800" kern="1200" dirty="0"/>
        </a:p>
      </dsp:txBody>
      <dsp:txXfrm>
        <a:off x="2396579" y="2126996"/>
        <a:ext cx="1702723" cy="1057218"/>
      </dsp:txXfrm>
    </dsp:sp>
    <dsp:sp modelId="{BB5D0DDC-D3AA-4C61-9CFE-D67EC012D759}">
      <dsp:nvSpPr>
        <dsp:cNvPr id="0" name=""/>
        <dsp:cNvSpPr/>
      </dsp:nvSpPr>
      <dsp:spPr>
        <a:xfrm>
          <a:off x="4328695" y="1907428"/>
          <a:ext cx="2923467" cy="1829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FDF-3821-438F-9F8C-D8ECF6C34B8B}">
      <dsp:nvSpPr>
        <dsp:cNvPr id="0" name=""/>
        <dsp:cNvSpPr/>
      </dsp:nvSpPr>
      <dsp:spPr>
        <a:xfrm>
          <a:off x="4525196" y="2094104"/>
          <a:ext cx="2923467" cy="1829516"/>
        </a:xfrm>
        <a:prstGeom prst="roundRect">
          <a:avLst>
            <a:gd name="adj" fmla="val 10000"/>
          </a:avLst>
        </a:prstGeom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Realizace</a:t>
          </a:r>
          <a:r>
            <a:rPr lang="cs-CZ" sz="1800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bg1"/>
              </a:solidFill>
            </a:rPr>
            <a:t>(0-30 bodů)</a:t>
          </a:r>
          <a:endParaRPr lang="cs-CZ" sz="1800" kern="1200" dirty="0"/>
        </a:p>
      </dsp:txBody>
      <dsp:txXfrm>
        <a:off x="4578781" y="2147689"/>
        <a:ext cx="2816297" cy="1722346"/>
      </dsp:txXfrm>
    </dsp:sp>
    <dsp:sp modelId="{5250D7C8-83DE-459B-BE9E-D9A61EBF57DB}">
      <dsp:nvSpPr>
        <dsp:cNvPr id="0" name=""/>
        <dsp:cNvSpPr/>
      </dsp:nvSpPr>
      <dsp:spPr>
        <a:xfrm>
          <a:off x="7645164" y="1907428"/>
          <a:ext cx="1803347" cy="995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1E4E-6597-4477-802C-11EFFE9138C5}">
      <dsp:nvSpPr>
        <dsp:cNvPr id="0" name=""/>
        <dsp:cNvSpPr/>
      </dsp:nvSpPr>
      <dsp:spPr>
        <a:xfrm>
          <a:off x="7841665" y="2094104"/>
          <a:ext cx="1803347" cy="995081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Předpoklady (0-25 bodů)</a:t>
          </a:r>
        </a:p>
      </dsp:txBody>
      <dsp:txXfrm>
        <a:off x="7870810" y="2123249"/>
        <a:ext cx="1745057" cy="9367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C9E61-D59D-4DCC-AC6E-EF4E6DC05FC0}">
      <dsp:nvSpPr>
        <dsp:cNvPr id="0" name=""/>
        <dsp:cNvSpPr/>
      </dsp:nvSpPr>
      <dsp:spPr>
        <a:xfrm>
          <a:off x="4632234" y="1327656"/>
          <a:ext cx="1650666" cy="787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150"/>
              </a:lnTo>
              <a:lnTo>
                <a:pt x="1650666" y="576150"/>
              </a:lnTo>
              <a:lnTo>
                <a:pt x="1650666" y="78752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D344-9765-434E-8BC0-08AE68445F0D}">
      <dsp:nvSpPr>
        <dsp:cNvPr id="0" name=""/>
        <dsp:cNvSpPr/>
      </dsp:nvSpPr>
      <dsp:spPr>
        <a:xfrm>
          <a:off x="3073804" y="1327656"/>
          <a:ext cx="1558430" cy="787521"/>
        </a:xfrm>
        <a:custGeom>
          <a:avLst/>
          <a:gdLst/>
          <a:ahLst/>
          <a:cxnLst/>
          <a:rect l="0" t="0" r="0" b="0"/>
          <a:pathLst>
            <a:path>
              <a:moveTo>
                <a:pt x="1558430" y="0"/>
              </a:moveTo>
              <a:lnTo>
                <a:pt x="1558430" y="576150"/>
              </a:lnTo>
              <a:lnTo>
                <a:pt x="0" y="576150"/>
              </a:lnTo>
              <a:lnTo>
                <a:pt x="0" y="78752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491398" y="-121204"/>
          <a:ext cx="2281671" cy="1448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3744917" y="119638"/>
          <a:ext cx="2281671" cy="1448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/>
            <a:t>Realizace</a:t>
          </a:r>
          <a:br>
            <a:rPr lang="cs-CZ" sz="3200" b="1" kern="1200" dirty="0"/>
          </a:br>
          <a:r>
            <a:rPr lang="cs-CZ" sz="2200" b="1" kern="1200" dirty="0"/>
            <a:t>(až 30 bodů)</a:t>
          </a:r>
        </a:p>
      </dsp:txBody>
      <dsp:txXfrm>
        <a:off x="3787353" y="162074"/>
        <a:ext cx="2196799" cy="1363989"/>
      </dsp:txXfrm>
    </dsp:sp>
    <dsp:sp modelId="{BB5D0DDC-D3AA-4C61-9CFE-D67EC012D759}">
      <dsp:nvSpPr>
        <dsp:cNvPr id="0" name=""/>
        <dsp:cNvSpPr/>
      </dsp:nvSpPr>
      <dsp:spPr>
        <a:xfrm>
          <a:off x="1743007" y="2115178"/>
          <a:ext cx="2661593" cy="1834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FDF-3821-438F-9F8C-D8ECF6C34B8B}">
      <dsp:nvSpPr>
        <dsp:cNvPr id="0" name=""/>
        <dsp:cNvSpPr/>
      </dsp:nvSpPr>
      <dsp:spPr>
        <a:xfrm>
          <a:off x="1996526" y="2356021"/>
          <a:ext cx="2661593" cy="1834954"/>
        </a:xfrm>
        <a:prstGeom prst="roundRect">
          <a:avLst>
            <a:gd name="adj" fmla="val 10000"/>
          </a:avLst>
        </a:prstGeom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3.1 Popis způsobu řešení </a:t>
          </a:r>
          <a:b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</a:b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(plánované aktivity)</a:t>
          </a:r>
          <a:endParaRPr lang="cs-CZ" sz="2000" b="0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bg1"/>
              </a:solidFill>
            </a:rPr>
            <a:t>(0-25 bodů</a:t>
          </a:r>
          <a:r>
            <a:rPr lang="cs-CZ" sz="1800" kern="1200" dirty="0">
              <a:solidFill>
                <a:schemeClr val="bg1"/>
              </a:solidFill>
            </a:rPr>
            <a:t>)</a:t>
          </a:r>
          <a:endParaRPr lang="cs-CZ" sz="1800" kern="1200" dirty="0"/>
        </a:p>
      </dsp:txBody>
      <dsp:txXfrm>
        <a:off x="2050270" y="2409765"/>
        <a:ext cx="2554105" cy="1727466"/>
      </dsp:txXfrm>
    </dsp:sp>
    <dsp:sp modelId="{75445E8D-E02A-4A7A-9786-6532EF0FA025}">
      <dsp:nvSpPr>
        <dsp:cNvPr id="0" name=""/>
        <dsp:cNvSpPr/>
      </dsp:nvSpPr>
      <dsp:spPr>
        <a:xfrm>
          <a:off x="4911639" y="2115178"/>
          <a:ext cx="2742524" cy="1834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12983-D64F-4524-BD29-0B69EC8965A6}">
      <dsp:nvSpPr>
        <dsp:cNvPr id="0" name=""/>
        <dsp:cNvSpPr/>
      </dsp:nvSpPr>
      <dsp:spPr>
        <a:xfrm>
          <a:off x="5165158" y="2356021"/>
          <a:ext cx="2742524" cy="1834954"/>
        </a:xfrm>
        <a:prstGeom prst="roundRect">
          <a:avLst>
            <a:gd name="adj" fmla="val 10000"/>
          </a:avLst>
        </a:prstGeom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3.2 Zainteresované subjekty a cílové skupiny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</a:t>
          </a: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0-5 bodů</a:t>
          </a:r>
          <a:r>
            <a:rPr lang="cs-CZ" sz="2400" kern="1200" dirty="0">
              <a:solidFill>
                <a:schemeClr val="bg1"/>
              </a:solidFill>
            </a:rPr>
            <a:t>)</a:t>
          </a:r>
          <a:endParaRPr lang="cs-CZ" sz="2400" kern="1200" dirty="0"/>
        </a:p>
      </dsp:txBody>
      <dsp:txXfrm>
        <a:off x="5218902" y="2409765"/>
        <a:ext cx="2635036" cy="17274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D3D0F-5737-4E57-8821-E61B3A94146A}">
      <dsp:nvSpPr>
        <dsp:cNvPr id="0" name=""/>
        <dsp:cNvSpPr/>
      </dsp:nvSpPr>
      <dsp:spPr>
        <a:xfrm>
          <a:off x="4662744" y="1444164"/>
          <a:ext cx="3578040" cy="66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122"/>
              </a:lnTo>
              <a:lnTo>
                <a:pt x="3578040" y="485122"/>
              </a:lnTo>
              <a:lnTo>
                <a:pt x="3578040" y="6630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D344-9765-434E-8BC0-08AE68445F0D}">
      <dsp:nvSpPr>
        <dsp:cNvPr id="0" name=""/>
        <dsp:cNvSpPr/>
      </dsp:nvSpPr>
      <dsp:spPr>
        <a:xfrm>
          <a:off x="4662744" y="1444164"/>
          <a:ext cx="995396" cy="66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122"/>
              </a:lnTo>
              <a:lnTo>
                <a:pt x="995396" y="485122"/>
              </a:lnTo>
              <a:lnTo>
                <a:pt x="995396" y="6630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97E96-E458-4DFA-95DF-F440EEAC0DC2}">
      <dsp:nvSpPr>
        <dsp:cNvPr id="0" name=""/>
        <dsp:cNvSpPr/>
      </dsp:nvSpPr>
      <dsp:spPr>
        <a:xfrm>
          <a:off x="3310026" y="1444164"/>
          <a:ext cx="1352717" cy="663099"/>
        </a:xfrm>
        <a:custGeom>
          <a:avLst/>
          <a:gdLst/>
          <a:ahLst/>
          <a:cxnLst/>
          <a:rect l="0" t="0" r="0" b="0"/>
          <a:pathLst>
            <a:path>
              <a:moveTo>
                <a:pt x="1352717" y="0"/>
              </a:moveTo>
              <a:lnTo>
                <a:pt x="1352717" y="485122"/>
              </a:lnTo>
              <a:lnTo>
                <a:pt x="0" y="485122"/>
              </a:lnTo>
              <a:lnTo>
                <a:pt x="0" y="6630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961911" y="1444164"/>
          <a:ext cx="3700832" cy="663099"/>
        </a:xfrm>
        <a:custGeom>
          <a:avLst/>
          <a:gdLst/>
          <a:ahLst/>
          <a:cxnLst/>
          <a:rect l="0" t="0" r="0" b="0"/>
          <a:pathLst>
            <a:path>
              <a:moveTo>
                <a:pt x="3700832" y="0"/>
              </a:moveTo>
              <a:lnTo>
                <a:pt x="3700832" y="485122"/>
              </a:lnTo>
              <a:lnTo>
                <a:pt x="0" y="485122"/>
              </a:lnTo>
              <a:lnTo>
                <a:pt x="0" y="6630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702152" y="224211"/>
          <a:ext cx="1921184" cy="121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3915617" y="427003"/>
          <a:ext cx="1921184" cy="121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Hodnoticí kritéria</a:t>
          </a:r>
        </a:p>
      </dsp:txBody>
      <dsp:txXfrm>
        <a:off x="3951348" y="462734"/>
        <a:ext cx="1849722" cy="1148490"/>
      </dsp:txXfrm>
    </dsp:sp>
    <dsp:sp modelId="{29355B93-58E7-40B9-A9A7-D71CE35F1DE0}">
      <dsp:nvSpPr>
        <dsp:cNvPr id="0" name=""/>
        <dsp:cNvSpPr/>
      </dsp:nvSpPr>
      <dsp:spPr>
        <a:xfrm>
          <a:off x="1319" y="2107263"/>
          <a:ext cx="1921184" cy="121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214784" y="2310055"/>
          <a:ext cx="1921184" cy="121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Základní východiska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(0-10 bodů)</a:t>
          </a:r>
          <a:endParaRPr lang="cs-CZ" sz="1800" kern="1200" dirty="0"/>
        </a:p>
      </dsp:txBody>
      <dsp:txXfrm>
        <a:off x="250515" y="2345786"/>
        <a:ext cx="1849722" cy="1148490"/>
      </dsp:txXfrm>
    </dsp:sp>
    <dsp:sp modelId="{E76B1160-7540-4995-B8F8-99003202A4F9}">
      <dsp:nvSpPr>
        <dsp:cNvPr id="0" name=""/>
        <dsp:cNvSpPr/>
      </dsp:nvSpPr>
      <dsp:spPr>
        <a:xfrm>
          <a:off x="2349434" y="2107263"/>
          <a:ext cx="1921184" cy="121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2562899" y="2310055"/>
          <a:ext cx="1921184" cy="121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Dopady projektu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(0-35 bodů)</a:t>
          </a:r>
          <a:endParaRPr lang="cs-CZ" sz="1800" kern="1200" dirty="0"/>
        </a:p>
      </dsp:txBody>
      <dsp:txXfrm>
        <a:off x="2598630" y="2345786"/>
        <a:ext cx="1849722" cy="1148490"/>
      </dsp:txXfrm>
    </dsp:sp>
    <dsp:sp modelId="{BB5D0DDC-D3AA-4C61-9CFE-D67EC012D759}">
      <dsp:nvSpPr>
        <dsp:cNvPr id="0" name=""/>
        <dsp:cNvSpPr/>
      </dsp:nvSpPr>
      <dsp:spPr>
        <a:xfrm>
          <a:off x="4697548" y="2107263"/>
          <a:ext cx="1921184" cy="121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FDF-3821-438F-9F8C-D8ECF6C34B8B}">
      <dsp:nvSpPr>
        <dsp:cNvPr id="0" name=""/>
        <dsp:cNvSpPr/>
      </dsp:nvSpPr>
      <dsp:spPr>
        <a:xfrm>
          <a:off x="4911013" y="2310055"/>
          <a:ext cx="1921184" cy="121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Realizace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(</a:t>
          </a:r>
          <a:r>
            <a:rPr lang="cs-CZ" sz="1800" kern="1200" dirty="0">
              <a:solidFill>
                <a:schemeClr val="bg1"/>
              </a:solidFill>
            </a:rPr>
            <a:t>0-30 bodů)</a:t>
          </a:r>
          <a:endParaRPr lang="cs-CZ" sz="1800" kern="1200" dirty="0"/>
        </a:p>
      </dsp:txBody>
      <dsp:txXfrm>
        <a:off x="4946744" y="2345786"/>
        <a:ext cx="1849722" cy="1148490"/>
      </dsp:txXfrm>
    </dsp:sp>
    <dsp:sp modelId="{5250D7C8-83DE-459B-BE9E-D9A61EBF57DB}">
      <dsp:nvSpPr>
        <dsp:cNvPr id="0" name=""/>
        <dsp:cNvSpPr/>
      </dsp:nvSpPr>
      <dsp:spPr>
        <a:xfrm>
          <a:off x="7045663" y="2107263"/>
          <a:ext cx="2390241" cy="1555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1E4E-6597-4477-802C-11EFFE9138C5}">
      <dsp:nvSpPr>
        <dsp:cNvPr id="0" name=""/>
        <dsp:cNvSpPr/>
      </dsp:nvSpPr>
      <dsp:spPr>
        <a:xfrm>
          <a:off x="7259128" y="2310055"/>
          <a:ext cx="2390241" cy="1555085"/>
        </a:xfrm>
        <a:prstGeom prst="roundRect">
          <a:avLst>
            <a:gd name="adj" fmla="val 10000"/>
          </a:avLst>
        </a:prstGeom>
        <a:solidFill>
          <a:srgbClr val="337B86">
            <a:alpha val="88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600" b="1" kern="1200" dirty="0">
              <a:solidFill>
                <a:schemeClr val="bg1"/>
              </a:solidFill>
            </a:rPr>
            <a:t>Předpoklady (0-25 bodů)</a:t>
          </a:r>
          <a:endParaRPr lang="cs-CZ" sz="2600" b="1" kern="1200" dirty="0"/>
        </a:p>
      </dsp:txBody>
      <dsp:txXfrm>
        <a:off x="7304675" y="2355602"/>
        <a:ext cx="2299147" cy="14639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D3D0F-5737-4E57-8821-E61B3A94146A}">
      <dsp:nvSpPr>
        <dsp:cNvPr id="0" name=""/>
        <dsp:cNvSpPr/>
      </dsp:nvSpPr>
      <dsp:spPr>
        <a:xfrm>
          <a:off x="4657180" y="1595131"/>
          <a:ext cx="3700467" cy="68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721"/>
              </a:lnTo>
              <a:lnTo>
                <a:pt x="3700467" y="501721"/>
              </a:lnTo>
              <a:lnTo>
                <a:pt x="3700467" y="6857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D344-9765-434E-8BC0-08AE68445F0D}">
      <dsp:nvSpPr>
        <dsp:cNvPr id="0" name=""/>
        <dsp:cNvSpPr/>
      </dsp:nvSpPr>
      <dsp:spPr>
        <a:xfrm>
          <a:off x="4657180" y="1595131"/>
          <a:ext cx="1196029" cy="68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721"/>
              </a:lnTo>
              <a:lnTo>
                <a:pt x="1196029" y="501721"/>
              </a:lnTo>
              <a:lnTo>
                <a:pt x="1196029" y="6857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97E96-E458-4DFA-95DF-F440EEAC0DC2}">
      <dsp:nvSpPr>
        <dsp:cNvPr id="0" name=""/>
        <dsp:cNvSpPr/>
      </dsp:nvSpPr>
      <dsp:spPr>
        <a:xfrm>
          <a:off x="3424751" y="1595131"/>
          <a:ext cx="1232429" cy="685788"/>
        </a:xfrm>
        <a:custGeom>
          <a:avLst/>
          <a:gdLst/>
          <a:ahLst/>
          <a:cxnLst/>
          <a:rect l="0" t="0" r="0" b="0"/>
          <a:pathLst>
            <a:path>
              <a:moveTo>
                <a:pt x="1232429" y="0"/>
              </a:moveTo>
              <a:lnTo>
                <a:pt x="1232429" y="501721"/>
              </a:lnTo>
              <a:lnTo>
                <a:pt x="0" y="501721"/>
              </a:lnTo>
              <a:lnTo>
                <a:pt x="0" y="6857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996292" y="1595131"/>
          <a:ext cx="3660888" cy="685788"/>
        </a:xfrm>
        <a:custGeom>
          <a:avLst/>
          <a:gdLst/>
          <a:ahLst/>
          <a:cxnLst/>
          <a:rect l="0" t="0" r="0" b="0"/>
          <a:pathLst>
            <a:path>
              <a:moveTo>
                <a:pt x="3660888" y="0"/>
              </a:moveTo>
              <a:lnTo>
                <a:pt x="3660888" y="501721"/>
              </a:lnTo>
              <a:lnTo>
                <a:pt x="0" y="501721"/>
              </a:lnTo>
              <a:lnTo>
                <a:pt x="0" y="6857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663720" y="333436"/>
          <a:ext cx="1986920" cy="126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3884489" y="543167"/>
          <a:ext cx="1986920" cy="1261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Předpoklady</a:t>
          </a:r>
        </a:p>
      </dsp:txBody>
      <dsp:txXfrm>
        <a:off x="3921443" y="580121"/>
        <a:ext cx="1913012" cy="1187786"/>
      </dsp:txXfrm>
    </dsp:sp>
    <dsp:sp modelId="{29355B93-58E7-40B9-A9A7-D71CE35F1DE0}">
      <dsp:nvSpPr>
        <dsp:cNvPr id="0" name=""/>
        <dsp:cNvSpPr/>
      </dsp:nvSpPr>
      <dsp:spPr>
        <a:xfrm>
          <a:off x="2832" y="2280919"/>
          <a:ext cx="1986920" cy="126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223601" y="2490650"/>
          <a:ext cx="1986920" cy="1261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4.1.Švýcarsko-české partnerství</a:t>
          </a:r>
          <a:endParaRPr lang="cs-CZ" sz="1800" kern="1200" dirty="0"/>
        </a:p>
      </dsp:txBody>
      <dsp:txXfrm>
        <a:off x="260555" y="2527604"/>
        <a:ext cx="1913012" cy="1187786"/>
      </dsp:txXfrm>
    </dsp:sp>
    <dsp:sp modelId="{E76B1160-7540-4995-B8F8-99003202A4F9}">
      <dsp:nvSpPr>
        <dsp:cNvPr id="0" name=""/>
        <dsp:cNvSpPr/>
      </dsp:nvSpPr>
      <dsp:spPr>
        <a:xfrm>
          <a:off x="2431291" y="2280919"/>
          <a:ext cx="1986920" cy="126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2652060" y="2490650"/>
          <a:ext cx="1986920" cy="1261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4.2 Partnerská struktura a projektové řízení</a:t>
          </a:r>
          <a:endParaRPr lang="cs-CZ" sz="1800" kern="1200" dirty="0"/>
        </a:p>
      </dsp:txBody>
      <dsp:txXfrm>
        <a:off x="2689014" y="2527604"/>
        <a:ext cx="1913012" cy="1187786"/>
      </dsp:txXfrm>
    </dsp:sp>
    <dsp:sp modelId="{BB5D0DDC-D3AA-4C61-9CFE-D67EC012D759}">
      <dsp:nvSpPr>
        <dsp:cNvPr id="0" name=""/>
        <dsp:cNvSpPr/>
      </dsp:nvSpPr>
      <dsp:spPr>
        <a:xfrm>
          <a:off x="4859749" y="2280919"/>
          <a:ext cx="1986920" cy="126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FDF-3821-438F-9F8C-D8ECF6C34B8B}">
      <dsp:nvSpPr>
        <dsp:cNvPr id="0" name=""/>
        <dsp:cNvSpPr/>
      </dsp:nvSpPr>
      <dsp:spPr>
        <a:xfrm>
          <a:off x="5080518" y="2490650"/>
          <a:ext cx="1986920" cy="126169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4.3 Analýza rizik</a:t>
          </a:r>
        </a:p>
      </dsp:txBody>
      <dsp:txXfrm>
        <a:off x="5117472" y="2527604"/>
        <a:ext cx="1913012" cy="1187786"/>
      </dsp:txXfrm>
    </dsp:sp>
    <dsp:sp modelId="{5250D7C8-83DE-459B-BE9E-D9A61EBF57DB}">
      <dsp:nvSpPr>
        <dsp:cNvPr id="0" name=""/>
        <dsp:cNvSpPr/>
      </dsp:nvSpPr>
      <dsp:spPr>
        <a:xfrm>
          <a:off x="7288208" y="2280919"/>
          <a:ext cx="2138880" cy="1252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1E4E-6597-4477-802C-11EFFE9138C5}">
      <dsp:nvSpPr>
        <dsp:cNvPr id="0" name=""/>
        <dsp:cNvSpPr/>
      </dsp:nvSpPr>
      <dsp:spPr>
        <a:xfrm>
          <a:off x="7508977" y="2490650"/>
          <a:ext cx="2138880" cy="1252320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4.4 Rozpočet projektu</a:t>
          </a:r>
        </a:p>
      </dsp:txBody>
      <dsp:txXfrm>
        <a:off x="7545656" y="2527329"/>
        <a:ext cx="2065522" cy="11789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31682-8A71-41EB-9877-8814867388C3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Popis hlavních rizik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Realizační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Řízení projektu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Finanční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Časové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Povolení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Atd……</a:t>
          </a:r>
        </a:p>
      </dsp:txBody>
      <dsp:txXfrm>
        <a:off x="44665" y="1038705"/>
        <a:ext cx="2060143" cy="1206068"/>
      </dsp:txXfrm>
    </dsp:sp>
    <dsp:sp modelId="{8D4F4AF8-3F7F-417D-BD9B-2AC51761E042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2330227" y="1482881"/>
        <a:ext cx="316861" cy="317716"/>
      </dsp:txXfrm>
    </dsp:sp>
    <dsp:sp modelId="{A41CE161-4075-4098-82E8-CECDB1604BF2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Stanovení míry rizika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malá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spíše menší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spíše větší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velká</a:t>
          </a:r>
        </a:p>
      </dsp:txBody>
      <dsp:txXfrm>
        <a:off x="3033928" y="1038705"/>
        <a:ext cx="2060143" cy="1206068"/>
      </dsp:txXfrm>
    </dsp:sp>
    <dsp:sp modelId="{E80ED9AC-7712-458A-851B-4ED259CFB071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5319490" y="1482881"/>
        <a:ext cx="316861" cy="317716"/>
      </dsp:txXfrm>
    </dsp:sp>
    <dsp:sp modelId="{B418C76E-1B40-4364-8F73-DDC18518084D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Stanovení dopadu rizika na realizaci projektu</a:t>
          </a:r>
        </a:p>
      </dsp:txBody>
      <dsp:txXfrm>
        <a:off x="6023190" y="1038705"/>
        <a:ext cx="2060143" cy="1206068"/>
      </dsp:txXfrm>
    </dsp:sp>
    <dsp:sp modelId="{9F365E32-5C25-46C9-B6A5-B32C334CE0CA}">
      <dsp:nvSpPr>
        <dsp:cNvPr id="0" name=""/>
        <dsp:cNvSpPr/>
      </dsp:nvSpPr>
      <dsp:spPr>
        <a:xfrm rot="5400000">
          <a:off x="6826932" y="243175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-5400000">
        <a:off x="6894404" y="2470192"/>
        <a:ext cx="317716" cy="316861"/>
      </dsp:txXfrm>
    </dsp:sp>
    <dsp:sp modelId="{039A4403-F531-4D5A-A160-61F7ED59D102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Stanovení pravděpodobnosti výskytu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malá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spíše menší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spíše větší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velká</a:t>
          </a:r>
        </a:p>
      </dsp:txBody>
      <dsp:txXfrm>
        <a:off x="6023190" y="3173893"/>
        <a:ext cx="2060143" cy="1206068"/>
      </dsp:txXfrm>
    </dsp:sp>
    <dsp:sp modelId="{A591A36C-B83C-4EE5-8DB4-6F09369F0402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10800000">
        <a:off x="5480910" y="3618068"/>
        <a:ext cx="316861" cy="317716"/>
      </dsp:txXfrm>
    </dsp:sp>
    <dsp:sp modelId="{2E79C31B-290C-4D9A-A2B1-ACBE68A9ABDF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Nastavení vhodných opatření / návrh řešení</a:t>
          </a:r>
        </a:p>
      </dsp:txBody>
      <dsp:txXfrm>
        <a:off x="3033928" y="3173892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3E3A8-1B86-4D9E-A509-C849EA4ABA23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AAE4-7016-47B2-A31D-221345C5E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18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96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B359A-8437-342B-EB99-9F5C8424F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618CC23-68EB-9ED3-6D7A-D4D5E0849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4F2D766-6591-448D-41DF-11C76517D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0E2E62-CDB0-36C6-4B22-9E44968B0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73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C3FC2-0FCE-E926-3C3C-09B0A8640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32871C7-F228-FE19-F7C1-9F5C684AB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2278B50-226C-AA19-8F80-26A870BD4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79FDD4-6BCB-9B80-A1B1-6173B700A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316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23D9C-E460-2F8E-7CD1-DF9EFF245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34AA6DA-88E3-DABB-B2A2-08F4B0BBC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5A2A7DA-A676-384D-76D2-D2B52C54D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181CB8-E2D7-2FA4-6AFF-E24538DCA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39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42C47-20DC-0AD6-877F-FCD35AEC5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E2E9FA1-9093-F043-DC4D-CF19F2DB9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F47176E-421D-6DE6-F7E0-21C74BE85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PROČ? Čemu a jak přírodě, resp. posílení biodiverzity prospěju? Musím popsat výchozí stav, ze kterého bude patrný environmentální problém dané lokality/ povodí nebo např. řešeného </a:t>
            </a:r>
            <a:r>
              <a:rPr lang="cs-CZ" dirty="0" err="1"/>
              <a:t>územíí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78CB6D-F6E2-EA82-8B75-A5E0F363E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552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B4A5F-84F2-64D9-6519-F964B11E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C980F96-9705-3295-3081-4376454ED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D550007-9F6F-6A55-2D86-C81B14A8E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PROČ? Čemu a jak přírodě, resp. posílení biodiverzity prospěju? Musím popsat výchozí stav, ze kterého bude patrný environmentální problém dané lokality/ povodí nebo např. řešeného </a:t>
            </a:r>
            <a:r>
              <a:rPr lang="cs-CZ" dirty="0" err="1"/>
              <a:t>územíí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C3B827-970E-4B9A-9B9D-8071902F7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555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4035E-9D36-685E-805C-E3199E96C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C7D5957-A908-9433-98BF-45FE06D1B7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1B75232-80D7-F732-19DD-7B9A13C87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98894-6016-B050-AD75-65C07089C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107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C464A-7212-73A3-B8DC-AC5D3824A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FB1501F-C412-4B41-6682-3EA3F93DF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F8E7539-EC98-0516-977C-F4DD2A052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7FA3FF-4DE8-9DD5-EAFD-74F7DE5DD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525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F637A-EE17-586B-7636-8799AF1C1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1978F82-85F0-BE57-81ED-1FEF00AE5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C201181-C10F-BD30-479A-1E3A1673C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84F1FF-3480-7118-2B9B-618A58007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150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0526-839E-3BD9-54F0-E4E414C50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E739769-5E6A-117B-CD78-6BF51EECE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188D8FA-D205-FB61-2A4B-C2D1DBADA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F1A1DD-853A-7E2B-066D-C629B982E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23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754B2-C2C4-C167-037B-C71848727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A80DFD9-90A3-9920-338E-DD0F6D77D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F4B669-12AE-FF4C-0862-EB6306E6E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PROČ? Čemu a jak přírodě, resp. posílení biodiverzity prospěju? Musím popsat výchozí stav, ze kterého bude patrný environmentální problém dané lokality/ povodí nebo např. řešeného </a:t>
            </a:r>
            <a:r>
              <a:rPr lang="cs-CZ" dirty="0" err="1"/>
              <a:t>územíí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A39489-D257-8CE7-E66D-2AC06DBD5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28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365B1-5817-FB32-BC24-D74D3F518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47ED6F8-B3FD-DAB9-249C-6DB1BE214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A4228BF-FA7D-AD68-5328-AEF84634C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B11B1A-9D6D-8D75-C559-D1F342521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251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E0D59-30B7-3B9A-1A88-5D04F37FA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CB82698-1DDA-71DD-E80B-B4E1B909B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87F3266-B372-8A6F-EDAF-E65019E15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PROČ? Čemu a jak přírodě, resp. posílení biodiverzity prospěju? Musím popsat výchozí stav, ze kterého bude patrný environmentální problém dané lokality/ povodí nebo např. řešeného </a:t>
            </a:r>
            <a:r>
              <a:rPr lang="cs-CZ" dirty="0" err="1"/>
              <a:t>územíí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FCE31D-D697-9C04-0D38-D00E08568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302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1F942-ECF3-822A-5945-3DEE89FBA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5DB194D-48C8-DEDB-5514-5A2882B14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2B033F9-5491-69A2-8FDA-40FCA17A5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8AA002-BF42-2B17-8E7F-D1FE712A2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48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9E8D0-E86A-4B9B-436B-662BCBA31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3CCDD9A-4987-19A0-B174-4E7D87253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04E5BBF-5C15-0B25-2FAA-7BB888D1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D2F041-4912-BD2A-3FEB-5CFBE1940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291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3ACD8-672B-E151-84B2-FC51E24CC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436F926-F13F-B5A4-7E4C-F6F0C3448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8D09331-D857-A69B-443E-836EF11B1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B8E749-9B27-B2E6-FD0C-BCB944F62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853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C960D-EDAC-6134-E3CD-A61210722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D5CB3AA-5DFE-DB24-41CA-A6180C40DA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508A28C-8931-94EE-F185-6DD2AF55C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04BC13-5CA7-2232-764F-E4C30C672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944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4E5E8-5FA9-8F24-BBCB-17BF9EFE1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2CA7AA1-E3F1-4A8A-6127-AB86AAECD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DD1E2D8-DDB3-C66A-345A-57A3BC63C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5BCE84-9911-8031-0667-8A18B2A61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686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22EC3-BE15-EE3C-7D43-221BFF9B7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F862153-B510-D936-45A3-C87230A85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522C0CA-97B1-D71E-CEC2-F94EF6C80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1C62F8-6C02-E091-46C0-B18A888A2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59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474BD-9A31-8850-6583-356C2F183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CACDE0C-27C1-050E-2D99-31495028F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AFC097C-021D-01E3-C286-A31BD077A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496317-5ECE-0D42-5957-204730C5D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183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31117-B4C1-BCE5-5590-FF5F6F7B8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220D003-6C0D-5989-BB62-68EA722E4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74B90B3-BD9F-9CE7-70EA-3F97EB59E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2C4386-9B81-8725-9E8A-66D208860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756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7FB5B-0FA4-7D35-04F1-DCEA2CF0C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E350C27-FB24-6BE7-0ADA-080A8C368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C3F0A9B-CBD1-26FD-11F5-25FD3E6DD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B859D0-9412-66B0-B902-0F1311EE1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79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A9476-E3BD-AF2B-C281-CF84E5A4C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8C768D6-8C0D-CB98-F3A2-B7F7D93C9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BA6316F-8FD5-ADA0-9FD9-E42C487F7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D0F4C3-EB5C-6FF6-AA5E-68DBAD9A3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216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6082C-0BA2-27D9-087B-DAFFAA235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C48C382-3355-2FD2-9BA5-D556003C5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3340EE5-1E70-B957-3DBB-C063FD84B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6F3E91-26DE-F029-5F82-A13D0BCF6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373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326D7-25D1-D587-4730-DA2B099A1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B888C40-2977-55FA-98A0-F651BBB18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FF4BD57-1C3D-6B74-25D8-24EB92643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F308A3-DE0A-93E5-967B-2520527EC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625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83EC2-92FE-5D4D-9A13-A58C6BEB1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DA97AD2-8973-A0FB-0789-4C2D74B56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8F788F6-C45E-3D76-46A8-C682AF28C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9DB246-ACB8-C0BD-C1A9-8460116CF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267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7FB5B-0FA4-7D35-04F1-DCEA2CF0C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E350C27-FB24-6BE7-0ADA-080A8C368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C3F0A9B-CBD1-26FD-11F5-25FD3E6DD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B859D0-9412-66B0-B902-0F1311EE1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794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A05D-AFE5-B450-22AE-17955F964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6825603-811F-D378-5B27-B06F797AB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155A572-2177-0909-78B4-917163249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BF1848-F210-72AF-2D5B-475BD111E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820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32853-8468-8DE0-C6EA-9CA82DC65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5770CEB-FC6E-40FA-19B9-B6EEDD520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873BACB-8A2B-4A73-4852-C274AF49E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0CEC7F-2263-DD1F-730D-8A971B63D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4858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879A5-D894-BD35-8FFC-1AAF10167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7A51AAE-CB3A-C2A3-3C20-6BC7309F4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3B9A1E1-C38D-BFF2-E1D2-DA71110FC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5B5812-0591-E05E-7FF4-D05998B4C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1800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5CFB8-C042-86D4-F917-0F325FAA4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F2E547-61BB-F64E-FC68-D0E6E4788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791F46B-370D-5D33-DFDA-982791F92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C33314-716C-DCA7-523B-FAC430B64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5598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8BB8D-F305-0BA3-70AC-A95914915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FEA9504-BCAC-6E42-1821-D211B2E4B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5DED9B-90C5-1C60-39CD-913EB5118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645278-2AD2-CC03-20F3-032C8BA87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9044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E463B-944A-E2BB-EDDF-2DFFEBEAF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7786E93-B0F1-E863-C1A2-C35650BF9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70AE54A-4CA5-C313-531A-9E9365BFB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8EA00D-1101-94B1-3252-ABA8CA3A4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20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A2E90-B62D-9773-B747-33FEA838C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1515A82-5F5F-741A-C0D4-960BB086F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3C0230-81C0-788A-55F5-3F95F1C26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B2262D-9C4F-075A-8373-BADE084798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1806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307E9-E94E-F8A5-C3ED-907E6D69F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FB1864F-1DB7-306D-6C8A-6DE24C1DC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A8C0E65-014E-5A0C-5D47-ADAB06DC8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37FB71-3FF9-CC38-D7A4-33ECCE458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1875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757E0-28C5-6605-1884-32B66FB06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5052A74-99CB-7A19-DDC2-7842AC9155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298A987-3CF8-55F4-26B5-8B78A34E6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B560F5-A67C-451F-3966-782D8FDEF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849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98553-4D31-E5BA-7903-188E3445D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0B8B5AB-919A-A612-F471-9F59D1AA3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55FB9E6-283A-6F2B-33E9-4AD1F7FF7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7CD925-BF00-AB10-DFCF-FE278C2F0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831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EA14E-4DB9-846A-2876-810CCE51F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42A7115-313D-CB9E-AF05-F2F028497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C02323B-29CB-D181-F1FB-A59EA32E5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8649F6-D747-564A-7895-30D1CBE6B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5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513A2-A41D-C372-617D-AED8C6D90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422E83A-B4FF-02A9-5C23-33A7A12B1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49BBF6F-7CF5-C969-CAFB-7C1951DE3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F670A4-2ADA-4B2C-0071-2AB4C37E1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28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7685D-BB1F-9B4B-E538-A08353ADE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24F9E36-7512-3B4D-75D4-C565ABB03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6E28576-B14A-4989-D8FA-CCA0B560A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3BC604-F53D-D4B9-63F3-56D910254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11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20BF7-A069-9331-1C1F-254052031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C1EDF99-11F7-5BC2-6C44-49222652C0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0F8C00E-D170-0E3A-505F-EDA03B988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F335C8-53E3-DDC2-345F-A1E8D6E87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00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55C74-04D8-B5B4-5B36-362253477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528CF1-0A5B-82FC-075A-524830E79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87D7E57-FDA5-B3EA-0F61-07896A7B2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6C9EA6-35F3-E742-BB5F-D77CD8F23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13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85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9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3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44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06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21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46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37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27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6C98-A4BD-4B7A-96BC-AEBD96CF8DF6}" type="datetime1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604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3B35-3970-4DF6-BF0B-DFA7EAF6BAB6}" type="datetime1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55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38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A403-0CC2-4A85-8FA9-7C5323BB6905}" type="datetime1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675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D22E-FD68-4B25-BE6E-EC0CA7FCFDC5}" type="datetime1">
              <a:rPr lang="cs-CZ" smtClean="0"/>
              <a:t>14.05.2025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050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DF20-B4B1-4139-A425-4580F21DB28C}" type="datetime1">
              <a:rPr lang="cs-CZ" smtClean="0"/>
              <a:t>14.05.2025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402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D2A-8AE5-4C82-A48E-8B3405385F96}" type="datetime1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560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EC8-4885-4154-BBE9-40D281D2EA8D}" type="datetime1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801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3A73-988A-4BE6-BF73-8DC3E6253A0A}" type="datetime1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285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FC1F-96BB-43B4-A7F5-0957F4FDAAFF}" type="datetime1">
              <a:rPr lang="cs-CZ" smtClean="0"/>
              <a:t>14.05.2025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278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D0BF-8C3D-44FB-9922-B989302F6EA8}" type="datetime1">
              <a:rPr lang="cs-CZ" smtClean="0"/>
              <a:t>14.05.2025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609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D40A-DC10-4D28-ABA7-53924FF16139}" type="datetime1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894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6549-29A3-4E7B-A653-0F8E3793C21C}" type="datetime1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72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791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9A97-93B6-47A0-868E-2BBC9B499785}" type="datetime1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92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F64C-1B39-4EE7-866A-6880DB1F02CF}" type="datetime1">
              <a:rPr lang="cs-CZ" smtClean="0"/>
              <a:t>14.05.2025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396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D4D-7E66-4982-81EC-583996454DC2}" type="datetime1">
              <a:rPr lang="cs-CZ" smtClean="0"/>
              <a:t>14.05.2025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375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D42F-8528-461E-95AD-406AA5B590BA}" type="datetime1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79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16BA-8FF0-4A0F-873F-69FD2AA8D568}" type="datetime1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63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76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4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80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55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1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9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69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36653-C7BE-4971-9C2D-1AE5EF021A36}" type="datetime1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265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28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29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33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34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notesSlide" Target="../notesSlides/notesSlide37.xml"/><Relationship Id="rId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6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6.png"/><Relationship Id="rId9" Type="http://schemas.microsoft.com/office/2007/relationships/diagramDrawing" Target="../diagrams/drawing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96587F-59D2-4C56-A60C-E705DE34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51" y="1289099"/>
            <a:ext cx="4419734" cy="2336970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Seminář pro předkladatele projektů do 2. výzvy programu Udržitelný turismus a posílení biodiverzity – Malé grantové schéma</a:t>
            </a:r>
            <a:br>
              <a:rPr lang="cs-CZ" sz="2400" b="1" dirty="0">
                <a:solidFill>
                  <a:schemeClr val="tx1"/>
                </a:solidFill>
              </a:rPr>
            </a:br>
            <a:br>
              <a:rPr lang="cs-CZ" sz="2800" b="1" dirty="0"/>
            </a:br>
            <a:br>
              <a:rPr lang="cs-CZ" sz="2800" b="1" dirty="0"/>
            </a:br>
            <a:br>
              <a:rPr lang="cs-CZ" sz="2800" b="1" dirty="0"/>
            </a:br>
            <a:r>
              <a:rPr lang="cs-CZ" sz="2800" b="1" dirty="0"/>
              <a:t>Ministerstvo životního prostředí</a:t>
            </a:r>
            <a:br>
              <a:rPr lang="cs-CZ" sz="2800" b="1" dirty="0"/>
            </a:br>
            <a:r>
              <a:rPr lang="cs-CZ" sz="2800" b="1" dirty="0"/>
              <a:t>14</a:t>
            </a:r>
            <a:r>
              <a:rPr lang="cs-CZ" sz="2400" b="1" dirty="0"/>
              <a:t>. května 2025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DE338D-ACAE-4AB8-BA49-4669F3A73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0633"/>
            <a:ext cx="5449471" cy="1189714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374880-BFD4-4C03-BE00-CB80236D9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008" y="3762728"/>
            <a:ext cx="4955311" cy="19363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829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A688F6-37A3-073C-906F-9E19743B5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04DFB-97D8-12E9-CE59-FE09FFD3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Definování základní osy projektu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8CA30F-4CB7-A86A-926F-C5AACAD8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58807" cy="3653265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endParaRPr lang="cs-CZ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b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Důležitý úvodní krok – promítne se do všech části projektového návrhu!</a:t>
            </a:r>
          </a:p>
          <a:p>
            <a:pPr marL="0" indent="0" algn="ctr">
              <a:buNone/>
            </a:pPr>
            <a:endParaRPr lang="cs-CZ" kern="100" dirty="0">
              <a:solidFill>
                <a:schemeClr val="bg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b="1" kern="100" dirty="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E</a:t>
            </a:r>
            <a:r>
              <a:rPr lang="cs-CZ" sz="2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nvironmentální problém</a:t>
            </a:r>
            <a:r>
              <a:rPr lang="cs-CZ" sz="2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příčiny </a:t>
            </a:r>
            <a:r>
              <a:rPr lang="cs-CZ" sz="2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environmentálního problému → </a:t>
            </a:r>
            <a:r>
              <a:rPr lang="cs-CZ" sz="2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hlavní a vedlejší cíle</a:t>
            </a:r>
            <a:r>
              <a:rPr lang="cs-CZ" sz="2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projektu → </a:t>
            </a:r>
            <a:r>
              <a:rPr lang="cs-CZ" sz="2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aktivity projektu </a:t>
            </a:r>
            <a:r>
              <a:rPr lang="cs-CZ" sz="2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→ </a:t>
            </a:r>
            <a:r>
              <a:rPr lang="cs-CZ" sz="2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výstupy</a:t>
            </a:r>
            <a:r>
              <a:rPr lang="cs-CZ" sz="2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→</a:t>
            </a:r>
            <a:r>
              <a:rPr lang="cs-CZ" sz="2400" kern="100" dirty="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dopady</a:t>
            </a:r>
            <a:r>
              <a:rPr lang="cs-CZ" sz="2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projektu</a:t>
            </a:r>
            <a:r>
              <a:rPr lang="cs-CZ" sz="2400" kern="100" dirty="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cs-CZ" sz="2400" u="sng" kern="100" dirty="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environmentální</a:t>
            </a:r>
            <a:r>
              <a:rPr lang="cs-CZ" sz="2400" kern="100" dirty="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, socio-ekonomické)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4A65C81-90C0-7F60-8D10-3E9BED3D887E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DFDB9246-2785-06A9-0DE0-B60F305FF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5C0A872-AB23-2C50-A26E-20CFABF0B100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212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332BC9-C4C0-3A5E-9E42-50FDC6DED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E04EC-FCF8-121B-9F98-B8D23DF7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7153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Definování základní osy projektu - příklad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E9B7A0A-2CA2-04B3-FC16-A83E23E6BC2A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D876DB28-62BC-AA18-156A-ABF45F106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218" y="6325771"/>
            <a:ext cx="2128902" cy="464776"/>
          </a:xfrm>
          <a:prstGeom prst="rect">
            <a:avLst/>
          </a:prstGeom>
          <a:effectLst/>
        </p:spPr>
      </p:pic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6FB3AEB0-F8EB-97D9-C3E2-FC1F5C93D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967186"/>
              </p:ext>
            </p:extLst>
          </p:nvPr>
        </p:nvGraphicFramePr>
        <p:xfrm>
          <a:off x="495788" y="1268362"/>
          <a:ext cx="11200424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629">
                  <a:extLst>
                    <a:ext uri="{9D8B030D-6E8A-4147-A177-3AD203B41FA5}">
                      <a16:colId xmlns:a16="http://schemas.microsoft.com/office/drawing/2014/main" val="3300438947"/>
                    </a:ext>
                  </a:extLst>
                </a:gridCol>
                <a:gridCol w="1520639">
                  <a:extLst>
                    <a:ext uri="{9D8B030D-6E8A-4147-A177-3AD203B41FA5}">
                      <a16:colId xmlns:a16="http://schemas.microsoft.com/office/drawing/2014/main" val="260504431"/>
                    </a:ext>
                  </a:extLst>
                </a:gridCol>
                <a:gridCol w="1968790">
                  <a:extLst>
                    <a:ext uri="{9D8B030D-6E8A-4147-A177-3AD203B41FA5}">
                      <a16:colId xmlns:a16="http://schemas.microsoft.com/office/drawing/2014/main" val="2367292790"/>
                    </a:ext>
                  </a:extLst>
                </a:gridCol>
                <a:gridCol w="2891291">
                  <a:extLst>
                    <a:ext uri="{9D8B030D-6E8A-4147-A177-3AD203B41FA5}">
                      <a16:colId xmlns:a16="http://schemas.microsoft.com/office/drawing/2014/main" val="4133972537"/>
                    </a:ext>
                  </a:extLst>
                </a:gridCol>
                <a:gridCol w="2890075">
                  <a:extLst>
                    <a:ext uri="{9D8B030D-6E8A-4147-A177-3AD203B41FA5}">
                      <a16:colId xmlns:a16="http://schemas.microsoft.com/office/drawing/2014/main" val="2001912271"/>
                    </a:ext>
                  </a:extLst>
                </a:gridCol>
              </a:tblGrid>
              <a:tr h="416152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Environmentální problém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Příčiny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Aktivity a </a:t>
                      </a:r>
                    </a:p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jejich výsledky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Cíle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Dopady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74072"/>
                  </a:ext>
                </a:extLst>
              </a:tr>
              <a:tr h="4244748">
                <a:tc>
                  <a:txBody>
                    <a:bodyPr/>
                    <a:lstStyle/>
                    <a:p>
                      <a:r>
                        <a:rPr lang="cs-CZ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Zhoršování přírodního prostředí oblasti XY.</a:t>
                      </a:r>
                    </a:p>
                    <a:p>
                      <a:endParaRPr lang="cs-CZ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Narůstající degradace přírodních stanovišť a eroze půdy na kritických místech.</a:t>
                      </a:r>
                    </a:p>
                    <a:p>
                      <a:endParaRPr lang="cs-CZ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Tento stav má přímý vliv na biodiverzitu – například populace chráněných druhů rostlin a živočichů, jako je hořec tečkovaný nebo střevlík horský, zaznamenaly v posledních pěti letech pokles o více než 25 %.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Jednou z významných  příčin je zatížení ekosystému vysokou návštěvností turistů: </a:t>
                      </a:r>
                    </a:p>
                    <a:p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Přetížení exponovaných lokalit</a:t>
                      </a:r>
                    </a:p>
                    <a:p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2.Nedostatečná infrastruktura pro usměrňování pohybu a aktivit turistů v terénu</a:t>
                      </a:r>
                    </a:p>
                    <a:p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Nízká informovanost návštěvníků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Vytvoření sezónních plánů pro rozložení návštěvnosti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Zavedení limitů denního počtu návštěvníků </a:t>
                      </a:r>
                    </a:p>
                    <a:p>
                      <a:pPr marL="0" indent="0">
                        <a:buNone/>
                      </a:pP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Vybudování dřevěných chodníků a zábran proti erozi na kritických místech.</a:t>
                      </a:r>
                    </a:p>
                    <a:p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</a:t>
                      </a:r>
                      <a:r>
                        <a:rPr lang="it-IT" sz="1200" dirty="0"/>
                        <a:t>Rekultivace a obnova degradovaných stanovišť</a:t>
                      </a: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Informační kampaně pro turisty a školy o dopadech nadměrné návštěvnosti.</a:t>
                      </a:r>
                    </a:p>
                    <a:p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Hlavní cíl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cs-CZ" sz="1200" i="0" dirty="0">
                          <a:solidFill>
                            <a:schemeClr val="bg1"/>
                          </a:solidFill>
                        </a:rPr>
                        <a:t>Snížit negativní dopady turismu na přírodní památky v prioritních lokalitách o 30 % oproti současnému stavu </a:t>
                      </a:r>
                    </a:p>
                    <a:p>
                      <a:pPr lvl="0"/>
                      <a:endParaRPr lang="cs-CZ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cs-CZ" sz="120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Dílčí cíle: </a:t>
                      </a:r>
                    </a:p>
                    <a:p>
                      <a:pPr lvl="0"/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Regulace turistiky: </a:t>
                      </a:r>
                      <a:r>
                        <a:rPr lang="cs-CZ" sz="1200" dirty="0"/>
                        <a:t>Rozložení návštěvnosti mezi méně zatížené oblasti o 30 % během následujících 5 let</a:t>
                      </a: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Ochrana přírodních stanovišť: </a:t>
                      </a:r>
                    </a:p>
                    <a:p>
                      <a:r>
                        <a:rPr lang="cs-CZ" sz="1200" dirty="0"/>
                        <a:t>Zvýšit ekologickou stabilitu rekultivací 10 ha poškozených ploch a snížit erozi půdy o 20 %.</a:t>
                      </a:r>
                    </a:p>
                    <a:p>
                      <a:pPr lvl="0"/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Vzdělávání a osvěta: 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Zvýšit povědomí veřejnosti o ochraně přírodních oblastí a významu udržitelné turistiky </a:t>
                      </a:r>
                      <a:r>
                        <a:rPr lang="cs-CZ" sz="1200" dirty="0"/>
                        <a:t>u 70 % návštěvníků.</a:t>
                      </a: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Ekologické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/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Stabilizace a obnova poškozených přírodních stanovišť.</a:t>
                      </a:r>
                    </a:p>
                    <a:p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Nárůst populací chráněných druhů o minimálně 15 % do 5 let od ukončení všech opatření projektu</a:t>
                      </a:r>
                    </a:p>
                    <a:p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Sociální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/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Zapojení místní komunity do ochranných opatření a podpory programu.</a:t>
                      </a:r>
                    </a:p>
                    <a:p>
                      <a:pPr lvl="0"/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Ekonomické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cs-CZ" sz="1200" dirty="0"/>
                        <a:t>Snížení nákladů na údržbu a obnovu krajiny díky preventivním opatřením: </a:t>
                      </a:r>
                      <a:r>
                        <a:rPr lang="cs-CZ" sz="1200" b="0" dirty="0"/>
                        <a:t>o 30 % oproti výchozím hodnotám během 5 let od ukončení projektu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140970"/>
                  </a:ext>
                </a:extLst>
              </a:tr>
            </a:tbl>
          </a:graphicData>
        </a:graphic>
      </p:graphicFrame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003FDCCF-5D78-E931-0FC0-863F7711266F}"/>
              </a:ext>
            </a:extLst>
          </p:cNvPr>
          <p:cNvSpPr/>
          <p:nvPr/>
        </p:nvSpPr>
        <p:spPr>
          <a:xfrm>
            <a:off x="3362632" y="1356852"/>
            <a:ext cx="463601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BEFB1C68-8592-BE6C-CFDC-71E6B829B2DA}"/>
              </a:ext>
            </a:extLst>
          </p:cNvPr>
          <p:cNvSpPr/>
          <p:nvPr/>
        </p:nvSpPr>
        <p:spPr>
          <a:xfrm>
            <a:off x="5058697" y="1356852"/>
            <a:ext cx="722671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  <a:endParaRPr lang="en-GB" dirty="0"/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4EE42BA1-17E4-271E-AF5A-D867CF2128E1}"/>
              </a:ext>
            </a:extLst>
          </p:cNvPr>
          <p:cNvSpPr/>
          <p:nvPr/>
        </p:nvSpPr>
        <p:spPr>
          <a:xfrm>
            <a:off x="7315200" y="1356852"/>
            <a:ext cx="1150374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F7CFE48B-3DA5-A67E-B1ED-E73675C49072}"/>
              </a:ext>
            </a:extLst>
          </p:cNvPr>
          <p:cNvSpPr/>
          <p:nvPr/>
        </p:nvSpPr>
        <p:spPr>
          <a:xfrm>
            <a:off x="1858297" y="1356852"/>
            <a:ext cx="271871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099F4C66-8D55-BDA1-0846-817DF49AEC7C}"/>
              </a:ext>
            </a:extLst>
          </p:cNvPr>
          <p:cNvCxnSpPr/>
          <p:nvPr/>
        </p:nvCxnSpPr>
        <p:spPr>
          <a:xfrm>
            <a:off x="5471652" y="3008671"/>
            <a:ext cx="427703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C5DE3AA3-4AF6-637B-72EF-B5EEEE5F6178}"/>
              </a:ext>
            </a:extLst>
          </p:cNvPr>
          <p:cNvCxnSpPr/>
          <p:nvPr/>
        </p:nvCxnSpPr>
        <p:spPr>
          <a:xfrm>
            <a:off x="5471652" y="2227006"/>
            <a:ext cx="309716" cy="64892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CE9570D8-4EA7-417B-C5AC-DF33F2042292}"/>
              </a:ext>
            </a:extLst>
          </p:cNvPr>
          <p:cNvCxnSpPr/>
          <p:nvPr/>
        </p:nvCxnSpPr>
        <p:spPr>
          <a:xfrm>
            <a:off x="5343833" y="3982066"/>
            <a:ext cx="624348" cy="25072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1BE229E7-6B3D-A47E-E560-ED26404EC321}"/>
              </a:ext>
            </a:extLst>
          </p:cNvPr>
          <p:cNvCxnSpPr/>
          <p:nvPr/>
        </p:nvCxnSpPr>
        <p:spPr>
          <a:xfrm flipV="1">
            <a:off x="5432323" y="4292191"/>
            <a:ext cx="496529" cy="47194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788E8BB0-A87D-52EB-0AB7-4F2BC471D87F}"/>
              </a:ext>
            </a:extLst>
          </p:cNvPr>
          <p:cNvCxnSpPr/>
          <p:nvPr/>
        </p:nvCxnSpPr>
        <p:spPr>
          <a:xfrm>
            <a:off x="5471652" y="5707626"/>
            <a:ext cx="496529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748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37C49-348C-7787-5942-6214A6E9F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5F711-90CD-F0B7-0C1D-514E0C63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Abstrakt – Vaše vizitka!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7E7A3-AD72-A1FC-0011-484A7B2DB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9893694" cy="365326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970530" algn="l"/>
              </a:tabLst>
            </a:pPr>
            <a:r>
              <a:rPr lang="cs-CZ" b="1" i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Zásadní</a:t>
            </a:r>
            <a:r>
              <a:rPr lang="cs-CZ" b="1" i="1" kern="100" dirty="0">
                <a:solidFill>
                  <a:srgbClr val="337B8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, v</a:t>
            </a:r>
            <a:r>
              <a:rPr lang="cs-CZ" b="1" i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ěnujte mu maximální míru pozornosti.</a:t>
            </a:r>
            <a:endParaRPr lang="cs-CZ" kern="100" dirty="0">
              <a:solidFill>
                <a:srgbClr val="337B86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i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První informace, kterou si hodnotitelé, členové Hodnoticí komise i Řídicího výboru přečtou.</a:t>
            </a:r>
            <a:endParaRPr lang="cs-CZ" kern="100" dirty="0">
              <a:solidFill>
                <a:srgbClr val="337B86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i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Abstrakt pište až na úplném konci projektu! – musí být v souladu s logickou strukturou projektu a s informacemi uvedenými v jednotlivých částech konceptu!</a:t>
            </a:r>
            <a:endParaRPr lang="cs-CZ" kern="100" dirty="0">
              <a:solidFill>
                <a:srgbClr val="337B86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36227777-5107-2359-A7CF-F97015536CB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7372A754-A68B-332A-1F3C-DC327C129798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9839AD-8EB4-E8BE-2556-1178C440A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980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FDB20-58FC-BAC6-A0D4-536D31D39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8CE97-94F5-487D-9612-D8D16538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Abstrakt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695DA8-78E4-B210-9E83-2DBCABD48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3" y="1853249"/>
            <a:ext cx="3822648" cy="376565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33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Uveďte stručně základní charakteristiky projektu.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3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Tento abstrakt bude použit jako </a:t>
            </a:r>
            <a:r>
              <a:rPr lang="cs-CZ" sz="3300" b="1" i="1" u="sng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stručné shrnutí hlavních informací o</a:t>
            </a:r>
            <a:r>
              <a:rPr lang="cs-CZ" sz="33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projektovém návrhu během hodnoticího procesu a může být také zveřejněn, pokud projekt uspěje ve výzvě. Musí být proto stručný a přesný a </a:t>
            </a:r>
            <a:r>
              <a:rPr lang="cs-CZ" sz="3300" b="1" i="1" u="sng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neměl</a:t>
            </a:r>
            <a:r>
              <a:rPr lang="cs-CZ" sz="33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by obsahovat </a:t>
            </a:r>
            <a:r>
              <a:rPr lang="cs-CZ" sz="3300" b="1" i="1" u="sng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důvěrné</a:t>
            </a:r>
            <a:r>
              <a:rPr lang="cs-CZ" sz="33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informace.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33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1800 znaků včetně mezer – cca půl strany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600" i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6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9C303E-7A60-A4C5-124A-98F7E8823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7087" y="1853248"/>
            <a:ext cx="6395034" cy="3765648"/>
          </a:xfrm>
          <a:solidFill>
            <a:schemeClr val="accent2"/>
          </a:solidFill>
        </p:spPr>
        <p:txBody>
          <a:bodyPr>
            <a:normAutofit fontScale="47500" lnSpcReduction="20000"/>
          </a:bodyPr>
          <a:lstStyle/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cs-CZ" sz="3400" b="1" i="1" u="sng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 by měl abstrakt obsahovat?</a:t>
            </a:r>
            <a:endParaRPr lang="cs-CZ" sz="34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3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Cíl projektu:</a:t>
            </a:r>
            <a:br>
              <a:rPr lang="cs-CZ" sz="3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34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Čeho chce projekt dosáhnout, vyzdvihněte jeho přínos, včetně kvantifikace!</a:t>
            </a:r>
            <a:r>
              <a:rPr lang="cs-CZ" sz="3400" b="1" i="1" kern="1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cs-CZ" sz="3400" b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3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Hlavní aktivity:</a:t>
            </a:r>
            <a:br>
              <a:rPr lang="cs-CZ" sz="3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34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Uveďte klíčové činnosti (3 – 5), jejichž výsledky povedou k dosažení stanovených cílů.</a:t>
            </a:r>
            <a:endParaRPr lang="cs-CZ" sz="3400" b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3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Výstupy a přínosy:</a:t>
            </a:r>
            <a:br>
              <a:rPr lang="cs-CZ" sz="3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34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Uveďte hlavní očekávané výsledky projektu a jejich dopad na cílové skupiny a lokalitu. Kvantifikujte očekávaný dopad výsledků projektu na životní prostředí.</a:t>
            </a:r>
            <a:endParaRPr lang="cs-CZ" sz="3400" b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3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Finance a partneři:</a:t>
            </a:r>
            <a:br>
              <a:rPr lang="cs-CZ" sz="34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34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Uveďte stručné informace o zapojených partnerech a jejich rolích.</a:t>
            </a:r>
            <a:endParaRPr lang="cs-CZ" sz="3400" b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D851CD27-9CD2-8B8C-5684-D84426E94974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55A7B1F0-80C4-B520-A046-AB2A8D682FAF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7824B3-B3D7-064B-33B4-B9EFDE91E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4418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91F514-3E4C-3A8E-393E-3260D5A43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672C3-DC9D-2A34-07A3-9978CF21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1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36D606EC-0A63-724C-673E-D21081836DA8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B63045-8B0A-42D9-4EEE-4B5319038041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1.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21. 1.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Zástupný obsah 6">
            <a:extLst>
              <a:ext uri="{FF2B5EF4-FFF2-40B4-BE49-F238E27FC236}">
                <a16:creationId xmlns:a16="http://schemas.microsoft.com/office/drawing/2014/main" id="{B17B95DC-8991-A368-0F65-DDA35569F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343897"/>
              </p:ext>
            </p:extLst>
          </p:nvPr>
        </p:nvGraphicFramePr>
        <p:xfrm>
          <a:off x="1000075" y="1602581"/>
          <a:ext cx="9893300" cy="365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BC9D44C9-7AE3-28D1-5F14-5D84736DD2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27520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660B5D-C0D2-4BF4-4DDB-61BF67C5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AD427-138E-0870-1B00-EB8A3E20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1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22CC3BC-8D2B-6533-AEF9-997430D3810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D1236C-D76E-74A4-6468-36597E607B9B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Zástupný obsah 6">
            <a:extLst>
              <a:ext uri="{FF2B5EF4-FFF2-40B4-BE49-F238E27FC236}">
                <a16:creationId xmlns:a16="http://schemas.microsoft.com/office/drawing/2014/main" id="{2F4E8675-8C3C-CF11-B611-B4DD125A4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999738"/>
              </p:ext>
            </p:extLst>
          </p:nvPr>
        </p:nvGraphicFramePr>
        <p:xfrm>
          <a:off x="911584" y="1728173"/>
          <a:ext cx="9893300" cy="365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57401FD2-9408-5557-08F7-CE670E8D09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8166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A77A52-4AD4-41E9-0A8F-5BACCEFE6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A9051-0FC7-85B2-DB8E-F46A1AC9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88993"/>
          </a:xfrm>
        </p:spPr>
        <p:txBody>
          <a:bodyPr>
            <a:noAutofit/>
          </a:bodyPr>
          <a:lstStyle/>
          <a:p>
            <a:pPr algn="ctr"/>
            <a:r>
              <a:rPr lang="cs-CZ" sz="32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1.1 Environmentální problém řešený projektem </a:t>
            </a:r>
            <a:br>
              <a:rPr lang="cs-CZ" sz="32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rgbClr val="337B86"/>
                </a:solidFill>
                <a:ea typeface="+mn-ea"/>
                <a:cs typeface="+mn-cs"/>
                <a:sym typeface="Wingdings 2" panose="05020102010507070707" pitchFamily="18" charset="2"/>
              </a:rPr>
              <a:t></a:t>
            </a:r>
            <a:r>
              <a:rPr lang="cs-CZ" sz="3200" b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solidFill>
                  <a:srgbClr val="337B86"/>
                </a:solidFill>
                <a:ea typeface="+mn-ea"/>
                <a:cs typeface="+mn-cs"/>
              </a:rPr>
              <a:t>časté chyby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5A1B31-5512-1B0C-41BD-ECB5BC531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153" y="1756459"/>
            <a:ext cx="9893694" cy="365326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i="1" kern="100" dirty="0">
              <a:solidFill>
                <a:srgbClr val="337B86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i="1" kern="100" dirty="0">
                <a:solidFill>
                  <a:srgbClr val="337B8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CHKO Beskydy</a:t>
            </a:r>
            <a:r>
              <a:rPr lang="cs-CZ" sz="2400" i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dlouhodobě čelí zhoršování přírodního prostředí způsobenému vysokou návštěvností. </a:t>
            </a:r>
            <a:r>
              <a:rPr lang="cs-CZ" sz="2400" i="1" kern="100" dirty="0">
                <a:solidFill>
                  <a:srgbClr val="337B8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Do</a:t>
            </a:r>
            <a:r>
              <a:rPr lang="cs-CZ" sz="2400" kern="100" dirty="0">
                <a:solidFill>
                  <a:srgbClr val="337B8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chází k poškozování vzácných biotopů a ohrožování volně se vyskytujících živočichů neukázněným pohybem turistů mimo značené trasy.</a:t>
            </a:r>
            <a:endParaRPr lang="cs-CZ" sz="2400" kern="100" dirty="0">
              <a:solidFill>
                <a:srgbClr val="337B86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08E7614C-0A79-710F-DA9E-AAA7B5BADF80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C7427B8F-33D6-93FC-8BC1-D87011732C30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dirty="0">
                <a:solidFill>
                  <a:srgbClr val="C00000"/>
                </a:solidFill>
              </a:rPr>
            </a:br>
            <a:endParaRPr lang="cs-CZ" sz="1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00273B-AF0C-654B-2A81-9AFDA344D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71777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ABB5C-510C-C204-CE7D-15A6B38D2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439B6-7155-4888-166E-BC09EBF7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88993"/>
          </a:xfrm>
        </p:spPr>
        <p:txBody>
          <a:bodyPr>
            <a:noAutofit/>
          </a:bodyPr>
          <a:lstStyle/>
          <a:p>
            <a:pPr algn="ctr"/>
            <a:r>
              <a:rPr lang="cs-CZ" sz="32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1.1 Environmentální problém řešený projektem </a:t>
            </a:r>
            <a:br>
              <a:rPr lang="cs-CZ" sz="32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rgbClr val="337B86"/>
                </a:solidFill>
                <a:ea typeface="+mn-ea"/>
                <a:cs typeface="+mn-cs"/>
                <a:sym typeface="Wingdings 2" panose="05020102010507070707" pitchFamily="18" charset="2"/>
              </a:rPr>
              <a:t></a:t>
            </a:r>
            <a:r>
              <a:rPr lang="cs-CZ" sz="3200" b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solidFill>
                  <a:srgbClr val="337B86"/>
                </a:solidFill>
                <a:ea typeface="+mn-ea"/>
                <a:cs typeface="+mn-cs"/>
              </a:rPr>
              <a:t>časté chyby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57D4AE-1283-8A09-729B-482ACCC06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77" y="1503526"/>
            <a:ext cx="10398471" cy="38509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chemeClr val="bg1"/>
                </a:solidFill>
              </a:rPr>
              <a:t>Chybně / vágně identifikované příčiny</a:t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Namísto hlubší analýzy jsou příčiny zjednodušeně spojovány pouze s návštěvností, </a:t>
            </a:r>
            <a:r>
              <a:rPr lang="cs-CZ" sz="1400" b="1" dirty="0">
                <a:solidFill>
                  <a:schemeClr val="bg1"/>
                </a:solidFill>
              </a:rPr>
              <a:t>bez ohledu na další faktory</a:t>
            </a:r>
            <a:r>
              <a:rPr lang="cs-CZ" sz="1400" dirty="0">
                <a:solidFill>
                  <a:schemeClr val="bg1"/>
                </a:solidFill>
              </a:rPr>
              <a:t>, např. infrastrukturu, absenci regulace nebo monitoring.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chemeClr val="bg1"/>
                </a:solidFill>
              </a:rPr>
              <a:t>Nedostatečný popis stávající situace</a:t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Projektový návrh </a:t>
            </a:r>
            <a:r>
              <a:rPr lang="cs-CZ" sz="1400" b="1" dirty="0">
                <a:solidFill>
                  <a:schemeClr val="bg1"/>
                </a:solidFill>
              </a:rPr>
              <a:t>neuvádí konkrétní místa</a:t>
            </a:r>
            <a:r>
              <a:rPr lang="cs-CZ" sz="1400" dirty="0">
                <a:solidFill>
                  <a:schemeClr val="bg1"/>
                </a:solidFill>
              </a:rPr>
              <a:t> postižení ani </a:t>
            </a:r>
            <a:r>
              <a:rPr lang="cs-CZ" sz="1400" b="1" dirty="0">
                <a:solidFill>
                  <a:schemeClr val="bg1"/>
                </a:solidFill>
              </a:rPr>
              <a:t>aktuální stav přírodních hodnot</a:t>
            </a:r>
            <a:r>
              <a:rPr lang="cs-CZ" sz="1400" dirty="0">
                <a:solidFill>
                  <a:schemeClr val="bg1"/>
                </a:solidFill>
              </a:rPr>
              <a:t> – chybí základ pro cílená opatření.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chemeClr val="bg1"/>
                </a:solidFill>
              </a:rPr>
              <a:t>Absence kvantifikace problému</a:t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Není doloženo, </a:t>
            </a:r>
            <a:r>
              <a:rPr lang="cs-CZ" sz="1400" b="1" dirty="0">
                <a:solidFill>
                  <a:schemeClr val="bg1"/>
                </a:solidFill>
              </a:rPr>
              <a:t>jaký je rozsah narušení biotopů</a:t>
            </a:r>
            <a:r>
              <a:rPr lang="cs-CZ" sz="1400" dirty="0">
                <a:solidFill>
                  <a:schemeClr val="bg1"/>
                </a:solidFill>
              </a:rPr>
              <a:t>, </a:t>
            </a:r>
            <a:r>
              <a:rPr lang="cs-CZ" sz="1400" b="1" dirty="0">
                <a:solidFill>
                  <a:schemeClr val="bg1"/>
                </a:solidFill>
              </a:rPr>
              <a:t>kolik druhů je dotčeno</a:t>
            </a:r>
            <a:r>
              <a:rPr lang="cs-CZ" sz="1400" dirty="0">
                <a:solidFill>
                  <a:schemeClr val="bg1"/>
                </a:solidFill>
              </a:rPr>
              <a:t>, </a:t>
            </a:r>
            <a:r>
              <a:rPr lang="cs-CZ" sz="1400" b="1" dirty="0">
                <a:solidFill>
                  <a:schemeClr val="bg1"/>
                </a:solidFill>
              </a:rPr>
              <a:t>jak se situace vyvíjí v čase</a:t>
            </a:r>
            <a:r>
              <a:rPr lang="cs-CZ" sz="1400" dirty="0">
                <a:solidFill>
                  <a:schemeClr val="bg1"/>
                </a:solidFill>
              </a:rPr>
              <a:t> apod.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chemeClr val="bg1"/>
                </a:solidFill>
              </a:rPr>
              <a:t>Chybějící zdůraznění výjimečnosti území</a:t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Projekt nezohledňuje, že CHKO Beskydy je územím s výskytem </a:t>
            </a:r>
            <a:r>
              <a:rPr lang="cs-CZ" sz="1400" b="1" dirty="0">
                <a:solidFill>
                  <a:schemeClr val="bg1"/>
                </a:solidFill>
              </a:rPr>
              <a:t>evropsky významných biotopů a druhů</a:t>
            </a:r>
            <a:r>
              <a:rPr lang="cs-CZ" sz="1400" dirty="0">
                <a:solidFill>
                  <a:schemeClr val="bg1"/>
                </a:solidFill>
              </a:rPr>
              <a:t> a že má      </a:t>
            </a:r>
            <a:r>
              <a:rPr lang="cs-CZ" sz="1400" b="1" dirty="0">
                <a:solidFill>
                  <a:schemeClr val="bg1"/>
                </a:solidFill>
              </a:rPr>
              <a:t>klíčovou roli v ekologické síti Karpat</a:t>
            </a:r>
            <a:r>
              <a:rPr lang="cs-CZ" sz="14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1AB738A-9E91-D7D4-9D33-CEB3BE3D9BA2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9AA019-5C84-B503-18E3-5A54218EA89C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dirty="0">
                <a:solidFill>
                  <a:srgbClr val="C00000"/>
                </a:solidFill>
              </a:rPr>
            </a:br>
            <a:endParaRPr lang="cs-CZ" sz="1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351916-B21F-D8C1-13B5-B35CC464A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825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255C5C-DAE7-A369-A633-68A374337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EDFD9-0708-09FA-D02E-0A80CF18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1.1 Environmentální problém řešený projektem </a:t>
            </a:r>
            <a:r>
              <a:rPr lang="cs-CZ" sz="3200" b="1" dirty="0">
                <a:solidFill>
                  <a:srgbClr val="337B86"/>
                </a:solidFill>
                <a:ea typeface="+mn-ea"/>
                <a:cs typeface="+mn-cs"/>
                <a:sym typeface="Wingdings 2" panose="05020102010507070707" pitchFamily="18" charset="2"/>
              </a:rPr>
              <a:t></a:t>
            </a:r>
            <a:r>
              <a:rPr lang="cs-CZ" sz="3200" b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solidFill>
                  <a:srgbClr val="337B86"/>
                </a:solidFill>
                <a:ea typeface="+mn-ea"/>
                <a:cs typeface="+mn-cs"/>
              </a:rPr>
              <a:t>příklad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1AEB7-F70A-B4B0-3762-820208001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9893694" cy="3653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700" i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T</a:t>
            </a:r>
            <a:r>
              <a:rPr lang="cs-CZ" sz="1700" i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uristická oblast XYZ, která se nachází ve zvláště chráněné oblasti XX, čelí posledních 10 let zhoršování přírodního prostředí způsobenému vysokou návštěvností turistů. Hlavním environmentálním problémem s tím spojeným je narůstající degradace přírodních stanovišť a eroze půdy na kritických místech. Tento stav má přímý vliv na biodiverzitu – například populace chráněných druhů rostlin a živočichů, jako je hořec tečkovaný nebo střevlík horský, zaznamenaly v posledních pěti letech pokles o více než 25 % (zdroj: XYZ, 2023 – </a:t>
            </a:r>
            <a:r>
              <a:rPr lang="cs-CZ" sz="17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možné uvést odkaz, kde najít</a:t>
            </a:r>
            <a:r>
              <a:rPr lang="cs-CZ" sz="1700" i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Hlavními </a:t>
            </a:r>
            <a:r>
              <a:rPr lang="cs-CZ" sz="1700" b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příčinami</a:t>
            </a:r>
            <a:r>
              <a:rPr lang="cs-CZ" sz="1700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tohoto stavu jsou</a:t>
            </a:r>
            <a:r>
              <a:rPr lang="cs-CZ" sz="17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cs-CZ" sz="1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					Blíže popište</a:t>
            </a:r>
            <a:endParaRPr lang="cs-CZ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700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Přetížení exponovaných lokalit: ……</a:t>
            </a:r>
            <a:r>
              <a:rPr lang="cs-CZ" sz="1800" b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						aktuální stav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700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Nedostatečná infrastruktura: ……..</a:t>
            </a:r>
            <a:r>
              <a:rPr lang="cs-CZ" sz="1800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						</a:t>
            </a:r>
            <a:r>
              <a:rPr lang="cs-CZ" sz="1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(možné uvést odkaz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700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Nízká informovanost návštěvník</a:t>
            </a:r>
            <a:r>
              <a:rPr lang="cs-CZ" sz="1700" kern="100" dirty="0">
                <a:solidFill>
                  <a:srgbClr val="337B8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ů</a:t>
            </a:r>
            <a:r>
              <a:rPr lang="cs-CZ" sz="1700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cs-CZ" sz="1800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…..</a:t>
            </a:r>
            <a:r>
              <a:rPr lang="cs-CZ" sz="1800" kern="100" dirty="0">
                <a:solidFill>
                  <a:srgbClr val="337B8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cs-CZ" sz="1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				        </a:t>
            </a:r>
            <a:r>
              <a:rPr lang="cs-CZ" sz="1800" kern="1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cs-CZ" sz="1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zdrojová data)</a:t>
            </a:r>
          </a:p>
          <a:p>
            <a:pPr marL="0" indent="0">
              <a:buNone/>
            </a:pPr>
            <a:endParaRPr lang="cs-CZ" sz="1600" i="1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ACAC501-3B91-AB2D-0A82-450B38C02330}"/>
              </a:ext>
            </a:extLst>
          </p:cNvPr>
          <p:cNvCxnSpPr/>
          <p:nvPr/>
        </p:nvCxnSpPr>
        <p:spPr>
          <a:xfrm>
            <a:off x="572891" y="575645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Šipka: doleva 3">
            <a:extLst>
              <a:ext uri="{FF2B5EF4-FFF2-40B4-BE49-F238E27FC236}">
                <a16:creationId xmlns:a16="http://schemas.microsoft.com/office/drawing/2014/main" id="{B3A52EF8-E618-4800-5F25-D0FE3834991C}"/>
              </a:ext>
            </a:extLst>
          </p:cNvPr>
          <p:cNvSpPr/>
          <p:nvPr/>
        </p:nvSpPr>
        <p:spPr>
          <a:xfrm>
            <a:off x="5892800" y="4311211"/>
            <a:ext cx="1538514" cy="59508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25981EB-C53A-3E52-D2AB-4E169CA58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07BF033-74CE-36B8-CBC2-7FF0F8AC12B9}"/>
              </a:ext>
            </a:extLst>
          </p:cNvPr>
          <p:cNvSpPr txBox="1"/>
          <p:nvPr/>
        </p:nvSpPr>
        <p:spPr>
          <a:xfrm>
            <a:off x="1310640" y="6083442"/>
            <a:ext cx="53514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100" dirty="0">
                <a:solidFill>
                  <a:srgbClr val="C00000"/>
                </a:solidFill>
              </a:rPr>
            </a:br>
            <a:r>
              <a:rPr lang="cs-CZ" sz="11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100" dirty="0">
                <a:solidFill>
                  <a:srgbClr val="C00000"/>
                </a:solidFill>
              </a:rPr>
            </a:br>
            <a:endParaRPr lang="cs-CZ" sz="11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310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391CE4-9A94-7B23-F26E-9DA077B58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92ECE-6546-8B61-3C0D-A9DA01AF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88993"/>
          </a:xfrm>
        </p:spPr>
        <p:txBody>
          <a:bodyPr>
            <a:noAutofit/>
          </a:bodyPr>
          <a:lstStyle/>
          <a:p>
            <a:pPr algn="ctr"/>
            <a:r>
              <a:rPr lang="cs-CZ" sz="32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1.2 </a:t>
            </a:r>
            <a:r>
              <a:rPr lang="cs-CZ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Soulad cílů projektu s environmentální legislativou, strategickými dokumenty a s Programem </a:t>
            </a: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– požadavky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70CDE-EB58-D2A6-9C92-799E741E4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153" y="2216282"/>
            <a:ext cx="9893694" cy="3653265"/>
          </a:xfrm>
        </p:spPr>
        <p:txBody>
          <a:bodyPr>
            <a:noAutofit/>
          </a:bodyPr>
          <a:lstStyle/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Dokumentace právních předpisů a strategických dokumentů</a:t>
            </a:r>
            <a:endParaRPr lang="cs-CZ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Seznam relevantních právních předpisů, relevantních národních strategií, plánů a rámců (</a:t>
            </a:r>
            <a:r>
              <a:rPr lang="cs-CZ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 odkazy </a:t>
            </a:r>
            <a:r>
              <a:rPr lang="cs-CZ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části</a:t>
            </a:r>
            <a:r>
              <a:rPr lang="cs-CZ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cs-CZ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kapitoly</a:t>
            </a:r>
            <a:r>
              <a:rPr lang="cs-CZ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příslušných textů).</a:t>
            </a:r>
          </a:p>
          <a:p>
            <a:pPr marL="742950" lvl="1" indent="-285750" algn="just"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Stručný popis, jak projekt naplňuje požadavky těchto právních předpisů a strategických dokumentů.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Přehled cílů Programu</a:t>
            </a:r>
            <a:endParaRPr lang="cs-CZ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Specifikace cílů Programu, na které se projekt zaměřuje s odůvodněním, jak realizace projektu přispěje k jejich naplnění. 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0A91F6C0-A976-97B3-9B9E-7172C6BE773E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3CE0E4E7-CA24-E452-5A1E-37143EF1113D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D91558-BFDE-115D-233C-664698ED4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566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F4C6FDC-4F28-5F6D-B4FF-14F35E45A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89371" y="229351"/>
            <a:ext cx="4702629" cy="5605265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FE066C41-CCD6-07CD-6C7C-473213D7D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921BF639-5A57-2825-6CB9-EF59C727E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5A8FA22-92AE-4221-AD7F-C3AC08B10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682" y="1218906"/>
            <a:ext cx="7434775" cy="263463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  <a:t>Příprava projektové žádosti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589AAEA-2991-4D63-BCFA-E85EF298D4B5}"/>
              </a:ext>
            </a:extLst>
          </p:cNvPr>
          <p:cNvSpPr txBox="1"/>
          <p:nvPr/>
        </p:nvSpPr>
        <p:spPr>
          <a:xfrm>
            <a:off x="629880" y="4593767"/>
            <a:ext cx="10597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Markéta Konečná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Ministerstvo životního prostředí</a:t>
            </a: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7B75C9A-4D87-F926-5695-10A0E2D04AA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B01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5E64717D-A6FB-DD87-9E93-451968F3733B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b="1" dirty="0">
                <a:solidFill>
                  <a:srgbClr val="C00000"/>
                </a:solidFill>
              </a:rPr>
            </a:br>
            <a:r>
              <a:rPr lang="cs-CZ" sz="1200" b="1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9" name="Obrázek 48">
            <a:extLst>
              <a:ext uri="{FF2B5EF4-FFF2-40B4-BE49-F238E27FC236}">
                <a16:creationId xmlns:a16="http://schemas.microsoft.com/office/drawing/2014/main" id="{FE3AB32A-2327-1B83-7791-55B7A4ECC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56254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DAE2BA-3BDA-09F1-8866-59E4C7BE2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6F44E-436B-930A-F40B-9AA5D9E2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2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7DA88FB4-4730-BA0D-D7EE-A0876EC4E0FA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0A5C7284-E9A7-B940-D0E6-5C46CA850446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Zástupný obsah 6">
            <a:extLst>
              <a:ext uri="{FF2B5EF4-FFF2-40B4-BE49-F238E27FC236}">
                <a16:creationId xmlns:a16="http://schemas.microsoft.com/office/drawing/2014/main" id="{81536D20-C9ED-A0E7-B435-9C02488F1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96534"/>
              </p:ext>
            </p:extLst>
          </p:nvPr>
        </p:nvGraphicFramePr>
        <p:xfrm>
          <a:off x="1149350" y="1742922"/>
          <a:ext cx="9893300" cy="365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4FF91B98-D8A4-C052-DB26-F6E2BCEE1A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8128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C795F7-BDD2-BE5F-EBE7-A00B0B1CF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FBD98-436C-64B4-6627-DD8187DD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2 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67782CAA-4571-B8BF-2DF4-CADBE269E80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DE1AD4-E07C-D8F7-FFC2-AA00CF473A7A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Zástupný obsah 6">
            <a:extLst>
              <a:ext uri="{FF2B5EF4-FFF2-40B4-BE49-F238E27FC236}">
                <a16:creationId xmlns:a16="http://schemas.microsoft.com/office/drawing/2014/main" id="{389999B1-A4E9-1949-CBFC-538993C5A9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523587"/>
              </p:ext>
            </p:extLst>
          </p:nvPr>
        </p:nvGraphicFramePr>
        <p:xfrm>
          <a:off x="1149350" y="1728173"/>
          <a:ext cx="9893300" cy="365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C140A256-D43B-27AA-A9B3-89E69F24D9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0533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02B38E-3440-0FA1-95F6-8C56FE293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5663E-6262-7336-3288-A7033E20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88993"/>
          </a:xfrm>
        </p:spPr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2.1 CÍLE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B818EE-755E-AE17-444C-DC0D22AE3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153" y="1741711"/>
            <a:ext cx="9893694" cy="36532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= CO VZNIKNE NA KONCI PROJEKTU</a:t>
            </a:r>
          </a:p>
          <a:p>
            <a:pPr marL="0" indent="0" algn="ctr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konkrétní výsledky, které přispívají k řešení nebo odstranění </a:t>
            </a:r>
            <a:r>
              <a:rPr lang="cs-CZ" b="1" dirty="0">
                <a:solidFill>
                  <a:schemeClr val="bg1"/>
                </a:solidFill>
              </a:rPr>
              <a:t>environmentálního problému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bg1"/>
                </a:solidFill>
              </a:rPr>
              <a:t>dosažitelné, měřitelné</a:t>
            </a:r>
            <a:r>
              <a:rPr lang="cs-CZ" dirty="0">
                <a:solidFill>
                  <a:schemeClr val="bg1"/>
                </a:solidFill>
              </a:rPr>
              <a:t> a </a:t>
            </a:r>
            <a:r>
              <a:rPr lang="cs-CZ" b="1" dirty="0">
                <a:solidFill>
                  <a:schemeClr val="bg1"/>
                </a:solidFill>
              </a:rPr>
              <a:t>časově ohraničené</a:t>
            </a:r>
            <a:endParaRPr lang="cs-CZ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dostatečně úzké, realizovatelné jedním projektem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2400" dirty="0">
              <a:solidFill>
                <a:schemeClr val="bg1"/>
              </a:solidFill>
            </a:endParaRPr>
          </a:p>
          <a:p>
            <a:pPr algn="ctr"/>
            <a:endParaRPr lang="cs-CZ" sz="2400" i="1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40BFED72-2A57-9935-F07E-AD4E55DC73A0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F6E76BEA-DE73-9C6C-FBB4-A304FB7F9D39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42E002-CDB1-0F1D-048B-DE925500F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01416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299E1-B378-F78D-2406-D71B2BCF1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E910C-D544-1C21-4AC3-096BEB9A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88993"/>
          </a:xfrm>
        </p:spPr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1"/>
                </a:solidFill>
                <a:ea typeface="+mn-ea"/>
                <a:cs typeface="+mn-cs"/>
              </a:rPr>
              <a:t>2.1 Jak definovat CÍLE projektu?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107EDE-62D5-AEDF-2DE0-F63590D67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153" y="1741711"/>
            <a:ext cx="9893694" cy="3877185"/>
          </a:xfrm>
        </p:spPr>
        <p:txBody>
          <a:bodyPr>
            <a:no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Než si definujete cíl, stanovte si jako pomůcku příčinu problému. Snáze tak definujete cíle, například:</a:t>
            </a:r>
          </a:p>
          <a:p>
            <a:pPr marL="0" indent="0" algn="ctr">
              <a:buNone/>
            </a:pPr>
            <a:r>
              <a:rPr lang="cs-CZ" sz="1600" dirty="0">
                <a:solidFill>
                  <a:srgbClr val="337B86"/>
                </a:solidFill>
              </a:rPr>
              <a:t>„Nadměrná a neusměrněná návštěvnost turisticky atraktivních lokalit vede k degradaci přírodních památek a k negativním dopadům na místní ekosystémy.“</a:t>
            </a:r>
          </a:p>
          <a:p>
            <a:r>
              <a:rPr lang="cs-CZ" sz="1600" b="1" dirty="0">
                <a:solidFill>
                  <a:schemeClr val="bg1"/>
                </a:solidFill>
              </a:rPr>
              <a:t>Cíle projektu</a:t>
            </a:r>
            <a:r>
              <a:rPr lang="cs-CZ" sz="16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1600" b="1" i="1" dirty="0">
                <a:solidFill>
                  <a:schemeClr val="bg1"/>
                </a:solidFill>
              </a:rPr>
              <a:t>1. </a:t>
            </a:r>
            <a:r>
              <a:rPr lang="cs-CZ" sz="1600" i="1" dirty="0">
                <a:solidFill>
                  <a:schemeClr val="bg1"/>
                </a:solidFill>
              </a:rPr>
              <a:t>Snížit negativní dopady turismu na přírodní památky v prioritních lokalitách o 30 % oproti     současnému stavu –  </a:t>
            </a:r>
            <a:r>
              <a:rPr lang="cs-CZ" sz="1600" b="1" i="1" dirty="0">
                <a:solidFill>
                  <a:schemeClr val="bg1"/>
                </a:solidFill>
              </a:rPr>
              <a:t>hlavní cíl vyvozený z příčiny.</a:t>
            </a:r>
          </a:p>
          <a:p>
            <a:pPr marL="0" indent="0">
              <a:buNone/>
            </a:pPr>
            <a:r>
              <a:rPr lang="cs-CZ" sz="1600" b="1" i="1" dirty="0">
                <a:solidFill>
                  <a:schemeClr val="bg1"/>
                </a:solidFill>
              </a:rPr>
              <a:t>	1.1</a:t>
            </a:r>
            <a:r>
              <a:rPr lang="cs-CZ" sz="1600" i="1" dirty="0">
                <a:solidFill>
                  <a:schemeClr val="bg1"/>
                </a:solidFill>
              </a:rPr>
              <a:t> Zvýšit ekologickou stabilitu rekultivací 10 ha poškozených ploch a snížit erozi půdy o 20 %.</a:t>
            </a:r>
          </a:p>
          <a:p>
            <a:pPr marL="0" indent="0">
              <a:buNone/>
            </a:pPr>
            <a:r>
              <a:rPr lang="cs-CZ" sz="1600" i="1" dirty="0">
                <a:solidFill>
                  <a:schemeClr val="bg1"/>
                </a:solidFill>
              </a:rPr>
              <a:t>     – </a:t>
            </a:r>
            <a:r>
              <a:rPr lang="cs-CZ" sz="1600" b="1" i="1" dirty="0">
                <a:solidFill>
                  <a:schemeClr val="bg1"/>
                </a:solidFill>
              </a:rPr>
              <a:t>dílčí cíl vyvozený z příčiny.</a:t>
            </a:r>
          </a:p>
          <a:p>
            <a:pPr marL="0" indent="0">
              <a:buNone/>
            </a:pPr>
            <a:r>
              <a:rPr lang="cs-CZ" sz="1600" b="1" i="1" dirty="0">
                <a:solidFill>
                  <a:schemeClr val="bg1"/>
                </a:solidFill>
              </a:rPr>
              <a:t>	1.2</a:t>
            </a:r>
            <a:r>
              <a:rPr lang="cs-CZ" sz="1600" i="1" dirty="0">
                <a:solidFill>
                  <a:schemeClr val="bg1"/>
                </a:solidFill>
              </a:rPr>
              <a:t> Zvýšit povědomí turistů o principech udržitelného turismu prostřednictvím kampaní a vzdělávacích aktivit s cílem zapojit alespoň 50 % návštěvníků v projektových lokalitách – </a:t>
            </a:r>
            <a:r>
              <a:rPr lang="cs-CZ" sz="1600" b="1" i="1" dirty="0">
                <a:solidFill>
                  <a:schemeClr val="bg1"/>
                </a:solidFill>
              </a:rPr>
              <a:t>dílčí cíl vyvozený z příčiny.</a:t>
            </a:r>
          </a:p>
          <a:p>
            <a:pPr>
              <a:buFont typeface="+mj-lt"/>
              <a:buAutoNum type="arabicPeriod"/>
            </a:pPr>
            <a:endParaRPr lang="cs-CZ" sz="1600" i="1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E7DAF7DD-BF39-3A10-CBF3-C3F406E6B204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57D7B3-5FD5-478C-5FE8-92B3D68E792B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12508C-30F6-E554-A00C-FA13FB50F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72719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F47226-49A4-227C-9232-9CCB3EAEB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12226-F3C9-9ABD-1FDC-6CC81F4E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88993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ea typeface="+mn-ea"/>
                <a:cs typeface="+mn-cs"/>
              </a:rPr>
              <a:t>2.1 DOPADY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03BB5C-24C4-3B03-4138-F2E26AC6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16" y="972981"/>
            <a:ext cx="9893694" cy="4403585"/>
          </a:xfrm>
        </p:spPr>
        <p:txBody>
          <a:bodyPr>
            <a:noAutofit/>
          </a:bodyPr>
          <a:lstStyle/>
          <a:p>
            <a:pPr marL="457200" lvl="1" indent="0" algn="just">
              <a:spcBef>
                <a:spcPts val="60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spcBef>
                <a:spcPts val="60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POZITIVNÍ ZMĚNA/ PŘÍNOS VÝSLEDKŮ PROJEKTU V </a:t>
            </a:r>
            <a:r>
              <a:rPr lang="cs-CZ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DLOUHODOBÉM HORIZONTU </a:t>
            </a:r>
            <a:endParaRPr lang="cs-CZ" sz="2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spcBef>
                <a:spcPts val="60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1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60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cs-CZ" sz="1400" b="1" dirty="0">
                <a:solidFill>
                  <a:srgbClr val="000000"/>
                </a:solidFill>
              </a:rPr>
              <a:t>Kvantifikujte dopady </a:t>
            </a:r>
            <a:r>
              <a:rPr lang="cs-CZ" sz="1400" b="0" dirty="0">
                <a:solidFill>
                  <a:srgbClr val="000000"/>
                </a:solidFill>
              </a:rPr>
              <a:t>= vyjádřete je číselně (např. plocha v ha, % zlepšení, počet druhů…)
  – nepište jen obecně: „dojde ke zlepšení stavu přírody“ ≠ „bude obnoveno 5 ha mokřadu“ </a:t>
            </a:r>
          </a:p>
          <a:p>
            <a:pPr marL="457200" lvl="1" indent="0" algn="just">
              <a:spcBef>
                <a:spcPts val="60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cs-CZ" sz="1400" u="sng" dirty="0">
                <a:solidFill>
                  <a:srgbClr val="000000"/>
                </a:solidFill>
              </a:rPr>
              <a:t>Uveďte dopady:</a:t>
            </a:r>
            <a:endParaRPr lang="cs-CZ" sz="1400" b="0" u="sng" dirty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  <a:spcAft>
                <a:spcPts val="800"/>
              </a:spcAft>
              <a:buSzPts val="1000"/>
              <a:buFontTx/>
              <a:buChar char="-"/>
              <a:tabLst>
                <a:tab pos="914400" algn="l"/>
              </a:tabLst>
            </a:pPr>
            <a:r>
              <a:rPr lang="cs-CZ" sz="1400" b="1" dirty="0">
                <a:solidFill>
                  <a:srgbClr val="000000"/>
                </a:solidFill>
              </a:rPr>
              <a:t>Krátkodobé</a:t>
            </a:r>
            <a:r>
              <a:rPr lang="cs-CZ" sz="1400" b="0" dirty="0">
                <a:solidFill>
                  <a:srgbClr val="000000"/>
                </a:solidFill>
              </a:rPr>
              <a:t>: přínos hned po realizaci (např. zlepšená informovanost, zpřístupněné území)
</a:t>
            </a:r>
            <a:r>
              <a:rPr lang="cs-CZ" sz="1400" b="1" dirty="0">
                <a:solidFill>
                  <a:srgbClr val="000000"/>
                </a:solidFill>
              </a:rPr>
              <a:t>Dlouhodobé</a:t>
            </a:r>
            <a:r>
              <a:rPr lang="cs-CZ" sz="1400" b="0" dirty="0">
                <a:solidFill>
                  <a:srgbClr val="000000"/>
                </a:solidFill>
              </a:rPr>
              <a:t>: trvalý přínos pro přírodu (např. zlepšení stavu biotopu, návrat druhu)
</a:t>
            </a:r>
            <a:r>
              <a:rPr lang="cs-CZ" sz="1400" b="1" dirty="0">
                <a:solidFill>
                  <a:srgbClr val="000000"/>
                </a:solidFill>
              </a:rPr>
              <a:t>Socio-ekonomické</a:t>
            </a:r>
            <a:r>
              <a:rPr lang="cs-CZ" sz="1400" b="0" dirty="0">
                <a:solidFill>
                  <a:srgbClr val="000000"/>
                </a:solidFill>
              </a:rPr>
              <a:t>: (např. přínos pro místní komunitu, zaměstnanost)</a:t>
            </a:r>
          </a:p>
          <a:p>
            <a:pPr marL="457200" lvl="1" indent="0" algn="just">
              <a:spcBef>
                <a:spcPts val="60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cs-CZ" sz="1400" b="1" dirty="0">
                <a:solidFill>
                  <a:srgbClr val="FF0000"/>
                </a:solidFill>
              </a:rPr>
              <a:t>! Nezapomeňte: nutno uvést, jak budou dopady měřeny a vyhodnocovány! </a:t>
            </a:r>
            <a:r>
              <a:rPr lang="cs-CZ" sz="1400" dirty="0">
                <a:solidFill>
                  <a:srgbClr val="FF0000"/>
                </a:solidFill>
              </a:rPr>
              <a:t>--- povinnost vykazovat během realizace projektu v rámci monitorování výsledků projektu</a:t>
            </a:r>
            <a:endParaRPr lang="cs-CZ" sz="1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  <a:spcAft>
                <a:spcPts val="800"/>
              </a:spcAft>
              <a:buSzPts val="1000"/>
              <a:buFontTx/>
              <a:buChar char="-"/>
              <a:tabLst>
                <a:tab pos="914400" algn="l"/>
              </a:tabLst>
            </a:pPr>
            <a:endParaRPr lang="cs-CZ" sz="1400" dirty="0">
              <a:solidFill>
                <a:srgbClr val="000000"/>
              </a:solidFill>
            </a:endParaRPr>
          </a:p>
          <a:p>
            <a:pPr marL="457200" lvl="1" indent="0" algn="just">
              <a:spcBef>
                <a:spcPts val="60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1400" b="0" dirty="0">
              <a:solidFill>
                <a:srgbClr val="000000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3DDFC65-7CE5-ACCD-9DB5-A9665201DA28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303B2BAC-E7F7-85FE-2709-289D6C06C581}"/>
              </a:ext>
            </a:extLst>
          </p:cNvPr>
          <p:cNvSpPr txBox="1"/>
          <p:nvPr/>
        </p:nvSpPr>
        <p:spPr>
          <a:xfrm>
            <a:off x="875357" y="6052330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A1CB32-8DBA-C752-A1DC-A4191865A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F9BA3C94-6309-FFEC-4085-C0A7D045B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2266"/>
            <a:ext cx="4368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Zvýšení ekologické konektivity území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32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12078B-A9D4-2976-32B6-859B63B32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82CBC-58D2-E4A7-EB2E-D5B16F4A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9618766" cy="520262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  <a:ea typeface="+mn-ea"/>
                <a:cs typeface="+mn-cs"/>
              </a:rPr>
              <a:t>2.1 Programové výstupy a indikátory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E95D2D3-EACF-C37C-752B-237ECC0FB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020486"/>
              </p:ext>
            </p:extLst>
          </p:nvPr>
        </p:nvGraphicFramePr>
        <p:xfrm>
          <a:off x="347364" y="1509681"/>
          <a:ext cx="11332064" cy="3398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4467">
                  <a:extLst>
                    <a:ext uri="{9D8B030D-6E8A-4147-A177-3AD203B41FA5}">
                      <a16:colId xmlns:a16="http://schemas.microsoft.com/office/drawing/2014/main" val="2450232886"/>
                    </a:ext>
                  </a:extLst>
                </a:gridCol>
                <a:gridCol w="1123055">
                  <a:extLst>
                    <a:ext uri="{9D8B030D-6E8A-4147-A177-3AD203B41FA5}">
                      <a16:colId xmlns:a16="http://schemas.microsoft.com/office/drawing/2014/main" val="3306069244"/>
                    </a:ext>
                  </a:extLst>
                </a:gridCol>
                <a:gridCol w="2857521">
                  <a:extLst>
                    <a:ext uri="{9D8B030D-6E8A-4147-A177-3AD203B41FA5}">
                      <a16:colId xmlns:a16="http://schemas.microsoft.com/office/drawing/2014/main" val="2415675338"/>
                    </a:ext>
                  </a:extLst>
                </a:gridCol>
                <a:gridCol w="5017021">
                  <a:extLst>
                    <a:ext uri="{9D8B030D-6E8A-4147-A177-3AD203B41FA5}">
                      <a16:colId xmlns:a16="http://schemas.microsoft.com/office/drawing/2014/main" val="3477181717"/>
                    </a:ext>
                  </a:extLst>
                </a:gridCol>
              </a:tblGrid>
              <a:tr h="1264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600" dirty="0">
                        <a:solidFill>
                          <a:srgbClr val="B0151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600" dirty="0">
                        <a:solidFill>
                          <a:srgbClr val="B0151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400" dirty="0">
                        <a:solidFill>
                          <a:srgbClr val="B01513"/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rgbClr val="B01513"/>
                          </a:solidFill>
                          <a:effectLst/>
                        </a:rPr>
                        <a:t> </a:t>
                      </a:r>
                      <a:endParaRPr lang="cs-CZ" sz="1400" dirty="0">
                        <a:solidFill>
                          <a:srgbClr val="B0151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400" b="0" dirty="0">
                        <a:solidFill>
                          <a:srgbClr val="B0151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379252"/>
                  </a:ext>
                </a:extLst>
              </a:tr>
              <a:tr h="84464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20035" algn="r"/>
                        </a:tabLst>
                        <a:defRPr/>
                      </a:pPr>
                      <a:r>
                        <a:rPr lang="cs-CZ" sz="1100" dirty="0">
                          <a:solidFill>
                            <a:srgbClr val="B0151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Výstupy programu</a:t>
                      </a:r>
                    </a:p>
                    <a:p>
                      <a:pPr algn="just">
                        <a:spcBef>
                          <a:spcPts val="600"/>
                        </a:spcBef>
                        <a:buNone/>
                        <a:tabLst>
                          <a:tab pos="2820035" algn="r"/>
                        </a:tabLst>
                      </a:pPr>
                      <a:r>
                        <a:rPr lang="pl-PL" sz="900" b="1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cs-CZ" sz="1100" dirty="0">
                        <a:solidFill>
                          <a:srgbClr val="B0151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 b="1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Je programový výstup relevantní </a:t>
                      </a:r>
                      <a:br>
                        <a:rPr lang="pl-PL" sz="900" b="1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900" b="1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ANO x NE</a:t>
                      </a:r>
                      <a:endParaRPr lang="cs-CZ" sz="1100" dirty="0">
                        <a:solidFill>
                          <a:srgbClr val="B0151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 b="1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Indikátory programových výstupů</a:t>
                      </a:r>
                      <a:endParaRPr lang="cs-CZ" sz="1100" dirty="0">
                        <a:solidFill>
                          <a:srgbClr val="B0151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 b="1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Komentář -  </a:t>
                      </a:r>
                      <a:r>
                        <a:rPr lang="pl-PL" sz="900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uveďte, </a:t>
                      </a:r>
                      <a:r>
                        <a:rPr lang="pl-PL" sz="900" b="1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 jakém očekávaném rozsahu</a:t>
                      </a:r>
                      <a:r>
                        <a:rPr lang="pl-PL" sz="900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přispěje váš projekt k naplňování indikátorů </a:t>
                      </a:r>
                      <a:r>
                        <a:rPr lang="pl-PL" sz="900" b="1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programových</a:t>
                      </a:r>
                      <a:r>
                        <a:rPr lang="pl-PL" sz="900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1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výstupů</a:t>
                      </a:r>
                      <a:r>
                        <a:rPr lang="pl-PL" sz="900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100" dirty="0">
                        <a:solidFill>
                          <a:srgbClr val="B0151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439285"/>
                  </a:ext>
                </a:extLst>
              </a:tr>
              <a:tr h="845182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buSzPts val="900"/>
                        <a:buFont typeface="+mj-lt"/>
                        <a:buAutoNum type="arabicPeriod"/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Realizovaná opatření zaměřená na rozložení návštěvnosti zohledňující jak potřeby turistů a návštěvníků, tak především stav a limity dané lokality a potřeby místních obyvatel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opatření zaměřených na rozložení návštěvnosti.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nově vytvořených ekologicky šetrných dopravních řešení.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zlepšených odpočinkových míst nebo cest.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kilowatthodin ušetřených díky opatřením na zvýšení energetické účinnosti.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764451"/>
                  </a:ext>
                </a:extLst>
              </a:tr>
              <a:tr h="401879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900"/>
                        <a:buFont typeface="+mj-lt"/>
                        <a:buNone/>
                      </a:pPr>
                      <a:endParaRPr lang="cs-CZ" sz="1500" dirty="0">
                        <a:solidFill>
                          <a:srgbClr val="337B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900"/>
                        <a:buFont typeface="+mj-lt"/>
                        <a:buNone/>
                      </a:pPr>
                      <a:endParaRPr lang="cs-CZ" sz="1500" dirty="0">
                        <a:solidFill>
                          <a:srgbClr val="337B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400" dirty="0">
                        <a:solidFill>
                          <a:srgbClr val="337B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400" dirty="0">
                        <a:solidFill>
                          <a:srgbClr val="337B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053924"/>
                  </a:ext>
                </a:extLst>
              </a:tr>
              <a:tr h="475404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900"/>
                        <a:buFont typeface="+mj-lt"/>
                        <a:buNone/>
                      </a:pPr>
                      <a:r>
                        <a:rPr lang="cs-CZ" sz="1500" dirty="0">
                          <a:solidFill>
                            <a:srgbClr val="337B8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900"/>
                        <a:buFont typeface="+mj-lt"/>
                        <a:buNone/>
                      </a:pPr>
                      <a:endParaRPr lang="cs-CZ" sz="1500" dirty="0">
                        <a:solidFill>
                          <a:srgbClr val="337B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400" dirty="0">
                        <a:solidFill>
                          <a:srgbClr val="337B8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17968"/>
                  </a:ext>
                </a:extLst>
              </a:tr>
            </a:tbl>
          </a:graphicData>
        </a:graphic>
      </p:graphicFrame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FAD47F4-DC53-8BA8-B7A1-618E488095DF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E3D5594A-98CA-26CE-8D73-B97FC655E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87961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3E3FDB-11AD-DB34-B741-4F4D64632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11823-C906-EF34-55BB-28D361344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9618766" cy="520262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  <a:ea typeface="+mn-ea"/>
                <a:cs typeface="+mn-cs"/>
              </a:rPr>
              <a:t>2.1 Programové výstupy a indikátory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FC62D48-0695-9109-6399-D1557F8DF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875926"/>
              </p:ext>
            </p:extLst>
          </p:nvPr>
        </p:nvGraphicFramePr>
        <p:xfrm>
          <a:off x="347364" y="1509681"/>
          <a:ext cx="11332064" cy="2736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4467">
                  <a:extLst>
                    <a:ext uri="{9D8B030D-6E8A-4147-A177-3AD203B41FA5}">
                      <a16:colId xmlns:a16="http://schemas.microsoft.com/office/drawing/2014/main" val="2450232886"/>
                    </a:ext>
                  </a:extLst>
                </a:gridCol>
                <a:gridCol w="257750">
                  <a:extLst>
                    <a:ext uri="{9D8B030D-6E8A-4147-A177-3AD203B41FA5}">
                      <a16:colId xmlns:a16="http://schemas.microsoft.com/office/drawing/2014/main" val="3306069244"/>
                    </a:ext>
                  </a:extLst>
                </a:gridCol>
                <a:gridCol w="1902443">
                  <a:extLst>
                    <a:ext uri="{9D8B030D-6E8A-4147-A177-3AD203B41FA5}">
                      <a16:colId xmlns:a16="http://schemas.microsoft.com/office/drawing/2014/main" val="2415675338"/>
                    </a:ext>
                  </a:extLst>
                </a:gridCol>
                <a:gridCol w="6837404">
                  <a:extLst>
                    <a:ext uri="{9D8B030D-6E8A-4147-A177-3AD203B41FA5}">
                      <a16:colId xmlns:a16="http://schemas.microsoft.com/office/drawing/2014/main" val="3477181717"/>
                    </a:ext>
                  </a:extLst>
                </a:gridCol>
              </a:tblGrid>
              <a:tr h="4171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cs-CZ" sz="1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0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cs-CZ" sz="1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379252"/>
                  </a:ext>
                </a:extLst>
              </a:tr>
              <a:tr h="84464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20035" algn="r"/>
                        </a:tabLst>
                        <a:defRPr/>
                      </a:pPr>
                      <a:r>
                        <a:rPr lang="cs-CZ" sz="1000" b="1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Střednědobé/ dlouhodobé výsledky programu</a:t>
                      </a:r>
                    </a:p>
                    <a:p>
                      <a:pPr algn="just">
                        <a:spcBef>
                          <a:spcPts val="600"/>
                        </a:spcBef>
                        <a:buNone/>
                        <a:tabLst>
                          <a:tab pos="2820035" algn="r"/>
                        </a:tabLst>
                      </a:pPr>
                      <a:r>
                        <a:rPr lang="pl-PL" sz="1000" b="1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cs-CZ" sz="1000" b="1" dirty="0">
                        <a:solidFill>
                          <a:srgbClr val="B0151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endParaRPr lang="cs-CZ" sz="1000" b="1" dirty="0">
                        <a:solidFill>
                          <a:srgbClr val="B0151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1000" b="1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Indikátory střednědobých / dlouhodobých programových výsledků</a:t>
                      </a:r>
                      <a:endParaRPr lang="cs-CZ" sz="1000" b="1" dirty="0">
                        <a:solidFill>
                          <a:srgbClr val="B0151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cs-CZ" sz="1000" b="1" kern="1200" dirty="0">
                          <a:solidFill>
                            <a:srgbClr val="B0151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Komentář – uveďte, v jaké očekáváné míře přispěje realizace vašeho projektu k naplnění střednědobých/ dlouhodobých výsledků programu prostřednictvím v tabulce definovaných indikátorů. </a:t>
                      </a:r>
                      <a:endParaRPr lang="cs-CZ" sz="1000" b="1" kern="1200" dirty="0">
                        <a:solidFill>
                          <a:srgbClr val="B0151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439285"/>
                  </a:ext>
                </a:extLst>
              </a:tr>
              <a:tr h="502409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buSzPts val="900"/>
                        <a:buFont typeface="+mj-lt"/>
                        <a:buNone/>
                      </a:pPr>
                      <a:r>
                        <a:rPr lang="cs-CZ" sz="10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Intenzivní cestovní ruch monitorovaný a regulovaný</a:t>
                      </a:r>
                      <a:endParaRPr lang="cs-CZ" sz="1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1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Počet (zasažených) druhů profitujících ze snížení zátěže způsobené overturismem</a:t>
                      </a:r>
                      <a:endParaRPr lang="cs-CZ" sz="1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1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764451"/>
                  </a:ext>
                </a:extLst>
              </a:tr>
              <a:tr h="401879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900"/>
                        <a:buFont typeface="+mj-lt"/>
                        <a:buNone/>
                      </a:pPr>
                      <a:endParaRPr lang="cs-CZ" sz="1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900"/>
                        <a:buFont typeface="+mj-lt"/>
                        <a:buNone/>
                      </a:pPr>
                      <a:endParaRPr lang="cs-CZ" sz="1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0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Rozloha území vykazující pozitivní změnu nebo trend v příznivém chování návštěvníků</a:t>
                      </a:r>
                      <a:endParaRPr lang="cs-CZ" sz="10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053924"/>
                  </a:ext>
                </a:extLst>
              </a:tr>
              <a:tr h="475404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900"/>
                        <a:buFont typeface="+mj-lt"/>
                        <a:buNone/>
                      </a:pPr>
                      <a:r>
                        <a:rPr lang="cs-CZ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…..</a:t>
                      </a: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900"/>
                        <a:buFont typeface="+mj-lt"/>
                        <a:buNone/>
                      </a:pPr>
                      <a:endParaRPr lang="cs-CZ" sz="1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1" marR="498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17968"/>
                  </a:ext>
                </a:extLst>
              </a:tr>
            </a:tbl>
          </a:graphicData>
        </a:graphic>
      </p:graphicFrame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D4922680-96B7-2AB5-F175-1575535A01E6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4F8B7738-F8C5-3C3F-CC30-202E5F113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75831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DC796C-B6FE-63A1-C5B1-4A6F12F5F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048F3-2427-CE90-AD89-1E45CE3F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88993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ea typeface="+mn-ea"/>
                <a:cs typeface="+mn-cs"/>
              </a:rPr>
              <a:t>Tabulka – výstupy a indikátory programu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42839D-D52B-E681-93B4-AFB57D2E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16" y="972981"/>
            <a:ext cx="9893694" cy="4403585"/>
          </a:xfrm>
        </p:spPr>
        <p:txBody>
          <a:bodyPr>
            <a:noAutofit/>
          </a:bodyPr>
          <a:lstStyle/>
          <a:p>
            <a:pPr marL="457200" lvl="1" indent="0" algn="just">
              <a:spcBef>
                <a:spcPts val="60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Seznamte se s výstupy programu a jejich indikátory.</a:t>
            </a:r>
            <a:br>
              <a:rPr lang="cs-CZ" sz="1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→ Odpovídají tomu, čeho má program jako celek dosáhnout (např. zlepšení řízení návštěvnosti, systémová opatření pro udržitelný turismus).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Vyberte ty výstupy, ke kterým váš projekt skutečně přispívá.</a:t>
            </a:r>
            <a:br>
              <a:rPr lang="cs-CZ" sz="1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→ Zaškrtněte „ANO“ pouze tam, kde vaše projektové aktivity přinesou konkrétní přínos.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 každého relevantního výstupu popište, jak konkrétně a v jakém rozsahu přispějete k jeho naplnění.</a:t>
            </a:r>
            <a:br>
              <a:rPr lang="cs-CZ" sz="1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→ Opište či odhadněte očekávané hodnoty indikátorů.</a:t>
            </a:r>
            <a:br>
              <a:rPr lang="cs-CZ" sz="1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→ Uveďte komentář (např. „Projekt vytvoří dvě nová opatření řízení návštěvnosti, která budou aplikována v CHKO XY“).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Zavazujete se tím ke konkrétním výsledkům.</a:t>
            </a:r>
            <a:br>
              <a:rPr lang="cs-CZ" sz="1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4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→ Vaše odpovědi budou součástí sledování a vyhodnocení dopadu projektu na úrovni programu.</a:t>
            </a:r>
          </a:p>
          <a:p>
            <a:pPr marL="457200" lvl="1" indent="0" algn="just">
              <a:spcBef>
                <a:spcPts val="60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1400" b="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B2A66E2-B74F-9C0B-F6E3-FD632E6A4D40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0777874B-7CB8-7B77-F17A-C958F2A23371}"/>
              </a:ext>
            </a:extLst>
          </p:cNvPr>
          <p:cNvSpPr txBox="1"/>
          <p:nvPr/>
        </p:nvSpPr>
        <p:spPr>
          <a:xfrm>
            <a:off x="875357" y="6052330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7BF0BC-AD61-E9EF-58F7-C9DBE433A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26896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410697-46BF-8A81-3CAE-22B16D962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7BAD4-294A-CF5E-B92F-50CC70D8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88993"/>
          </a:xfrm>
        </p:spPr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2.2 Udržitelnost 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45950F-0D54-53FE-FE57-A44C824C6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153" y="1602367"/>
            <a:ext cx="9893694" cy="4016532"/>
          </a:xfrm>
        </p:spPr>
        <p:txBody>
          <a:bodyPr>
            <a:noAutofit/>
          </a:bodyPr>
          <a:lstStyle/>
          <a:p>
            <a:endParaRPr lang="cs-CZ" sz="1800" dirty="0">
              <a:solidFill>
                <a:schemeClr val="bg1"/>
              </a:solidFill>
            </a:endParaRPr>
          </a:p>
          <a:p>
            <a:r>
              <a:rPr lang="cs-CZ" sz="1800" dirty="0">
                <a:solidFill>
                  <a:schemeClr val="bg1"/>
                </a:solidFill>
              </a:rPr>
              <a:t>Identifikace konkrétních částí projektu, které by měly pokračovat nebo být zachovány po jeho skončení a předpokládaná minimální doba jejich udržitelnosti – </a:t>
            </a:r>
            <a:r>
              <a:rPr lang="cs-CZ" sz="1800" b="1" dirty="0">
                <a:solidFill>
                  <a:schemeClr val="bg1"/>
                </a:solidFill>
              </a:rPr>
              <a:t>může být vyšší </a:t>
            </a:r>
            <a:r>
              <a:rPr lang="cs-CZ" sz="1800" b="1">
                <a:solidFill>
                  <a:schemeClr val="bg1"/>
                </a:solidFill>
              </a:rPr>
              <a:t>než 3 </a:t>
            </a:r>
            <a:r>
              <a:rPr lang="cs-CZ" sz="1800" b="1" dirty="0">
                <a:solidFill>
                  <a:schemeClr val="bg1"/>
                </a:solidFill>
              </a:rPr>
              <a:t>let</a:t>
            </a:r>
            <a:r>
              <a:rPr lang="cs-CZ" sz="1800" dirty="0">
                <a:solidFill>
                  <a:schemeClr val="bg1"/>
                </a:solidFill>
              </a:rPr>
              <a:t>!</a:t>
            </a:r>
          </a:p>
          <a:p>
            <a:endParaRPr lang="cs-CZ" sz="1800" dirty="0">
              <a:solidFill>
                <a:schemeClr val="bg1"/>
              </a:solidFill>
            </a:endParaRPr>
          </a:p>
          <a:p>
            <a:r>
              <a:rPr lang="cs-CZ" sz="1800" b="1" dirty="0">
                <a:solidFill>
                  <a:schemeClr val="bg1"/>
                </a:solidFill>
                <a:ea typeface="Times New Roman" panose="02020603050405020304" pitchFamily="18" charset="0"/>
              </a:rPr>
              <a:t>Plán</a:t>
            </a:r>
            <a:r>
              <a:rPr lang="cs-CZ" sz="1800" dirty="0">
                <a:solidFill>
                  <a:schemeClr val="bg1"/>
                </a:solidFill>
                <a:ea typeface="Times New Roman" panose="02020603050405020304" pitchFamily="18" charset="0"/>
              </a:rPr>
              <a:t>, jak bude zajištěno pokračování nebo zachování těchto částí projektu.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kdo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jakými prostředky</a:t>
            </a:r>
          </a:p>
          <a:p>
            <a:pPr marL="57150" indent="0">
              <a:buNone/>
            </a:pPr>
            <a:endParaRPr lang="cs-CZ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95DD00C0-CE54-72AC-2A03-082C6FAE60B1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16F58979-E96F-C731-FC66-9B4596DF309E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E7CB3C-B6D2-AA42-4E85-F8C9B440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17378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8A229-EFBD-F954-2865-12DFC3F43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D0A2A-1395-482F-AA50-A504BBB8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3 - REALIZACE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84A318E2-69B3-A9D6-A541-F29F97FC92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7490" y="1389241"/>
          <a:ext cx="9650690" cy="419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CDB0E72-C59C-0AAD-CCE4-3915B0523560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38895A89-D5AE-555E-A28D-DF944EC75E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B174047-DAB0-2989-179F-1E89FD848A09}"/>
              </a:ext>
            </a:extLst>
          </p:cNvPr>
          <p:cNvSpPr txBox="1"/>
          <p:nvPr/>
        </p:nvSpPr>
        <p:spPr>
          <a:xfrm>
            <a:off x="551053" y="6162367"/>
            <a:ext cx="10367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30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0A757D-2899-F8BF-A5FE-3BEA09D77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9CFD2-1406-6D00-5815-ACF2A27D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Je můj záměr vhodný pro předložení do výzvy MGS?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D6FBBE-D5FC-3022-6A50-2C32FED45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75164"/>
            <a:ext cx="10458807" cy="3531019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endParaRPr lang="cs-CZ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b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Cíle programu</a:t>
            </a:r>
          </a:p>
          <a:p>
            <a:r>
              <a:rPr lang="cs-CZ" b="1" kern="100" dirty="0">
                <a:solidFill>
                  <a:srgbClr val="337B8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Indikátory programu</a:t>
            </a:r>
          </a:p>
          <a:p>
            <a:r>
              <a:rPr lang="cs-CZ" b="1" kern="10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Rámcová </a:t>
            </a:r>
            <a:r>
              <a:rPr lang="cs-CZ" b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témata a způsobilé aktivity projektu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5E315F4-0702-5F44-766B-5FBB224B8C2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9949EEF3-B7DC-6D7F-F205-EFF2002C3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8A0F217-01C2-03F2-49BF-9E8EA9704006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4799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E29638-59F6-9645-615F-EAF6766CC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D4233-3678-A616-EB16-3B09E5F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3 - REALIZACE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E10B785E-D896-61A9-01A9-947923A1F5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7490" y="1389241"/>
          <a:ext cx="9650690" cy="419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4164EEE-9B69-81CB-C002-62DAA690274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504F29CC-0641-214F-24FB-1AFAE30DB6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871E9C1-71DE-9F43-1534-663BC09E9AE2}"/>
              </a:ext>
            </a:extLst>
          </p:cNvPr>
          <p:cNvSpPr txBox="1"/>
          <p:nvPr/>
        </p:nvSpPr>
        <p:spPr>
          <a:xfrm>
            <a:off x="629880" y="6187089"/>
            <a:ext cx="10367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58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08E830-F889-90C2-8351-2FB83C9CC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B8411285-FE08-7DCC-E733-41FCDA4A5F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59C208ED-381C-E3BC-9DAE-C86EDB9FF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pattFill prst="pct5">
                  <a:fgClr>
                    <a:prstClr val="white"/>
                  </a:fgClr>
                  <a:bgClr>
                    <a:prstClr val="black"/>
                  </a:bgClr>
                </a:patt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E300B3F7-7742-2586-F355-A6D528E4D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4F93AA-85C0-ACA3-1DAA-3B6601E31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80" y="1392323"/>
            <a:ext cx="8425630" cy="438001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JAK, KDY, S KÝM A S JAKÝM VÝSLEDKEM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cs-CZ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Hlavní realizační aktivity</a:t>
            </a:r>
            <a:r>
              <a:rPr lang="cs-CZ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projektu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chemeClr val="bg1"/>
                </a:solidFill>
                <a:cs typeface="Times New Roman" panose="02020603050405020304" pitchFamily="18" charset="0"/>
              </a:rPr>
              <a:t>Konkrétní popis jednotlivých aktivit s detailním vysvětlením, jak budou prováděny, </a:t>
            </a:r>
            <a:r>
              <a:rPr lang="cs-CZ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kdo je bude realizovat, kde a kdy se uskuteční.</a:t>
            </a:r>
          </a:p>
          <a:p>
            <a:pPr lvl="1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Obecný popis </a:t>
            </a:r>
            <a:r>
              <a:rPr lang="cs-CZ" sz="1400" dirty="0">
                <a:solidFill>
                  <a:schemeClr val="bg1"/>
                </a:solidFill>
                <a:cs typeface="Times New Roman" panose="02020603050405020304" pitchFamily="18" charset="0"/>
              </a:rPr>
              <a:t>komunikačních</a:t>
            </a:r>
            <a:r>
              <a:rPr lang="cs-CZ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aktivit a strategie pro šíření povědomí o projektu.</a:t>
            </a:r>
            <a:endParaRPr lang="cs-CZ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Harmonogram</a:t>
            </a:r>
            <a:endParaRPr lang="cs-CZ" sz="1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Hlavní výstupy aktivit</a:t>
            </a:r>
            <a:endParaRPr lang="cs-CZ" sz="18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cs-CZ" sz="1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DBÁT NA LOGICKOU PROVÁZANOST JEDNOTLIVÝCH AKTIVIT SE VŠEMI DALŠÍMI KRITÉRII</a:t>
            </a:r>
          </a:p>
          <a:p>
            <a:pPr marL="0" indent="0">
              <a:lnSpc>
                <a:spcPct val="170000"/>
              </a:lnSpc>
              <a:spcBef>
                <a:spcPts val="1200"/>
              </a:spcBef>
              <a:spcAft>
                <a:spcPts val="1800"/>
              </a:spcAft>
              <a:buNone/>
            </a:pPr>
            <a:endParaRPr lang="cs-CZ" sz="1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1200"/>
              </a:spcBef>
              <a:spcAft>
                <a:spcPts val="1800"/>
              </a:spcAft>
              <a:buNone/>
            </a:pPr>
            <a:endParaRPr lang="cs-CZ" sz="2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051EB765-65B7-2EF6-503D-AE08700CC04E}"/>
              </a:ext>
            </a:extLst>
          </p:cNvPr>
          <p:cNvCxnSpPr/>
          <p:nvPr/>
        </p:nvCxnSpPr>
        <p:spPr>
          <a:xfrm>
            <a:off x="629880" y="5706184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AD1DBD48-F47C-7A92-8702-C5D234E56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6C5D397-46EC-879A-0174-0286C84B873A}"/>
              </a:ext>
            </a:extLst>
          </p:cNvPr>
          <p:cNvSpPr txBox="1"/>
          <p:nvPr/>
        </p:nvSpPr>
        <p:spPr>
          <a:xfrm>
            <a:off x="551053" y="6187089"/>
            <a:ext cx="10367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C11A56E3-A45D-9E6D-6585-FE9C9086207B}"/>
              </a:ext>
            </a:extLst>
          </p:cNvPr>
          <p:cNvSpPr txBox="1">
            <a:spLocks/>
          </p:cNvSpPr>
          <p:nvPr/>
        </p:nvSpPr>
        <p:spPr>
          <a:xfrm>
            <a:off x="629880" y="63253"/>
            <a:ext cx="8956571" cy="1139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8C6C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lang="cs-CZ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3.1 </a:t>
            </a:r>
            <a:r>
              <a:rPr lang="cs-CZ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Popis způsobu řešení</a:t>
            </a:r>
            <a:endParaRPr lang="cs-CZ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F8C6C6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8152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CAC878-E046-1EA4-71FA-587A108B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E2FCD8-2160-C1E6-FD13-8F677072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80" y="1392323"/>
            <a:ext cx="8425630" cy="438001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1200"/>
              </a:spcBef>
              <a:spcAft>
                <a:spcPts val="1800"/>
              </a:spcAft>
              <a:buNone/>
            </a:pPr>
            <a:endParaRPr lang="cs-CZ" sz="2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E47D76E2-F6E4-BD75-28BD-6CE3C880B5A5}"/>
              </a:ext>
            </a:extLst>
          </p:cNvPr>
          <p:cNvCxnSpPr/>
          <p:nvPr/>
        </p:nvCxnSpPr>
        <p:spPr>
          <a:xfrm>
            <a:off x="629880" y="5706184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FF4EF2A3-B825-2C2C-15D6-29388BCC0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5509DB6-75B5-E782-FF3A-778A9DDA8B7A}"/>
              </a:ext>
            </a:extLst>
          </p:cNvPr>
          <p:cNvSpPr txBox="1"/>
          <p:nvPr/>
        </p:nvSpPr>
        <p:spPr>
          <a:xfrm>
            <a:off x="551053" y="6187089"/>
            <a:ext cx="10367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" name="Nadpis 1">
            <a:extLst>
              <a:ext uri="{FF2B5EF4-FFF2-40B4-BE49-F238E27FC236}">
                <a16:creationId xmlns:a16="http://schemas.microsoft.com/office/drawing/2014/main" id="{10A59EAE-0600-2AE1-F084-B642F8F28814}"/>
              </a:ext>
            </a:extLst>
          </p:cNvPr>
          <p:cNvSpPr txBox="1">
            <a:spLocks/>
          </p:cNvSpPr>
          <p:nvPr/>
        </p:nvSpPr>
        <p:spPr>
          <a:xfrm>
            <a:off x="629880" y="63253"/>
            <a:ext cx="8956571" cy="1139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8C6C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HODNOTICÍ KRITÉRIUM č. 3 - REALIZACE</a:t>
            </a:r>
            <a:b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8C6C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b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8C6C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F8C6C6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5DDF15D-87CF-03DE-E29E-675932712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36" y="1684150"/>
            <a:ext cx="10345687" cy="33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96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40139D-FEFC-1199-870E-E402698CE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0A55620F-50ED-A449-B603-8AF921A7E9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904F9D4E-3269-0DC6-38B2-4D6D28EC8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pattFill prst="pct5">
                  <a:fgClr>
                    <a:prstClr val="white"/>
                  </a:fgClr>
                  <a:bgClr>
                    <a:prstClr val="black"/>
                  </a:bgClr>
                </a:patt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B69A028B-2714-BBD7-4B27-0AE5C4B93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F9BE268-60A3-DFBC-BB13-22784EBAFC5A}"/>
              </a:ext>
            </a:extLst>
          </p:cNvPr>
          <p:cNvCxnSpPr/>
          <p:nvPr/>
        </p:nvCxnSpPr>
        <p:spPr>
          <a:xfrm>
            <a:off x="629880" y="5706184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DC728C03-9E0C-1118-D7F7-68B9104C4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DF5D5CE-B255-E3F9-10C8-416C5BED6793}"/>
              </a:ext>
            </a:extLst>
          </p:cNvPr>
          <p:cNvSpPr txBox="1"/>
          <p:nvPr/>
        </p:nvSpPr>
        <p:spPr>
          <a:xfrm>
            <a:off x="551053" y="6187089"/>
            <a:ext cx="10367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A15EF03-3AAB-CBA4-01B8-FFE4644EB5AC}"/>
              </a:ext>
            </a:extLst>
          </p:cNvPr>
          <p:cNvSpPr txBox="1"/>
          <p:nvPr/>
        </p:nvSpPr>
        <p:spPr>
          <a:xfrm>
            <a:off x="681197" y="1595597"/>
            <a:ext cx="8466490" cy="3952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941060" algn="r"/>
              </a:tabLst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Žadatel uvede hlavní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zainteresované subjekty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(stakeholdery), které mohou projekt a jeho výsledky ovlivnit nebo mohou mít na výsledcích projektu zájem.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941060" algn="r"/>
              </a:tabLst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941060" algn="r"/>
              </a:tabLst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Žadatel vyjmenuje hlavní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cílové skupiny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, které mohou mít z výsledků projektu prospěch. Popíše jejich případné zapojení do projektu (aktivní/pasivní).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941060" algn="r"/>
              </a:tabLst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Žadatel vyjmenuje všechny 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zúčastněné strany ze Švýcarska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, které se na projektu podílejí.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914400" algn="l"/>
              </a:tabLst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Zainteresovaný subjekt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= stakeholder</a:t>
            </a: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        není partner projektu </a:t>
            </a: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914400" algn="l"/>
              </a:tabLst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tj. nepodílí se finančně, nerealizuje aktivity, ale projekt se ho dotýká (území, cílová skupina, žijící obyvatele a jejich zájem…)</a:t>
            </a:r>
            <a:endParaRPr kumimoji="0" lang="cs-CZ" sz="1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157A12F-EF0A-122D-5858-29D37AFBEE4B}"/>
              </a:ext>
            </a:extLst>
          </p:cNvPr>
          <p:cNvSpPr txBox="1">
            <a:spLocks/>
          </p:cNvSpPr>
          <p:nvPr/>
        </p:nvSpPr>
        <p:spPr>
          <a:xfrm>
            <a:off x="629880" y="63253"/>
            <a:ext cx="8956571" cy="1139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8C6C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lang="cs-CZ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3.2. Zainteresované subjekty a cílové skupiny</a:t>
            </a:r>
            <a:b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8C6C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b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8C6C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F8C6C6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2" name="Znak násobení 1">
            <a:extLst>
              <a:ext uri="{FF2B5EF4-FFF2-40B4-BE49-F238E27FC236}">
                <a16:creationId xmlns:a16="http://schemas.microsoft.com/office/drawing/2014/main" id="{7DD8DF00-E9C9-E040-65E6-3E68C085C682}"/>
              </a:ext>
            </a:extLst>
          </p:cNvPr>
          <p:cNvSpPr/>
          <p:nvPr/>
        </p:nvSpPr>
        <p:spPr>
          <a:xfrm>
            <a:off x="5047116" y="4087483"/>
            <a:ext cx="365907" cy="47531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977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E29638-59F6-9645-615F-EAF6766CC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D4233-3678-A616-EB16-3B09E5F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E10B785E-D896-61A9-01A9-947923A1F5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7490" y="1389241"/>
          <a:ext cx="9650690" cy="419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4164EEE-9B69-81CB-C002-62DAA690274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504F29CC-0641-214F-24FB-1AFAE30DB6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871E9C1-71DE-9F43-1534-663BC09E9AE2}"/>
              </a:ext>
            </a:extLst>
          </p:cNvPr>
          <p:cNvSpPr txBox="1"/>
          <p:nvPr/>
        </p:nvSpPr>
        <p:spPr>
          <a:xfrm>
            <a:off x="551053" y="6187089"/>
            <a:ext cx="103671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1F66E1-9661-A215-FF3A-79C789A1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7B478-FF35-4A81-B1C3-70C1332AEA55}" type="slidenum"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07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37030F-C272-ABF1-0CDE-6FD458203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FAB4F-F1AE-AAB0-CB1A-D1784047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BDC7C778-51F3-C0EA-B4A0-D39BA6D80B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7490" y="1389241"/>
          <a:ext cx="9650690" cy="419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404F45CD-71AB-689F-8102-A6D92762669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96EB9F5B-2079-3D59-AD69-A04C50A0D3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0FC6E9-1D1B-1B62-3845-1162A4441A6D}"/>
              </a:ext>
            </a:extLst>
          </p:cNvPr>
          <p:cNvSpPr txBox="1"/>
          <p:nvPr/>
        </p:nvSpPr>
        <p:spPr>
          <a:xfrm>
            <a:off x="551053" y="6187089"/>
            <a:ext cx="103671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B8260B-0D01-C860-6505-1B28A76C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7B478-FF35-4A81-B1C3-70C1332AEA55}" type="slidenum"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736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537D5E-B890-773A-ADF9-283D0F583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215980B7-C9FF-4548-A215-E687B0905D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06194FB6-944E-30EC-AF02-EE4DE8D70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pattFill prst="pct5">
                  <a:fgClr>
                    <a:prstClr val="white"/>
                  </a:fgClr>
                  <a:bgClr>
                    <a:prstClr val="black"/>
                  </a:bgClr>
                </a:patt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03E43D36-67FA-BC4F-6919-DA283C7BF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FC91B2B-8192-9722-812C-D0BDFB2E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DE3CAF-6B83-C21C-F650-F90D0D7B8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3248"/>
            <a:ext cx="8947521" cy="3852935"/>
          </a:xfrm>
        </p:spPr>
        <p:txBody>
          <a:bodyPr>
            <a:normAutofit/>
          </a:bodyPr>
          <a:lstStyle/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sz="2400" b="1" dirty="0">
                <a:solidFill>
                  <a:schemeClr val="bg1"/>
                </a:solidFill>
              </a:rPr>
              <a:t>4.1	Švýcarsko-české partnerství </a:t>
            </a:r>
            <a:r>
              <a:rPr lang="cs-CZ" sz="2400" dirty="0">
                <a:solidFill>
                  <a:schemeClr val="bg1"/>
                </a:solidFill>
              </a:rPr>
              <a:t>(6 bodů)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58775" algn="l">
              <a:spcBef>
                <a:spcPts val="300"/>
              </a:spcBef>
              <a:spcAft>
                <a:spcPts val="300"/>
              </a:spcAft>
            </a:pPr>
            <a:r>
              <a:rPr lang="cs-CZ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Povinné doložení </a:t>
            </a:r>
            <a:r>
              <a:rPr lang="cs-CZ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přílohy č. 2 </a:t>
            </a:r>
            <a:r>
              <a:rPr lang="cs-CZ" sz="1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</a:t>
            </a:r>
            <a:r>
              <a:rPr lang="cs-CZ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rojektové žádosti - </a:t>
            </a: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Popis zapojení švýcarského partnera v angličtině, včetně uvedení jeho zkušeností a relevance pro projekt -</a:t>
            </a:r>
            <a:r>
              <a:rPr lang="cs-CZ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PODPIS ZÁSTUPCE ŠVÝCARSKÉHO PARTNERA!!!</a:t>
            </a:r>
          </a:p>
          <a:p>
            <a:pPr marL="358775" algn="l">
              <a:spcBef>
                <a:spcPts val="300"/>
              </a:spcBef>
              <a:spcAft>
                <a:spcPts val="300"/>
              </a:spcAft>
            </a:pP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Švýcarský partner nepodléhá žádné povinnosti spolufinancování a nenese kurzová rizika!</a:t>
            </a:r>
          </a:p>
          <a:p>
            <a:pPr marL="358775" algn="l">
              <a:spcBef>
                <a:spcPts val="300"/>
              </a:spcBef>
              <a:spcAft>
                <a:spcPts val="300"/>
              </a:spcAft>
            </a:pPr>
            <a:endParaRPr lang="cs-CZ" sz="1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2913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Hodnotitel bude hodnotit míru a způsob zapojení švýcarského partnera – spolupráce při přípravě projektu, realizaci projektu, udržitelnosti projektu….</a:t>
            </a:r>
          </a:p>
          <a:p>
            <a:pPr marL="358775" algn="l">
              <a:spcBef>
                <a:spcPts val="300"/>
              </a:spcBef>
              <a:spcAft>
                <a:spcPts val="300"/>
              </a:spcAft>
            </a:pPr>
            <a:endParaRPr lang="cs-CZ" sz="18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06C1D14A-FDE3-84D8-09C3-702ECB86CFF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E77F11E2-73CC-CE34-88E5-C88E5DB07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5CB5DC5-FF5D-C473-F93C-A20FB88AF39D}"/>
              </a:ext>
            </a:extLst>
          </p:cNvPr>
          <p:cNvSpPr txBox="1"/>
          <p:nvPr/>
        </p:nvSpPr>
        <p:spPr>
          <a:xfrm>
            <a:off x="551053" y="6187089"/>
            <a:ext cx="10367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11828E-21C8-C0F8-D0A7-ADBE7BD6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7B478-FF35-4A81-B1C3-70C1332AEA55}" type="slidenum"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043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DEC04C-B090-6EA7-0D50-143BFC3B7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7FB4ABF-715C-7BA2-C740-2D68B4E4EE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BE73A5A2-0E38-A354-CE27-DAAA6ACCA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pattFill prst="pct5">
                  <a:fgClr>
                    <a:prstClr val="white"/>
                  </a:fgClr>
                  <a:bgClr>
                    <a:prstClr val="black"/>
                  </a:bgClr>
                </a:patt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DBE9C5DB-2E41-F909-FB4D-06EFC89EA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7AEACBF-7098-20D1-10B1-BE7C4797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01663-13A3-248C-864D-51F9359B3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4" y="1853248"/>
            <a:ext cx="8587442" cy="38529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600" b="1" dirty="0">
                <a:solidFill>
                  <a:schemeClr val="bg1"/>
                </a:solidFill>
              </a:rPr>
              <a:t>4.2	Partnerská struktura a projektové řízení </a:t>
            </a:r>
            <a:r>
              <a:rPr lang="cs-CZ" sz="2600" dirty="0">
                <a:solidFill>
                  <a:schemeClr val="bg1"/>
                </a:solidFill>
              </a:rPr>
              <a:t>(5 bodů)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Zapojení partnera v projektu má být smysluplné, jeho role je aktivní a důležitá pro naplnění cílů projektu.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Projektové konsorcium je vhodně složeno z těch subjektů, které mohou přispět k řešení environmentálního problému. Je dobře popsáno, jakým aktivitám se jednotliví partneři věnují a proč.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endParaRPr lang="cs-CZ" sz="1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bg1"/>
                </a:solidFill>
              </a:rPr>
              <a:t>Hodnotitel se zde může vyjádřit jak k formálnímu nastavení partnerské struktury, tak ke skutečnosti, že klíčový partner chybí.</a:t>
            </a: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endParaRPr lang="cs-CZ" sz="1800" b="1" dirty="0">
              <a:solidFill>
                <a:schemeClr val="bg1"/>
              </a:solidFill>
            </a:endParaRPr>
          </a:p>
          <a:p>
            <a:pPr marL="361950" indent="0" defTabSz="536575">
              <a:buClr>
                <a:srgbClr val="B01513"/>
              </a:buClr>
              <a:buSzPct val="100000"/>
              <a:buNone/>
            </a:pPr>
            <a:r>
              <a:rPr lang="cs-CZ" sz="1800" b="1" dirty="0">
                <a:solidFill>
                  <a:schemeClr val="bg1"/>
                </a:solidFill>
              </a:rPr>
              <a:t>Partnerství nesmí sloužit jako způsob, jak obcházet obchodněprávní vztahy!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endParaRPr lang="cs-CZ" sz="1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19FEE87D-E7D5-E3D5-D03C-D14EC81B6C78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AA120BB1-C01B-C6CC-B9BD-9381AB792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350714C-DC67-1F2A-4C65-DAE68270B985}"/>
              </a:ext>
            </a:extLst>
          </p:cNvPr>
          <p:cNvSpPr txBox="1"/>
          <p:nvPr/>
        </p:nvSpPr>
        <p:spPr>
          <a:xfrm>
            <a:off x="551053" y="6187089"/>
            <a:ext cx="10367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D5FE47-6997-7E7E-7C2C-70520116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7B478-FF35-4A81-B1C3-70C1332AEA55}" type="slidenum"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Grafický objekt 8" descr="Vykřičník se souvislou výplní">
            <a:extLst>
              <a:ext uri="{FF2B5EF4-FFF2-40B4-BE49-F238E27FC236}">
                <a16:creationId xmlns:a16="http://schemas.microsoft.com/office/drawing/2014/main" id="{29CFF36A-F108-1985-0EA3-B4A27BF69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261" y="5024476"/>
            <a:ext cx="630278" cy="6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68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2D52D0-0CE2-FAA3-F877-FD3EC9923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0E460D7-4188-D463-DAC1-4E07525590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F0AF5A00-F926-762F-1B0B-074CD1271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pattFill prst="pct5">
                  <a:fgClr>
                    <a:prstClr val="white"/>
                  </a:fgClr>
                  <a:bgClr>
                    <a:prstClr val="black"/>
                  </a:bgClr>
                </a:patt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C575B536-3E69-B5CD-1230-71DE7E618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8681A4E-1BCA-3682-84A1-4E8EC8A7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4456"/>
          </a:xfrm>
        </p:spPr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E89998-F6D9-097D-C90C-F5E7D9EBB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4" y="1537978"/>
            <a:ext cx="8587442" cy="4168205"/>
          </a:xfrm>
        </p:spPr>
        <p:txBody>
          <a:bodyPr>
            <a:normAutofit/>
          </a:bodyPr>
          <a:lstStyle/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sz="2400" b="1" dirty="0">
                <a:solidFill>
                  <a:schemeClr val="bg1"/>
                </a:solidFill>
              </a:rPr>
              <a:t>4.3 Analýza rizik </a:t>
            </a:r>
            <a:r>
              <a:rPr lang="cs-CZ" sz="2400" dirty="0">
                <a:solidFill>
                  <a:schemeClr val="bg1"/>
                </a:solidFill>
              </a:rPr>
              <a:t>(5 bodů)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1606B42-2BEB-91F0-A57D-D0C2643A2D46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D1DF62FC-657F-4784-264C-22691D938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F0CA881-0F01-A933-139F-ACEDBAF96C2F}"/>
              </a:ext>
            </a:extLst>
          </p:cNvPr>
          <p:cNvSpPr txBox="1"/>
          <p:nvPr/>
        </p:nvSpPr>
        <p:spPr>
          <a:xfrm>
            <a:off x="551053" y="6187089"/>
            <a:ext cx="10367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94200D-2BA9-0386-FC8B-C167FC7C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7B478-FF35-4A81-B1C3-70C1332AEA55}" type="slidenum"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CE410BF-B62D-760D-013D-603867D99520}"/>
              </a:ext>
            </a:extLst>
          </p:cNvPr>
          <p:cNvGraphicFramePr/>
          <p:nvPr/>
        </p:nvGraphicFramePr>
        <p:xfrm>
          <a:off x="1103314" y="12052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42095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F6EEFB-0179-338E-0979-D1409002F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5032A3B-2ECE-7F1D-B93A-479930FEA6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A4688B4C-261D-8FD3-4C36-FCAAE07C6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pattFill prst="pct5">
                  <a:fgClr>
                    <a:prstClr val="white"/>
                  </a:fgClr>
                  <a:bgClr>
                    <a:prstClr val="black"/>
                  </a:bgClr>
                </a:patt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FAF53171-F609-F110-E40F-782F2E150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16E2297-A290-8388-E20A-58278B7F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B8A476-CF1F-70F9-C2CB-D6915DAB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39989"/>
            <a:ext cx="8866702" cy="3852935"/>
          </a:xfrm>
        </p:spPr>
        <p:txBody>
          <a:bodyPr>
            <a:normAutofit fontScale="92500" lnSpcReduction="10000"/>
          </a:bodyPr>
          <a:lstStyle/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dirty="0">
                <a:solidFill>
                  <a:schemeClr val="bg1"/>
                </a:solidFill>
              </a:rPr>
              <a:t>Nastavení vhodných opatření pro snížení dopadů rizik, např.:</a:t>
            </a:r>
          </a:p>
          <a:p>
            <a:pPr marL="715963" indent="-285750" algn="just">
              <a:spcBef>
                <a:spcPts val="600"/>
              </a:spcBef>
              <a:spcAft>
                <a:spcPts val="800"/>
              </a:spcAft>
              <a:buSzPct val="100000"/>
              <a:buFontTx/>
              <a:buChar char="-"/>
            </a:pPr>
            <a:r>
              <a:rPr lang="cs-CZ" sz="1800" dirty="0">
                <a:solidFill>
                  <a:schemeClr val="bg1"/>
                </a:solidFill>
              </a:rPr>
              <a:t>alternativní řešení, </a:t>
            </a:r>
          </a:p>
          <a:p>
            <a:pPr marL="715963" indent="-285750" algn="just">
              <a:spcBef>
                <a:spcPts val="600"/>
              </a:spcBef>
              <a:spcAft>
                <a:spcPts val="800"/>
              </a:spcAft>
              <a:buSzPct val="100000"/>
              <a:buFontTx/>
              <a:buChar char="-"/>
            </a:pPr>
            <a:r>
              <a:rPr lang="cs-CZ" sz="1800" dirty="0">
                <a:solidFill>
                  <a:schemeClr val="bg1"/>
                </a:solidFill>
              </a:rPr>
              <a:t>likvidace hrozby, </a:t>
            </a:r>
          </a:p>
          <a:p>
            <a:pPr marL="715963" indent="-285750" algn="just">
              <a:spcBef>
                <a:spcPts val="600"/>
              </a:spcBef>
              <a:spcAft>
                <a:spcPts val="800"/>
              </a:spcAft>
              <a:buSzPct val="100000"/>
              <a:buFontTx/>
              <a:buChar char="-"/>
            </a:pPr>
            <a:r>
              <a:rPr lang="cs-CZ" sz="1800" dirty="0">
                <a:solidFill>
                  <a:schemeClr val="bg1"/>
                </a:solidFill>
              </a:rPr>
              <a:t>ochrana před hrozbou, </a:t>
            </a:r>
          </a:p>
          <a:p>
            <a:pPr marL="715963" indent="-285750" algn="just">
              <a:spcBef>
                <a:spcPts val="600"/>
              </a:spcBef>
              <a:spcAft>
                <a:spcPts val="800"/>
              </a:spcAft>
              <a:buSzPct val="100000"/>
              <a:buFontTx/>
              <a:buChar char="-"/>
            </a:pPr>
            <a:r>
              <a:rPr lang="cs-CZ" sz="1800" dirty="0">
                <a:solidFill>
                  <a:schemeClr val="bg1"/>
                </a:solidFill>
              </a:rPr>
              <a:t>snížení velikosti dopadu, </a:t>
            </a:r>
          </a:p>
          <a:p>
            <a:pPr marL="715963" indent="-285750" algn="just">
              <a:spcBef>
                <a:spcPts val="600"/>
              </a:spcBef>
              <a:spcAft>
                <a:spcPts val="800"/>
              </a:spcAft>
              <a:buSzPct val="100000"/>
              <a:buFontTx/>
              <a:buChar char="-"/>
            </a:pPr>
            <a:r>
              <a:rPr lang="cs-CZ" sz="1800" dirty="0">
                <a:solidFill>
                  <a:schemeClr val="bg1"/>
                </a:solidFill>
              </a:rPr>
              <a:t>rozdělení rizika, </a:t>
            </a:r>
          </a:p>
          <a:p>
            <a:pPr marL="715963" indent="-285750" algn="just">
              <a:spcBef>
                <a:spcPts val="600"/>
              </a:spcBef>
              <a:spcAft>
                <a:spcPts val="800"/>
              </a:spcAft>
              <a:buSzPct val="100000"/>
              <a:buFontTx/>
              <a:buChar char="-"/>
            </a:pPr>
            <a:r>
              <a:rPr lang="cs-CZ" sz="1800" dirty="0">
                <a:solidFill>
                  <a:schemeClr val="bg1"/>
                </a:solidFill>
              </a:rPr>
              <a:t>příprava na neočekávané události apod.</a:t>
            </a: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endParaRPr lang="cs-CZ" sz="1800" dirty="0">
              <a:solidFill>
                <a:schemeClr val="bg1"/>
              </a:solidFill>
            </a:endParaRPr>
          </a:p>
          <a:p>
            <a:pPr marL="84138" indent="0" algn="ctr" defTabSz="536575">
              <a:buClr>
                <a:srgbClr val="337B86"/>
              </a:buClr>
              <a:buSzPct val="100000"/>
              <a:buNone/>
            </a:pPr>
            <a:r>
              <a:rPr lang="cs-CZ" sz="1800" b="1" dirty="0">
                <a:solidFill>
                  <a:schemeClr val="bg1"/>
                </a:solidFill>
              </a:rPr>
              <a:t>Analýza rizik nesmí být nastavena způsobem, který by v podstatě znemožňoval úspěšnou realizaci, ale zároveň nesmí být zásadní rizika opominuta.</a:t>
            </a: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1900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CF1A175-D6C3-91DC-A049-49D1C84A3881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1FD1050C-F834-71B7-DC45-1CAF9C37B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163B332-A8BF-A48B-D5D0-04B90EA6B53A}"/>
              </a:ext>
            </a:extLst>
          </p:cNvPr>
          <p:cNvSpPr txBox="1"/>
          <p:nvPr/>
        </p:nvSpPr>
        <p:spPr>
          <a:xfrm>
            <a:off x="551053" y="6187089"/>
            <a:ext cx="10367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EFA04F-55E0-A822-296B-941802BF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7B478-FF35-4A81-B1C3-70C1332AEA55}" type="slidenum"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Grafický objekt 5" descr="Vykřičník se souvislou výplní">
            <a:extLst>
              <a:ext uri="{FF2B5EF4-FFF2-40B4-BE49-F238E27FC236}">
                <a16:creationId xmlns:a16="http://schemas.microsoft.com/office/drawing/2014/main" id="{BB8037A7-725B-907A-F9F4-C363FB17C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972" y="5154107"/>
            <a:ext cx="630278" cy="6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1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81AE7-B0C9-861E-E669-066128A96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06631-673C-0B83-84F4-2E012834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Cíle programu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204587-2535-5D09-B9EF-C12C47A43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75164"/>
            <a:ext cx="10458807" cy="3531019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u="sng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Environmentální problém </a:t>
            </a:r>
            <a:r>
              <a:rPr lang="cs-CZ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= </a:t>
            </a:r>
            <a:r>
              <a:rPr lang="cs-CZ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úbytek biodiverzity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Zmírňování</a:t>
            </a:r>
            <a:r>
              <a:rPr lang="cs-CZ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 jeho </a:t>
            </a:r>
            <a:r>
              <a:rPr lang="cs-CZ" u="sng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příčin</a:t>
            </a:r>
            <a:r>
              <a:rPr lang="cs-CZ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: </a:t>
            </a:r>
          </a:p>
          <a:p>
            <a:pPr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zásah člověka do ekosystémů - </a:t>
            </a:r>
            <a:r>
              <a:rPr lang="cs-CZ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fragmentace krajiny </a:t>
            </a:r>
          </a:p>
          <a:p>
            <a:pPr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nadměrné využívání ekosystémů – </a:t>
            </a:r>
            <a:r>
              <a:rPr lang="cs-CZ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nadměrný/ neudržitelný cestovní ruch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u="sng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Cílem</a:t>
            </a:r>
            <a:r>
              <a:rPr lang="cs-CZ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 otevřené výzvy je </a:t>
            </a:r>
            <a:r>
              <a:rPr lang="cs-CZ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přispět k posílení biologické rozmanitosti </a:t>
            </a:r>
            <a:r>
              <a:rPr lang="cs-CZ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snížením tlaku na ekosystémové funkce a služby v krajině, </a:t>
            </a:r>
            <a:r>
              <a:rPr lang="cs-CZ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zejména v cenných přírodních lokalitách</a:t>
            </a:r>
            <a:r>
              <a:rPr lang="cs-CZ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722A9A1-1956-9A26-B42E-0F64E8043A5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5BF87AB7-1A50-5EAC-D833-F6FD7E998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FD7D3C1-A135-D2AD-8C9C-2D6CBF38BB80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9356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8B4B39-F2CC-0CD5-ED43-831BA07D3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0C0C970A-6484-A15D-0812-A711B1F416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830024FF-477D-AF2B-30A7-9874B0F96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pattFill prst="pct5">
                  <a:fgClr>
                    <a:prstClr val="white"/>
                  </a:fgClr>
                  <a:bgClr>
                    <a:prstClr val="black"/>
                  </a:bgClr>
                </a:patt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45E67670-FADC-6286-5228-98BCA8C65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A05E6E1-EE88-7BEC-9F91-13245EB3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67B07-3096-22A6-C8B0-EC128CDB0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4" y="1853248"/>
            <a:ext cx="7515702" cy="3852935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sz="2400" b="1" dirty="0">
                <a:solidFill>
                  <a:schemeClr val="bg1"/>
                </a:solidFill>
              </a:rPr>
              <a:t>4.4 Rozpočet projektu </a:t>
            </a:r>
            <a:r>
              <a:rPr lang="cs-CZ" sz="2400" dirty="0">
                <a:solidFill>
                  <a:schemeClr val="bg1"/>
                </a:solidFill>
              </a:rPr>
              <a:t>(9 bodů)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Detailní rozpočtová tabulka: </a:t>
            </a:r>
            <a:r>
              <a:rPr lang="cs-CZ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Uvedení veškerých předpokládaných výdajů projektu dle vyžadovaného členění.</a:t>
            </a: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r>
              <a:rPr lang="cs-CZ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Komentář k rozpočtové tabulce:</a:t>
            </a:r>
            <a:endParaRPr lang="cs-CZ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1213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popis hlavních kategorií výdajů </a:t>
            </a:r>
          </a:p>
          <a:p>
            <a:pPr marL="811213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cs-CZ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zdůvodnění</a:t>
            </a: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jednotlivých výdajů a jejich</a:t>
            </a:r>
            <a:r>
              <a:rPr lang="cs-CZ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nezbytnosti</a:t>
            </a: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pro realizaci projektu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Rozpočet a zdroje musí být přiměřené a v souladu s naplánovanými činnostmi. </a:t>
            </a:r>
            <a:endParaRPr lang="cs-CZ" sz="1800" i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74FA6A78-9420-5311-D267-DCBF22406EF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3371FD13-7D74-5ADA-5353-4DA107D5B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28C7922-8E21-F953-FD6F-073B90B65D08}"/>
              </a:ext>
            </a:extLst>
          </p:cNvPr>
          <p:cNvSpPr txBox="1"/>
          <p:nvPr/>
        </p:nvSpPr>
        <p:spPr>
          <a:xfrm>
            <a:off x="551053" y="6187089"/>
            <a:ext cx="10367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D51B5B-F3AF-490B-2AD1-D50F53AF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7B478-FF35-4A81-B1C3-70C1332AEA55}" type="slidenum"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838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13C62-1BF0-7C76-BA48-3926ED6D9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ADD0706-064C-E568-5ABD-92F6C12870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FC07DED3-8896-2564-007D-2465312CB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pattFill prst="pct5">
                  <a:fgClr>
                    <a:prstClr val="white"/>
                  </a:fgClr>
                  <a:bgClr>
                    <a:prstClr val="black"/>
                  </a:bgClr>
                </a:patt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E4077FEE-E4F0-E6AB-7B30-49CB17E4F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0063653-5F1A-3FC4-C1A7-96E60DD9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A5B7D0-6D30-F194-7644-EB81E14EE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5" y="1853248"/>
            <a:ext cx="7239408" cy="3852935"/>
          </a:xfrm>
        </p:spPr>
        <p:txBody>
          <a:bodyPr>
            <a:normAutofit/>
          </a:bodyPr>
          <a:lstStyle/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Je efektivita celkových vynaložených nákladů a výsledků smysluplná, přiměřená a v projektu odůvodněná?</a:t>
            </a: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Jsou celkové vložené investice přiměřené vzhledem k očekávaným výstupům a dopadům?</a:t>
            </a: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Jaká je finanční náročnost projektu jako celku?</a:t>
            </a: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Jsou zvolené aktivity vzhledem k cílům nákladově efektivní?</a:t>
            </a: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Jsou náklady aktivit založeny na průzkumu trhu?</a:t>
            </a:r>
          </a:p>
          <a:p>
            <a:pPr marL="369888" indent="-285750" defTabSz="536575"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endParaRPr lang="cs-CZ" sz="1800" dirty="0">
              <a:solidFill>
                <a:schemeClr val="bg1"/>
              </a:solidFill>
            </a:endParaRP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endParaRPr lang="cs-CZ" sz="1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457200" algn="just">
              <a:spcBef>
                <a:spcPts val="600"/>
              </a:spcBef>
              <a:spcAft>
                <a:spcPts val="800"/>
              </a:spcAft>
            </a:pPr>
            <a:endParaRPr lang="cs-CZ" sz="1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B72709C-92BF-2BB1-648A-B1B2DA2AD0D9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BF321D3C-6CEC-E66C-2598-3DA96DAAE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60DBEC4-3932-3582-4D9F-DA30C62B6402}"/>
              </a:ext>
            </a:extLst>
          </p:cNvPr>
          <p:cNvSpPr txBox="1"/>
          <p:nvPr/>
        </p:nvSpPr>
        <p:spPr>
          <a:xfrm>
            <a:off x="551053" y="6187089"/>
            <a:ext cx="10367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BB7A9B-5B69-5200-6294-A13F21EB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7B478-FF35-4A81-B1C3-70C1332AEA55}" type="slidenum"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062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D1647D-589E-370B-0125-5AC8B5BC3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FC56A-08AD-7BB0-D4DE-02128C0D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76128253-49F5-764A-E4CB-275C4AAC1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461290"/>
              </p:ext>
            </p:extLst>
          </p:nvPr>
        </p:nvGraphicFramePr>
        <p:xfrm>
          <a:off x="1217361" y="1849416"/>
          <a:ext cx="8104226" cy="3397483"/>
        </p:xfrm>
        <a:graphic>
          <a:graphicData uri="http://schemas.openxmlformats.org/drawingml/2006/table">
            <a:tbl>
              <a:tblPr firstRow="1" firstCol="1" bandRow="1"/>
              <a:tblGrid>
                <a:gridCol w="2633856">
                  <a:extLst>
                    <a:ext uri="{9D8B030D-6E8A-4147-A177-3AD203B41FA5}">
                      <a16:colId xmlns:a16="http://schemas.microsoft.com/office/drawing/2014/main" val="1990083082"/>
                    </a:ext>
                  </a:extLst>
                </a:gridCol>
                <a:gridCol w="2443798">
                  <a:extLst>
                    <a:ext uri="{9D8B030D-6E8A-4147-A177-3AD203B41FA5}">
                      <a16:colId xmlns:a16="http://schemas.microsoft.com/office/drawing/2014/main" val="2091023673"/>
                    </a:ext>
                  </a:extLst>
                </a:gridCol>
                <a:gridCol w="1513286">
                  <a:extLst>
                    <a:ext uri="{9D8B030D-6E8A-4147-A177-3AD203B41FA5}">
                      <a16:colId xmlns:a16="http://schemas.microsoft.com/office/drawing/2014/main" val="2579843539"/>
                    </a:ext>
                  </a:extLst>
                </a:gridCol>
                <a:gridCol w="1513286">
                  <a:extLst>
                    <a:ext uri="{9D8B030D-6E8A-4147-A177-3AD203B41FA5}">
                      <a16:colId xmlns:a16="http://schemas.microsoft.com/office/drawing/2014/main" val="850566531"/>
                    </a:ext>
                  </a:extLst>
                </a:gridCol>
              </a:tblGrid>
              <a:tr h="231976">
                <a:tc gridSpan="4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Očekávaný rozpočet projektu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601797"/>
                  </a:ext>
                </a:extLst>
              </a:tr>
              <a:tr h="579940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Očekávaná výše celkového rozpočtu projektu 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(způsobilé výdaje)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Kč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791175"/>
                  </a:ext>
                </a:extLst>
              </a:tr>
              <a:tr h="530646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 financování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Požadovaná výše grantu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Kč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77785"/>
                  </a:ext>
                </a:extLst>
              </a:tr>
              <a:tr h="5055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Příspěvek žadatele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Kč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384824"/>
                  </a:ext>
                </a:extLst>
              </a:tr>
              <a:tr h="4997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Příspěvky partnerů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Kč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949085"/>
                  </a:ext>
                </a:extLst>
              </a:tr>
              <a:tr h="5799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Výdaje švýcarských partnerů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(je-li relevantní)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Kč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963615"/>
                  </a:ext>
                </a:extLst>
              </a:tr>
              <a:tr h="4697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Spolufinancování celkem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Kč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994367"/>
                  </a:ext>
                </a:extLst>
              </a:tr>
            </a:tbl>
          </a:graphicData>
        </a:graphic>
      </p:graphicFrame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6919BD5-796B-F7EF-6A02-52EB68CEE53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8B57571D-534F-E2DA-71D9-31C0D7954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E7CFD0E-A6B3-12B8-B008-7039B0184D17}"/>
              </a:ext>
            </a:extLst>
          </p:cNvPr>
          <p:cNvSpPr txBox="1"/>
          <p:nvPr/>
        </p:nvSpPr>
        <p:spPr>
          <a:xfrm>
            <a:off x="551053" y="6187089"/>
            <a:ext cx="10367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E3949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8F0071-1054-4D78-48BE-8A2AF830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7B478-FF35-4A81-B1C3-70C1332AEA55}" type="slidenum"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623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2125F8-8C2D-0C19-0B81-5FB379EA4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625733E7-6365-EE37-186D-485F518F60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89371" y="229351"/>
            <a:ext cx="4702629" cy="5605265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5D87CE9D-89F4-B09F-7E09-CB8C29B5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E6763098-3448-8B98-AD9F-93186A282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DE05B22-508E-3A01-0299-9C46D1458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682" y="1218906"/>
            <a:ext cx="7434775" cy="263463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  <a:t>Děkuji Vám za pozornost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3A472E2-8287-D995-E804-A3CD6122F24C}"/>
              </a:ext>
            </a:extLst>
          </p:cNvPr>
          <p:cNvSpPr txBox="1"/>
          <p:nvPr/>
        </p:nvSpPr>
        <p:spPr>
          <a:xfrm>
            <a:off x="629880" y="4593767"/>
            <a:ext cx="10597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Markéta Konečná, tel. 267 122 366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Ministerstvo životního prostředí</a:t>
            </a: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D0B2DEF0-E2FA-96B3-BB26-9F790951FC48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B01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75D3E7B-F37D-B6A3-0EFC-A199E6DA9AFC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200" dirty="0">
              <a:solidFill>
                <a:srgbClr val="C00000"/>
              </a:solidFill>
            </a:endParaRPr>
          </a:p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9" name="Obrázek 48">
            <a:extLst>
              <a:ext uri="{FF2B5EF4-FFF2-40B4-BE49-F238E27FC236}">
                <a16:creationId xmlns:a16="http://schemas.microsoft.com/office/drawing/2014/main" id="{197D52D5-A991-D9A3-ACF1-4C3334F8C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193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BD74E0-9F4A-9B60-33CB-5EEBF2CB2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2F025-56CB-B686-8040-131E2BB6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Indikátory dlouhodobých výsledků programu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0BC180-13CD-50E0-9248-AE6BA696B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75164"/>
            <a:ext cx="10458807" cy="3531019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cs-CZ" sz="1600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Počet (zasažených) druhů profitujících ze snížení zátěže způsobené </a:t>
            </a:r>
            <a:r>
              <a:rPr lang="cs-CZ" sz="1600" kern="100" dirty="0" err="1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overturismem</a:t>
            </a:r>
            <a:endParaRPr lang="cs-CZ" sz="1600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Rozloha území vykazující pozitivní změnu nebo trend v příznivém chování návštěvníků</a:t>
            </a:r>
          </a:p>
          <a:p>
            <a:r>
              <a:rPr lang="pl-PL" sz="1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Počet hektarů zachovaných, obnovených a/nebo udržitelně spravovaných ekosystémů</a:t>
            </a:r>
            <a:r>
              <a:rPr lang="cs-CZ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cs-CZ" sz="16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Počet území s nově vytvořenou (sjednocenou) strategií nebo systémovým řešením udržitelného turismu </a:t>
            </a:r>
            <a:r>
              <a:rPr lang="pl-PL" sz="1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 rámci rozsáhlých územních celků s vysokou přírodní hodnotou.</a:t>
            </a:r>
            <a:endParaRPr lang="cs-CZ" sz="16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Počet (zasažených) druhů profitujících ze zprůchodnění krajinných celků</a:t>
            </a:r>
            <a:endParaRPr lang="cs-CZ" sz="1600" dirty="0">
              <a:solidFill>
                <a:schemeClr val="bg1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Rozloha přírodně cenných celků vykazující pozitivní změnu nebo trend v prostupnosti krajiny</a:t>
            </a:r>
          </a:p>
          <a:p>
            <a:r>
              <a:rPr lang="cs-CZ" sz="16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Plocha realizovaného monitoringu vlivu fragmentace krajiny na populace vybraných druhů</a:t>
            </a:r>
          </a:p>
          <a:p>
            <a:r>
              <a:rPr lang="pl-PL" sz="1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Počet hektarů zachovaných, obnovených a/nebo udržitelně spravovaných ekosystémů</a:t>
            </a:r>
            <a:r>
              <a:rPr lang="pl-PL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cs-CZ" sz="16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F6BACD41-08B2-2C0E-A0AD-8699C38D3CF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531EFF78-133A-380A-0A36-4314C6ED4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C7D742F-F001-B64B-70A2-1380B0AB6253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1.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21. 1.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919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AEB0DB-CED4-98B9-82C4-DA8B83DDD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47375B-2A14-E1A0-F035-F12DB5FE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Rámcová témata a způsobilé aktivity projektu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F165CB-E7C1-885E-E88F-6DCC7113B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73060"/>
            <a:ext cx="10458807" cy="3633124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Vytváření programů a nabídek pro specifické skupiny návštěvníků (senioři, rodiče s dětmi, handicapovaní).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Pořádání výstav, vzdělávacích programů a osvětových kampaní s cílem rozvíjet udržitelný cestovní ruch a snižovat zátěž životního prostředí v oblasti.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Využití moderních forem interpretace přírodního dědictví v informačních centrech, domech přírody apod., nebo prostřednictvím mobilních aplikací.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Podpora vzdělávacích programů "místně zakotveného učení".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Pořádání místních akcí zaměřených na prezentaci přírodního dědictví, propagaci místních výrobků nebo regionálních značek.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Spolupráce s municipalitami a soukromým sektorem.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Místní akce přispívající k posílení udržitelného cestovního ruchu a biodiverzity v cílových oblastech.</a:t>
            </a:r>
          </a:p>
          <a:p>
            <a:pPr>
              <a:defRPr sz="1600">
                <a:latin typeface="Century Gothic"/>
              </a:defRPr>
            </a:pPr>
            <a:endParaRPr lang="cs-CZ" dirty="0">
              <a:solidFill>
                <a:schemeClr val="bg1"/>
              </a:solidFill>
            </a:endParaRPr>
          </a:p>
          <a:p>
            <a:endParaRPr lang="cs-CZ" b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E384AC7-3E58-6382-30F5-05A60EAE0326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08834DCC-9EBC-3CD4-2559-BC4D1815F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CD329B2-F3B7-12EE-F40B-7B3003905D26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826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A2FC22-DB27-0707-775B-7CD7C8B46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F77CB-AEA4-C973-F441-94C0960D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Rámcová témata a způsobilé aktivity projektu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C1FA8A-04F6-BCA3-2C54-2D12E258F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75164"/>
            <a:ext cx="10458807" cy="3531019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Vypracování regionálních a místních strategií pro řešení nadměrného turismu na základě dlouhodobého výzkumu.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Analýza právních nástrojů a sociologických aspektů chování návštěvníků.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Strategie udržitelného turismu pro velkoplošná zvláště chráněná území.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Výpočet únosné kapacity území (ubytování, doprava, trasy, sezónnost atd.).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Zmapování funkčních nástrojů pro řešení negativních dopadů turismu na přírodní prostředí.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Vypracování metodiky pro řešení dopadů bez ohledu na hranice chráněných území.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Zmapování chování turistů a návrhy praktických řešení v konkrétních chráněných územích.</a:t>
            </a:r>
          </a:p>
          <a:p>
            <a:endParaRPr lang="cs-CZ" b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7B30FFC-52F1-B4A8-C888-336376ED24EA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B6730BD1-7C48-5604-47EB-3F475A948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3E4A36-0C8D-50E8-57BC-03E20795DDFE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704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31FE2F-24B8-7546-6BC2-0DCD45FB0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4DEFD-C749-BA01-11E8-9511283F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Rámcová témata a způsobilé aktivity projektu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5ABF03-540D-B9B8-5F2C-856B83E8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75164"/>
            <a:ext cx="10458807" cy="3531019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Zpracování analýz návštěvnosti vybraných oblastí.</a:t>
            </a:r>
          </a:p>
          <a:p>
            <a:pPr>
              <a:defRPr sz="1600">
                <a:latin typeface="Century Gothic"/>
              </a:defRPr>
            </a:pPr>
            <a:r>
              <a:rPr lang="cs-CZ" sz="1600" dirty="0">
                <a:solidFill>
                  <a:schemeClr val="bg1"/>
                </a:solidFill>
                <a:latin typeface="Century Gothic"/>
              </a:rPr>
              <a:t>Budování nebo obnova infrastruktury šetrné k přírodě (úprava cest, odpočinková místa, odpadové hospodářství, řešení nakládání s odpady, </a:t>
            </a:r>
            <a:r>
              <a:rPr lang="cs-CZ" sz="1600" dirty="0">
                <a:latin typeface="Century Gothic"/>
              </a:rPr>
              <a:t>infrastruktura pro alternativní paliva</a:t>
            </a:r>
            <a:r>
              <a:rPr lang="cs-CZ" sz="1600" dirty="0">
                <a:solidFill>
                  <a:schemeClr val="bg1"/>
                </a:solidFill>
                <a:latin typeface="Century Gothic"/>
              </a:rPr>
              <a:t>).</a:t>
            </a:r>
          </a:p>
          <a:p>
            <a:pPr>
              <a:defRPr sz="1600">
                <a:latin typeface="Century Gothic"/>
              </a:defRPr>
            </a:pPr>
            <a:r>
              <a:rPr lang="cs-CZ" sz="1600" dirty="0">
                <a:solidFill>
                  <a:schemeClr val="bg1"/>
                </a:solidFill>
                <a:latin typeface="Century Gothic"/>
              </a:rPr>
              <a:t>Informační a vzdělávací systémy pro návštěvníky.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Opatření na podporu ohrožených druhů Červeného seznamu ČR.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Obnova a zlepšení stavu stanovišť pro tyto druhy.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Zajištění technických a personálních kapacit pro realizaci těchto opatření.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Monitoring bariér v krajině a jejich vliv na migraci a mortalitu druhů.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Vyhodnocování účinnosti opatření na zajištění prostupnosti krajiny (vzduch, voda, souš).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Realizace na pilotních nebo modelových územích.</a:t>
            </a:r>
          </a:p>
          <a:p>
            <a:endParaRPr lang="cs-CZ" b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7BB1BC7B-50E2-4F71-1BE8-2DE004026E16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5A34BD09-406C-FBF6-4A16-D64EE3C81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DEA6C42-9B3F-7A6F-2524-F32A9CAD153E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604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AF1A74-F774-2392-320C-C2A000486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74BABB-083D-FB1A-667E-D12DE446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Rámcová témata a způsobilé aktivity projektu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AFC9E9-EAD8-1F75-468B-70897595E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75164"/>
            <a:ext cx="10458807" cy="3531019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Komplexní osvětové kampaně zaměřené na faktory ohrožující biodiverzitu (invazní druhy, úbytek opylovačů, </a:t>
            </a:r>
            <a:r>
              <a:rPr lang="cs-CZ" b="1" i="1" dirty="0">
                <a:effectLst/>
                <a:latin typeface="Segoe UI" panose="020B0502040204020203" pitchFamily="34" charset="0"/>
              </a:rPr>
              <a:t>světelné znečistění,</a:t>
            </a:r>
            <a:r>
              <a:rPr lang="cs-CZ" dirty="0">
                <a:solidFill>
                  <a:schemeClr val="bg1"/>
                </a:solidFill>
              </a:rPr>
              <a:t> apod.).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Aktivity zahrnující vzdělávací programy, online materiály, exkurze, soutěže, mobilní výstavy.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Zaměření na konkrétní cílové skupiny obyvatel.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Projekty zvyšující odbornost profesí ovlivňujících biodiverzitu (učitelé, projektanti, policisté aj.).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Vzdělávací aktivity v oblasti ochrany přírody.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Přenos osvědčených postupů mezi českými a švýcarskými subjekty (studijní cesty).</a:t>
            </a:r>
          </a:p>
          <a:p>
            <a:pPr>
              <a:defRPr sz="1600">
                <a:latin typeface="Century Gothic"/>
              </a:defRPr>
            </a:pPr>
            <a:r>
              <a:rPr lang="cs-CZ" dirty="0">
                <a:solidFill>
                  <a:schemeClr val="bg1"/>
                </a:solidFill>
              </a:rPr>
              <a:t>Spolupráce se zemědělci a podpora nových krajinných prvků, osvěty a pozitivních změn v hospodaření.</a:t>
            </a:r>
          </a:p>
          <a:p>
            <a:endParaRPr lang="cs-CZ" b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074037B-EA03-5F7C-F7DF-0583FF764553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8B4B6A1D-5B69-4860-1CDE-B333EB5C6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CE110A4-1AF4-A8A9-0E9D-91BAAC340FD8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14. 5.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6329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lastní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C00000"/>
      </a:accent1>
      <a:accent2>
        <a:srgbClr val="F8C6C6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Vlastní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C00000"/>
      </a:accent1>
      <a:accent2>
        <a:srgbClr val="F8C6C6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0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0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0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40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3646</TotalTime>
  <Words>4257</Words>
  <Application>Microsoft Office PowerPoint</Application>
  <PresentationFormat>Širokoúhlá obrazovka</PresentationFormat>
  <Paragraphs>478</Paragraphs>
  <Slides>43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55" baseType="lpstr">
      <vt:lpstr>Aptos</vt:lpstr>
      <vt:lpstr>Arial</vt:lpstr>
      <vt:lpstr>Calibri</vt:lpstr>
      <vt:lpstr>Century Gothic</vt:lpstr>
      <vt:lpstr>Courier New</vt:lpstr>
      <vt:lpstr>Segoe UI</vt:lpstr>
      <vt:lpstr>Symbol</vt:lpstr>
      <vt:lpstr>Times New Roman</vt:lpstr>
      <vt:lpstr>Wingdings</vt:lpstr>
      <vt:lpstr>Wingdings 3</vt:lpstr>
      <vt:lpstr>Ion</vt:lpstr>
      <vt:lpstr>1_Ion</vt:lpstr>
      <vt:lpstr>Seminář pro předkladatele projektů do 2. výzvy programu Udržitelný turismus a posílení biodiverzity – Malé grantové schéma    Ministerstvo životního prostředí 14. května 2025</vt:lpstr>
      <vt:lpstr>Příprava projektové žádosti  </vt:lpstr>
      <vt:lpstr>  Je můj záměr vhodný pro předložení do výzvy MGS? </vt:lpstr>
      <vt:lpstr>  Cíle programu</vt:lpstr>
      <vt:lpstr>  Indikátory dlouhodobých výsledků programu</vt:lpstr>
      <vt:lpstr>  Rámcová témata a způsobilé aktivity projektu</vt:lpstr>
      <vt:lpstr>  Rámcová témata a způsobilé aktivity projektu</vt:lpstr>
      <vt:lpstr>  Rámcová témata a způsobilé aktivity projektu</vt:lpstr>
      <vt:lpstr>  Rámcová témata a způsobilé aktivity projektu</vt:lpstr>
      <vt:lpstr>  Definování základní osy projektu </vt:lpstr>
      <vt:lpstr>Definování základní osy projektu - příklad </vt:lpstr>
      <vt:lpstr>  Abstrakt – Vaše vizitka! </vt:lpstr>
      <vt:lpstr> Abstrakt</vt:lpstr>
      <vt:lpstr> HODNOTICÍ KRITÉRIUM č. 1</vt:lpstr>
      <vt:lpstr> HODNOTICÍ KRITÉRIUM č. 1 </vt:lpstr>
      <vt:lpstr>1.1 Environmentální problém řešený projektem   časté chyby </vt:lpstr>
      <vt:lpstr>1.1 Environmentální problém řešený projektem   časté chyby </vt:lpstr>
      <vt:lpstr> 1.1 Environmentální problém řešený projektem  příklad </vt:lpstr>
      <vt:lpstr>1.2 Soulad cílů projektu s environmentální legislativou, strategickými dokumenty a s Programem – požadavky </vt:lpstr>
      <vt:lpstr> HODNOTICÍ KRITÉRIUM č. 2 </vt:lpstr>
      <vt:lpstr> HODNOTICÍ KRITÉRIUM č. 2  </vt:lpstr>
      <vt:lpstr> 2.1 CÍLE </vt:lpstr>
      <vt:lpstr> 2.1 Jak definovat CÍLE projektu? </vt:lpstr>
      <vt:lpstr>2.1 DOPADY </vt:lpstr>
      <vt:lpstr>2.1 Programové výstupy a indikátory</vt:lpstr>
      <vt:lpstr>2.1 Programové výstupy a indikátory</vt:lpstr>
      <vt:lpstr>Tabulka – výstupy a indikátory programu </vt:lpstr>
      <vt:lpstr> 2.2 Udržitelnost </vt:lpstr>
      <vt:lpstr> HODNOTICÍ KRITÉRIUM č. 3 - REALIZACE </vt:lpstr>
      <vt:lpstr> HODNOTICÍ KRITÉRIUM č. 3 - REALIZACE </vt:lpstr>
      <vt:lpstr>Prezentace aplikace PowerPoint</vt:lpstr>
      <vt:lpstr>Prezentace aplikace PowerPoint</vt:lpstr>
      <vt:lpstr>Prezentace aplikace PowerPoint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 </vt:lpstr>
      <vt:lpstr> HODNOTICÍ KRITÉRIUM č. 4 - PŘEDPOKLADY </vt:lpstr>
      <vt:lpstr>Děkuji Vám za pozornost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Kulatý stůl v rámci přípravy nastavení  Druhého příspěvku Programu švýcarsko-české spolupráce  v oblasti udržitelného turismu</dc:title>
  <dc:creator>Svobodová Anna</dc:creator>
  <cp:lastModifiedBy>Markéta Konečná</cp:lastModifiedBy>
  <cp:revision>153</cp:revision>
  <cp:lastPrinted>2025-05-14T06:55:57Z</cp:lastPrinted>
  <dcterms:created xsi:type="dcterms:W3CDTF">2023-02-14T13:13:02Z</dcterms:created>
  <dcterms:modified xsi:type="dcterms:W3CDTF">2025-05-14T07:25:53Z</dcterms:modified>
</cp:coreProperties>
</file>