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3" r:id="rId15"/>
    <p:sldId id="271" r:id="rId16"/>
    <p:sldId id="272" r:id="rId17"/>
    <p:sldId id="273" r:id="rId18"/>
    <p:sldId id="274" r:id="rId19"/>
    <p:sldId id="275" r:id="rId20"/>
    <p:sldId id="276" r:id="rId21"/>
    <p:sldId id="277" r:id="rId22"/>
    <p:sldId id="279" r:id="rId23"/>
    <p:sldId id="282" r:id="rId24"/>
    <p:sldId id="280" r:id="rId25"/>
    <p:sldId id="299" r:id="rId26"/>
    <p:sldId id="283" r:id="rId27"/>
    <p:sldId id="308" r:id="rId28"/>
    <p:sldId id="309" r:id="rId29"/>
    <p:sldId id="310" r:id="rId30"/>
    <p:sldId id="311" r:id="rId31"/>
    <p:sldId id="314" r:id="rId32"/>
    <p:sldId id="312" r:id="rId33"/>
    <p:sldId id="315" r:id="rId34"/>
    <p:sldId id="284" r:id="rId35"/>
    <p:sldId id="285" r:id="rId36"/>
    <p:sldId id="286" r:id="rId37"/>
    <p:sldId id="287" r:id="rId38"/>
    <p:sldId id="288" r:id="rId39"/>
    <p:sldId id="289" r:id="rId40"/>
    <p:sldId id="290" r:id="rId41"/>
  </p:sldIdLst>
  <p:sldSz cx="12192000" cy="6858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258" y="7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Zástupný symbol pro záhlaví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E2652C0-9A4D-4696-9B4A-9B6E934BC007}" type="datetimeFigureOut">
              <a:rPr lang="cs-CZ"/>
              <a:t>11.12.2023</a:t>
            </a:fld>
            <a:endParaRPr lang="cs-CZ"/>
          </a:p>
        </p:txBody>
      </p:sp>
      <p:sp>
        <p:nvSpPr>
          <p:cNvPr id="4" name="Zástupný symbol pro obrázek snímku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cs-CZ"/>
          </a:p>
        </p:txBody>
      </p:sp>
      <p:sp>
        <p:nvSpPr>
          <p:cNvPr id="5" name="Zástupný symbol pro poznámky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a:p>
        </p:txBody>
      </p:sp>
      <p:sp>
        <p:nvSpPr>
          <p:cNvPr id="6" name="Zástupný symbol pro zápatí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70A4EF8-F87A-4A44-B55E-31FF150989C7}" type="slidenum">
              <a:rPr lang="cs-CZ"/>
              <a:t>‹#›</a:t>
            </a:fld>
            <a:endParaRPr lang="cs-CZ"/>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36F6E7E-E771-4476-9602-811EB0296C1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4922A7-7D26-2647-FB05-540D05E236F5}"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59836394" name="Zástupný symbol pro obrázek snímku 1"/>
          <p:cNvSpPr>
            <a:spLocks noGrp="1" noRot="1" noChangeAspect="1"/>
          </p:cNvSpPr>
          <p:nvPr>
            <p:ph type="sldImg"/>
          </p:nvPr>
        </p:nvSpPr>
        <p:spPr bwMode="auto"/>
      </p:sp>
      <p:sp>
        <p:nvSpPr>
          <p:cNvPr id="570513235" name="Zástupný symbol pro poznámky 2"/>
          <p:cNvSpPr>
            <a:spLocks noGrp="1"/>
          </p:cNvSpPr>
          <p:nvPr>
            <p:ph type="body" idx="1"/>
          </p:nvPr>
        </p:nvSpPr>
        <p:spPr bwMode="auto"/>
        <p:txBody>
          <a:bodyPr/>
          <a:lstStyle/>
          <a:p>
            <a:pPr>
              <a:defRPr/>
            </a:pPr>
            <a:endParaRPr lang="cs-CZ"/>
          </a:p>
        </p:txBody>
      </p:sp>
      <p:sp>
        <p:nvSpPr>
          <p:cNvPr id="1905973363" name="Zástupný symbol pro číslo snímku 3"/>
          <p:cNvSpPr>
            <a:spLocks noGrp="1"/>
          </p:cNvSpPr>
          <p:nvPr>
            <p:ph type="sldNum" sz="quarter" idx="5"/>
          </p:nvPr>
        </p:nvSpPr>
        <p:spPr bwMode="auto"/>
        <p:txBody>
          <a:bodyPr/>
          <a:lstStyle/>
          <a:p>
            <a:pPr>
              <a:defRPr/>
            </a:pPr>
            <a:fld id="{B8C89FDD-3263-83BF-AD4B-C13565F29549}" type="slidenum">
              <a:rPr lang="cs-CZ"/>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4618857" name="Zástupný symbol pro obrázek snímku 1"/>
          <p:cNvSpPr>
            <a:spLocks noGrp="1" noRot="1" noChangeAspect="1"/>
          </p:cNvSpPr>
          <p:nvPr>
            <p:ph type="sldImg"/>
          </p:nvPr>
        </p:nvSpPr>
        <p:spPr bwMode="auto"/>
      </p:sp>
      <p:sp>
        <p:nvSpPr>
          <p:cNvPr id="176020140" name="Zástupný symbol pro poznámky 2"/>
          <p:cNvSpPr>
            <a:spLocks noGrp="1"/>
          </p:cNvSpPr>
          <p:nvPr>
            <p:ph type="body" idx="1"/>
          </p:nvPr>
        </p:nvSpPr>
        <p:spPr bwMode="auto"/>
        <p:txBody>
          <a:bodyPr/>
          <a:lstStyle/>
          <a:p>
            <a:pPr>
              <a:defRPr/>
            </a:pPr>
            <a:endParaRPr lang="cs-CZ"/>
          </a:p>
        </p:txBody>
      </p:sp>
      <p:sp>
        <p:nvSpPr>
          <p:cNvPr id="720496810" name="Zástupný symbol pro číslo snímku 3"/>
          <p:cNvSpPr>
            <a:spLocks noGrp="1"/>
          </p:cNvSpPr>
          <p:nvPr>
            <p:ph type="sldNum" sz="quarter" idx="5"/>
          </p:nvPr>
        </p:nvSpPr>
        <p:spPr bwMode="auto"/>
        <p:txBody>
          <a:bodyPr/>
          <a:lstStyle/>
          <a:p>
            <a:pPr>
              <a:defRPr/>
            </a:pPr>
            <a:fld id="{6ABE17E6-A4BB-C270-EAF3-1F7F53D467D1}" type="slidenum">
              <a:rPr lang="cs-CZ"/>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58748362" name="Slide Image Placeholder 1"/>
          <p:cNvSpPr>
            <a:spLocks noGrp="1" noRot="1" noChangeAspect="1"/>
          </p:cNvSpPr>
          <p:nvPr>
            <p:ph type="sldImg"/>
          </p:nvPr>
        </p:nvSpPr>
        <p:spPr bwMode="auto"/>
      </p:sp>
      <p:sp>
        <p:nvSpPr>
          <p:cNvPr id="2089883299" name="Notes Placeholder 2"/>
          <p:cNvSpPr>
            <a:spLocks noGrp="1"/>
          </p:cNvSpPr>
          <p:nvPr>
            <p:ph type="body" idx="1"/>
          </p:nvPr>
        </p:nvSpPr>
        <p:spPr bwMode="auto"/>
        <p:txBody>
          <a:bodyPr/>
          <a:lstStyle/>
          <a:p>
            <a:pPr>
              <a:defRPr/>
            </a:pPr>
            <a:endParaRPr/>
          </a:p>
        </p:txBody>
      </p:sp>
      <p:sp>
        <p:nvSpPr>
          <p:cNvPr id="1478793801" name="Slide Number Placeholder 3"/>
          <p:cNvSpPr>
            <a:spLocks noGrp="1"/>
          </p:cNvSpPr>
          <p:nvPr>
            <p:ph type="sldNum" sz="quarter" idx="10"/>
          </p:nvPr>
        </p:nvSpPr>
        <p:spPr bwMode="auto"/>
        <p:txBody>
          <a:bodyPr/>
          <a:lstStyle/>
          <a:p>
            <a:pPr>
              <a:defRPr/>
            </a:pPr>
            <a:fld id="{53522F05-D8A4-6FDD-2F4E-97C5723F9434}"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42319563" name="Slide Image Placeholder 1"/>
          <p:cNvSpPr>
            <a:spLocks noGrp="1" noRot="1" noChangeAspect="1"/>
          </p:cNvSpPr>
          <p:nvPr>
            <p:ph type="sldImg"/>
          </p:nvPr>
        </p:nvSpPr>
        <p:spPr bwMode="auto"/>
      </p:sp>
      <p:sp>
        <p:nvSpPr>
          <p:cNvPr id="1185647525" name="Notes Placeholder 2"/>
          <p:cNvSpPr>
            <a:spLocks noGrp="1"/>
          </p:cNvSpPr>
          <p:nvPr>
            <p:ph type="body" idx="1"/>
          </p:nvPr>
        </p:nvSpPr>
        <p:spPr bwMode="auto"/>
        <p:txBody>
          <a:bodyPr/>
          <a:lstStyle/>
          <a:p>
            <a:pPr>
              <a:defRPr/>
            </a:pPr>
            <a:endParaRPr/>
          </a:p>
        </p:txBody>
      </p:sp>
      <p:sp>
        <p:nvSpPr>
          <p:cNvPr id="179823510" name="Slide Number Placeholder 3"/>
          <p:cNvSpPr>
            <a:spLocks noGrp="1"/>
          </p:cNvSpPr>
          <p:nvPr>
            <p:ph type="sldNum" sz="quarter" idx="10"/>
          </p:nvPr>
        </p:nvSpPr>
        <p:spPr bwMode="auto"/>
        <p:txBody>
          <a:bodyPr/>
          <a:lstStyle/>
          <a:p>
            <a:pPr>
              <a:defRPr/>
            </a:pPr>
            <a:fld id="{C97D8B8F-B363-91C3-2CCC-8AA9D160FA4B}" type="slidenum">
              <a:r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76278933" name="Slide Image Placeholder 1"/>
          <p:cNvSpPr>
            <a:spLocks noGrp="1" noRot="1" noChangeAspect="1"/>
          </p:cNvSpPr>
          <p:nvPr>
            <p:ph type="sldImg"/>
          </p:nvPr>
        </p:nvSpPr>
        <p:spPr bwMode="auto"/>
      </p:sp>
      <p:sp>
        <p:nvSpPr>
          <p:cNvPr id="711566082" name="Notes Placeholder 2"/>
          <p:cNvSpPr>
            <a:spLocks noGrp="1"/>
          </p:cNvSpPr>
          <p:nvPr>
            <p:ph type="body" idx="1"/>
          </p:nvPr>
        </p:nvSpPr>
        <p:spPr bwMode="auto"/>
        <p:txBody>
          <a:bodyPr/>
          <a:lstStyle/>
          <a:p>
            <a:pPr>
              <a:defRPr/>
            </a:pPr>
            <a:endParaRPr/>
          </a:p>
        </p:txBody>
      </p:sp>
      <p:sp>
        <p:nvSpPr>
          <p:cNvPr id="1022386945" name="Slide Number Placeholder 3"/>
          <p:cNvSpPr>
            <a:spLocks noGrp="1"/>
          </p:cNvSpPr>
          <p:nvPr>
            <p:ph type="sldNum" sz="quarter" idx="10"/>
          </p:nvPr>
        </p:nvSpPr>
        <p:spPr bwMode="auto"/>
        <p:txBody>
          <a:bodyPr/>
          <a:lstStyle/>
          <a:p>
            <a:pPr>
              <a:defRPr/>
            </a:pPr>
            <a:fld id="{2DACEE9B-7177-4438-D808-BF2768292D87}" type="slidenum">
              <a:r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2119850" name="Slide Image Placeholder 1"/>
          <p:cNvSpPr>
            <a:spLocks noGrp="1" noRot="1" noChangeAspect="1"/>
          </p:cNvSpPr>
          <p:nvPr>
            <p:ph type="sldImg"/>
          </p:nvPr>
        </p:nvSpPr>
        <p:spPr bwMode="auto"/>
      </p:sp>
      <p:sp>
        <p:nvSpPr>
          <p:cNvPr id="1738420920" name="Notes Placeholder 2"/>
          <p:cNvSpPr>
            <a:spLocks noGrp="1"/>
          </p:cNvSpPr>
          <p:nvPr>
            <p:ph type="body" idx="1"/>
          </p:nvPr>
        </p:nvSpPr>
        <p:spPr bwMode="auto"/>
        <p:txBody>
          <a:bodyPr/>
          <a:lstStyle/>
          <a:p>
            <a:pPr>
              <a:defRPr/>
            </a:pPr>
            <a:endParaRPr/>
          </a:p>
        </p:txBody>
      </p:sp>
      <p:sp>
        <p:nvSpPr>
          <p:cNvPr id="1509045628" name="Slide Number Placeholder 3"/>
          <p:cNvSpPr>
            <a:spLocks noGrp="1"/>
          </p:cNvSpPr>
          <p:nvPr>
            <p:ph type="sldNum" sz="quarter" idx="10"/>
          </p:nvPr>
        </p:nvSpPr>
        <p:spPr bwMode="auto"/>
        <p:txBody>
          <a:bodyPr/>
          <a:lstStyle/>
          <a:p>
            <a:pPr>
              <a:defRPr/>
            </a:pPr>
            <a:fld id="{49FC2DD9-82CD-710D-B741-5BFCC95FE0E9}" type="slidenum">
              <a:r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7125707" name="Slide Image Placeholder 1"/>
          <p:cNvSpPr>
            <a:spLocks noGrp="1" noRot="1" noChangeAspect="1"/>
          </p:cNvSpPr>
          <p:nvPr>
            <p:ph type="sldImg"/>
          </p:nvPr>
        </p:nvSpPr>
        <p:spPr bwMode="auto"/>
      </p:sp>
      <p:sp>
        <p:nvSpPr>
          <p:cNvPr id="2003630820" name="Notes Placeholder 2"/>
          <p:cNvSpPr>
            <a:spLocks noGrp="1"/>
          </p:cNvSpPr>
          <p:nvPr>
            <p:ph type="body" idx="1"/>
          </p:nvPr>
        </p:nvSpPr>
        <p:spPr bwMode="auto"/>
        <p:txBody>
          <a:bodyPr/>
          <a:lstStyle/>
          <a:p>
            <a:pPr>
              <a:defRPr/>
            </a:pPr>
            <a:endParaRPr/>
          </a:p>
        </p:txBody>
      </p:sp>
      <p:sp>
        <p:nvSpPr>
          <p:cNvPr id="968422555" name="Slide Number Placeholder 3"/>
          <p:cNvSpPr>
            <a:spLocks noGrp="1"/>
          </p:cNvSpPr>
          <p:nvPr>
            <p:ph type="sldNum" sz="quarter" idx="10"/>
          </p:nvPr>
        </p:nvSpPr>
        <p:spPr bwMode="auto"/>
        <p:txBody>
          <a:bodyPr/>
          <a:lstStyle/>
          <a:p>
            <a:pPr>
              <a:defRPr/>
            </a:pPr>
            <a:fld id="{59BC6C32-108C-1AE4-AB64-90C8996A275A}" type="slidenum">
              <a:rP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52276689" name="Zástupný symbol pro obrázek snímku 1"/>
          <p:cNvSpPr>
            <a:spLocks noGrp="1" noRot="1" noChangeAspect="1"/>
          </p:cNvSpPr>
          <p:nvPr>
            <p:ph type="sldImg"/>
          </p:nvPr>
        </p:nvSpPr>
        <p:spPr bwMode="auto"/>
      </p:sp>
      <p:sp>
        <p:nvSpPr>
          <p:cNvPr id="171130812" name="Zástupný symbol pro poznámky 2"/>
          <p:cNvSpPr>
            <a:spLocks noGrp="1"/>
          </p:cNvSpPr>
          <p:nvPr>
            <p:ph type="body" idx="1"/>
          </p:nvPr>
        </p:nvSpPr>
        <p:spPr bwMode="auto"/>
        <p:txBody>
          <a:bodyPr/>
          <a:lstStyle/>
          <a:p>
            <a:pPr>
              <a:defRPr/>
            </a:pPr>
            <a:endParaRPr lang="cs-CZ"/>
          </a:p>
        </p:txBody>
      </p:sp>
      <p:sp>
        <p:nvSpPr>
          <p:cNvPr id="477485061" name="Zástupný symbol pro číslo snímku 3"/>
          <p:cNvSpPr>
            <a:spLocks noGrp="1"/>
          </p:cNvSpPr>
          <p:nvPr>
            <p:ph type="sldNum" sz="quarter" idx="5"/>
          </p:nvPr>
        </p:nvSpPr>
        <p:spPr bwMode="auto"/>
        <p:txBody>
          <a:bodyPr/>
          <a:lstStyle/>
          <a:p>
            <a:pPr>
              <a:defRPr/>
            </a:pPr>
            <a:fld id="{49EA0F8F-D0D3-46E1-838A-D20125FDD441}" type="slidenum">
              <a:rPr lang="cs-CZ"/>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DF8B07-CD8F-281C-6E9E-38511C98AA68}" type="slidenum">
              <a:r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974DC72-F429-8D3C-8FE2-8D134CCBEA85}"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829128" name="Slide Image Placeholder 1"/>
          <p:cNvSpPr>
            <a:spLocks noGrp="1" noRot="1" noChangeAspect="1"/>
          </p:cNvSpPr>
          <p:nvPr>
            <p:ph type="sldImg"/>
          </p:nvPr>
        </p:nvSpPr>
        <p:spPr bwMode="auto"/>
      </p:sp>
      <p:sp>
        <p:nvSpPr>
          <p:cNvPr id="2002303466" name="Notes Placeholder 2"/>
          <p:cNvSpPr>
            <a:spLocks noGrp="1"/>
          </p:cNvSpPr>
          <p:nvPr>
            <p:ph type="body" idx="1"/>
          </p:nvPr>
        </p:nvSpPr>
        <p:spPr bwMode="auto"/>
        <p:txBody>
          <a:bodyPr/>
          <a:lstStyle/>
          <a:p>
            <a:pPr>
              <a:defRPr/>
            </a:pPr>
            <a:endParaRPr/>
          </a:p>
        </p:txBody>
      </p:sp>
      <p:sp>
        <p:nvSpPr>
          <p:cNvPr id="719167719" name="Slide Number Placeholder 3"/>
          <p:cNvSpPr>
            <a:spLocks noGrp="1"/>
          </p:cNvSpPr>
          <p:nvPr>
            <p:ph type="sldNum" sz="quarter" idx="10"/>
          </p:nvPr>
        </p:nvSpPr>
        <p:spPr bwMode="auto"/>
        <p:txBody>
          <a:bodyPr/>
          <a:lstStyle/>
          <a:p>
            <a:pPr>
              <a:defRPr/>
            </a:pPr>
            <a:fld id="{18EE6BF7-7BED-30E2-1259-B7E229BB4B17}" type="slidenum">
              <a:rPr/>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64132552" name="Slide Image Placeholder 1"/>
          <p:cNvSpPr>
            <a:spLocks noGrp="1" noRot="1" noChangeAspect="1"/>
          </p:cNvSpPr>
          <p:nvPr>
            <p:ph type="sldImg"/>
          </p:nvPr>
        </p:nvSpPr>
        <p:spPr bwMode="auto"/>
      </p:sp>
      <p:sp>
        <p:nvSpPr>
          <p:cNvPr id="1078032367" name="Notes Placeholder 2"/>
          <p:cNvSpPr>
            <a:spLocks noGrp="1"/>
          </p:cNvSpPr>
          <p:nvPr>
            <p:ph type="body" idx="1"/>
          </p:nvPr>
        </p:nvSpPr>
        <p:spPr bwMode="auto"/>
        <p:txBody>
          <a:bodyPr/>
          <a:lstStyle/>
          <a:p>
            <a:pPr>
              <a:defRPr/>
            </a:pPr>
            <a:endParaRPr/>
          </a:p>
        </p:txBody>
      </p:sp>
      <p:sp>
        <p:nvSpPr>
          <p:cNvPr id="1796947682" name="Slide Number Placeholder 3"/>
          <p:cNvSpPr>
            <a:spLocks noGrp="1"/>
          </p:cNvSpPr>
          <p:nvPr>
            <p:ph type="sldNum" sz="quarter" idx="10"/>
          </p:nvPr>
        </p:nvSpPr>
        <p:spPr bwMode="auto"/>
        <p:txBody>
          <a:bodyPr/>
          <a:lstStyle/>
          <a:p>
            <a:pPr>
              <a:defRPr/>
            </a:pPr>
            <a:fld id="{5769DC4A-1334-73A1-E592-6AC7A36FB0CE}" type="slidenum">
              <a:r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7459616" name="Slide Image Placeholder 1"/>
          <p:cNvSpPr>
            <a:spLocks noGrp="1" noRot="1" noChangeAspect="1"/>
          </p:cNvSpPr>
          <p:nvPr>
            <p:ph type="sldImg"/>
          </p:nvPr>
        </p:nvSpPr>
        <p:spPr bwMode="auto"/>
      </p:sp>
      <p:sp>
        <p:nvSpPr>
          <p:cNvPr id="207293064" name="Notes Placeholder 2"/>
          <p:cNvSpPr>
            <a:spLocks noGrp="1"/>
          </p:cNvSpPr>
          <p:nvPr>
            <p:ph type="body" idx="1"/>
          </p:nvPr>
        </p:nvSpPr>
        <p:spPr bwMode="auto"/>
        <p:txBody>
          <a:bodyPr/>
          <a:lstStyle/>
          <a:p>
            <a:pPr>
              <a:defRPr/>
            </a:pPr>
            <a:endParaRPr/>
          </a:p>
        </p:txBody>
      </p:sp>
      <p:sp>
        <p:nvSpPr>
          <p:cNvPr id="1906119756" name="Slide Number Placeholder 3"/>
          <p:cNvSpPr>
            <a:spLocks noGrp="1"/>
          </p:cNvSpPr>
          <p:nvPr>
            <p:ph type="sldNum" sz="quarter" idx="10"/>
          </p:nvPr>
        </p:nvSpPr>
        <p:spPr bwMode="auto"/>
        <p:txBody>
          <a:bodyPr/>
          <a:lstStyle/>
          <a:p>
            <a:pPr>
              <a:defRPr/>
            </a:pPr>
            <a:fld id="{B8CB32D0-08AD-FEE8-F45B-394A2EB553DD}" type="slidenum">
              <a:rP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031795" name="Slide Image Placeholder 1"/>
          <p:cNvSpPr>
            <a:spLocks noGrp="1" noRot="1" noChangeAspect="1"/>
          </p:cNvSpPr>
          <p:nvPr>
            <p:ph type="sldImg"/>
          </p:nvPr>
        </p:nvSpPr>
        <p:spPr bwMode="auto"/>
      </p:sp>
      <p:sp>
        <p:nvSpPr>
          <p:cNvPr id="420026029" name="Notes Placeholder 2"/>
          <p:cNvSpPr>
            <a:spLocks noGrp="1"/>
          </p:cNvSpPr>
          <p:nvPr>
            <p:ph type="body" idx="1"/>
          </p:nvPr>
        </p:nvSpPr>
        <p:spPr bwMode="auto"/>
        <p:txBody>
          <a:bodyPr/>
          <a:lstStyle/>
          <a:p>
            <a:pPr>
              <a:defRPr/>
            </a:pPr>
            <a:endParaRPr/>
          </a:p>
        </p:txBody>
      </p:sp>
      <p:sp>
        <p:nvSpPr>
          <p:cNvPr id="1354516388" name="Slide Number Placeholder 3"/>
          <p:cNvSpPr>
            <a:spLocks noGrp="1"/>
          </p:cNvSpPr>
          <p:nvPr>
            <p:ph type="sldNum" sz="quarter" idx="10"/>
          </p:nvPr>
        </p:nvSpPr>
        <p:spPr bwMode="auto"/>
        <p:txBody>
          <a:bodyPr/>
          <a:lstStyle/>
          <a:p>
            <a:pPr>
              <a:defRPr/>
            </a:pPr>
            <a:fld id="{F9155A1F-3586-77D8-05CC-2941073B4462}" type="slidenum">
              <a:rPr/>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B16C5C-FD8B-165E-CCB8-F3A4C48F64FF}" type="slidenum">
              <a:rPr/>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52305288" name="Slide Image Placeholder 1"/>
          <p:cNvSpPr>
            <a:spLocks noGrp="1" noRot="1" noChangeAspect="1"/>
          </p:cNvSpPr>
          <p:nvPr>
            <p:ph type="sldImg"/>
          </p:nvPr>
        </p:nvSpPr>
        <p:spPr bwMode="auto"/>
      </p:sp>
      <p:sp>
        <p:nvSpPr>
          <p:cNvPr id="1135056624" name="Notes Placeholder 2"/>
          <p:cNvSpPr>
            <a:spLocks noGrp="1"/>
          </p:cNvSpPr>
          <p:nvPr>
            <p:ph type="body" idx="1"/>
          </p:nvPr>
        </p:nvSpPr>
        <p:spPr bwMode="auto"/>
        <p:txBody>
          <a:bodyPr/>
          <a:lstStyle/>
          <a:p>
            <a:pPr>
              <a:defRPr/>
            </a:pPr>
            <a:endParaRPr/>
          </a:p>
        </p:txBody>
      </p:sp>
      <p:sp>
        <p:nvSpPr>
          <p:cNvPr id="1016569437" name="Slide Number Placeholder 3"/>
          <p:cNvSpPr>
            <a:spLocks noGrp="1"/>
          </p:cNvSpPr>
          <p:nvPr>
            <p:ph type="sldNum" sz="quarter" idx="10"/>
          </p:nvPr>
        </p:nvSpPr>
        <p:spPr bwMode="auto"/>
        <p:txBody>
          <a:bodyPr/>
          <a:lstStyle/>
          <a:p>
            <a:pPr>
              <a:defRPr/>
            </a:pPr>
            <a:fld id="{11858656-CFD8-B4BF-6D3E-2048273999E3}" type="slidenum">
              <a:rPr/>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94434911" name="Slide Image Placeholder 1"/>
          <p:cNvSpPr>
            <a:spLocks noGrp="1" noRot="1" noChangeAspect="1"/>
          </p:cNvSpPr>
          <p:nvPr>
            <p:ph type="sldImg"/>
          </p:nvPr>
        </p:nvSpPr>
        <p:spPr bwMode="auto"/>
      </p:sp>
      <p:sp>
        <p:nvSpPr>
          <p:cNvPr id="279431203" name="Notes Placeholder 2"/>
          <p:cNvSpPr>
            <a:spLocks noGrp="1"/>
          </p:cNvSpPr>
          <p:nvPr>
            <p:ph type="body" idx="1"/>
          </p:nvPr>
        </p:nvSpPr>
        <p:spPr bwMode="auto"/>
        <p:txBody>
          <a:bodyPr/>
          <a:lstStyle/>
          <a:p>
            <a:pPr>
              <a:defRPr/>
            </a:pPr>
            <a:endParaRPr/>
          </a:p>
        </p:txBody>
      </p:sp>
      <p:sp>
        <p:nvSpPr>
          <p:cNvPr id="2085045769" name="Slide Number Placeholder 3"/>
          <p:cNvSpPr>
            <a:spLocks noGrp="1"/>
          </p:cNvSpPr>
          <p:nvPr>
            <p:ph type="sldNum" sz="quarter" idx="10"/>
          </p:nvPr>
        </p:nvSpPr>
        <p:spPr bwMode="auto"/>
        <p:txBody>
          <a:bodyPr/>
          <a:lstStyle/>
          <a:p>
            <a:pPr>
              <a:defRPr/>
            </a:pPr>
            <a:fld id="{BD2844AF-193B-3930-81B9-05523B003D85}" type="slidenum">
              <a:rPr/>
              <a:t>34</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12066355" name="Slide Image Placeholder 1"/>
          <p:cNvSpPr>
            <a:spLocks noGrp="1" noRot="1" noChangeAspect="1"/>
          </p:cNvSpPr>
          <p:nvPr>
            <p:ph type="sldImg"/>
          </p:nvPr>
        </p:nvSpPr>
        <p:spPr bwMode="auto"/>
      </p:sp>
      <p:sp>
        <p:nvSpPr>
          <p:cNvPr id="2132051222" name="Notes Placeholder 2"/>
          <p:cNvSpPr>
            <a:spLocks noGrp="1"/>
          </p:cNvSpPr>
          <p:nvPr>
            <p:ph type="body" idx="1"/>
          </p:nvPr>
        </p:nvSpPr>
        <p:spPr bwMode="auto"/>
        <p:txBody>
          <a:bodyPr/>
          <a:lstStyle/>
          <a:p>
            <a:pPr>
              <a:defRPr/>
            </a:pPr>
            <a:endParaRPr/>
          </a:p>
        </p:txBody>
      </p:sp>
      <p:sp>
        <p:nvSpPr>
          <p:cNvPr id="266708640" name="Slide Number Placeholder 3"/>
          <p:cNvSpPr>
            <a:spLocks noGrp="1"/>
          </p:cNvSpPr>
          <p:nvPr>
            <p:ph type="sldNum" sz="quarter" idx="10"/>
          </p:nvPr>
        </p:nvSpPr>
        <p:spPr bwMode="auto"/>
        <p:txBody>
          <a:bodyPr/>
          <a:lstStyle/>
          <a:p>
            <a:pPr>
              <a:defRPr/>
            </a:pPr>
            <a:fld id="{9BE27B4C-1D5E-EC16-3D9F-4C3167615351}" type="slidenum">
              <a:rPr/>
              <a:t>35</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31666038" name="Slide Image Placeholder 1"/>
          <p:cNvSpPr>
            <a:spLocks noGrp="1" noRot="1" noChangeAspect="1"/>
          </p:cNvSpPr>
          <p:nvPr>
            <p:ph type="sldImg"/>
          </p:nvPr>
        </p:nvSpPr>
        <p:spPr bwMode="auto"/>
      </p:sp>
      <p:sp>
        <p:nvSpPr>
          <p:cNvPr id="585738118" name="Notes Placeholder 2"/>
          <p:cNvSpPr>
            <a:spLocks noGrp="1"/>
          </p:cNvSpPr>
          <p:nvPr>
            <p:ph type="body" idx="1"/>
          </p:nvPr>
        </p:nvSpPr>
        <p:spPr bwMode="auto"/>
        <p:txBody>
          <a:bodyPr/>
          <a:lstStyle/>
          <a:p>
            <a:pPr>
              <a:defRPr/>
            </a:pPr>
            <a:endParaRPr/>
          </a:p>
        </p:txBody>
      </p:sp>
      <p:sp>
        <p:nvSpPr>
          <p:cNvPr id="1186993099" name="Slide Number Placeholder 3"/>
          <p:cNvSpPr>
            <a:spLocks noGrp="1"/>
          </p:cNvSpPr>
          <p:nvPr>
            <p:ph type="sldNum" sz="quarter" idx="10"/>
          </p:nvPr>
        </p:nvSpPr>
        <p:spPr bwMode="auto"/>
        <p:txBody>
          <a:bodyPr/>
          <a:lstStyle/>
          <a:p>
            <a:pPr>
              <a:defRPr/>
            </a:pPr>
            <a:fld id="{D43994F9-69C1-BD8A-EA73-583A01ABDC3D}" type="slidenum">
              <a:rPr/>
              <a:t>36</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3080706" name="Slide Image Placeholder 1"/>
          <p:cNvSpPr>
            <a:spLocks noGrp="1" noRot="1" noChangeAspect="1"/>
          </p:cNvSpPr>
          <p:nvPr>
            <p:ph type="sldImg"/>
          </p:nvPr>
        </p:nvSpPr>
        <p:spPr bwMode="auto"/>
      </p:sp>
      <p:sp>
        <p:nvSpPr>
          <p:cNvPr id="1824234854" name="Notes Placeholder 2"/>
          <p:cNvSpPr>
            <a:spLocks noGrp="1"/>
          </p:cNvSpPr>
          <p:nvPr>
            <p:ph type="body" idx="1"/>
          </p:nvPr>
        </p:nvSpPr>
        <p:spPr bwMode="auto"/>
        <p:txBody>
          <a:bodyPr/>
          <a:lstStyle/>
          <a:p>
            <a:pPr>
              <a:defRPr/>
            </a:pPr>
            <a:endParaRPr/>
          </a:p>
        </p:txBody>
      </p:sp>
      <p:sp>
        <p:nvSpPr>
          <p:cNvPr id="1006775355" name="Slide Number Placeholder 3"/>
          <p:cNvSpPr>
            <a:spLocks noGrp="1"/>
          </p:cNvSpPr>
          <p:nvPr>
            <p:ph type="sldNum" sz="quarter" idx="10"/>
          </p:nvPr>
        </p:nvSpPr>
        <p:spPr bwMode="auto"/>
        <p:txBody>
          <a:bodyPr/>
          <a:lstStyle/>
          <a:p>
            <a:pPr>
              <a:defRPr/>
            </a:pPr>
            <a:fld id="{B9ECDD67-A537-CF4A-A0AE-1BD60B870140}" type="slidenum">
              <a:rPr/>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70D506-2430-5BCB-D9E8-A7A2C5440E90}"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61127901" name="Slide Image Placeholder 1"/>
          <p:cNvSpPr>
            <a:spLocks noGrp="1" noRot="1" noChangeAspect="1"/>
          </p:cNvSpPr>
          <p:nvPr>
            <p:ph type="sldImg"/>
          </p:nvPr>
        </p:nvSpPr>
        <p:spPr bwMode="auto"/>
      </p:sp>
      <p:sp>
        <p:nvSpPr>
          <p:cNvPr id="408863627" name="Notes Placeholder 2"/>
          <p:cNvSpPr>
            <a:spLocks noGrp="1"/>
          </p:cNvSpPr>
          <p:nvPr>
            <p:ph type="body" idx="1"/>
          </p:nvPr>
        </p:nvSpPr>
        <p:spPr bwMode="auto"/>
        <p:txBody>
          <a:bodyPr/>
          <a:lstStyle/>
          <a:p>
            <a:pPr>
              <a:defRPr/>
            </a:pPr>
            <a:endParaRPr/>
          </a:p>
        </p:txBody>
      </p:sp>
      <p:sp>
        <p:nvSpPr>
          <p:cNvPr id="1186682272" name="Slide Number Placeholder 3"/>
          <p:cNvSpPr>
            <a:spLocks noGrp="1"/>
          </p:cNvSpPr>
          <p:nvPr>
            <p:ph type="sldNum" sz="quarter" idx="10"/>
          </p:nvPr>
        </p:nvSpPr>
        <p:spPr bwMode="auto"/>
        <p:txBody>
          <a:bodyPr/>
          <a:lstStyle/>
          <a:p>
            <a:pPr>
              <a:defRPr/>
            </a:pPr>
            <a:fld id="{61368CC4-4BDC-FF81-C1AD-D92CD3C32CE2}" type="slidenum">
              <a:rPr/>
              <a:t>38</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6C26B5-881A-59A0-76A2-58ADFC741E9C}" type="slidenum">
              <a:rPr/>
              <a:t>39</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60CA47-D015-805A-A08D-1E67939FF480}" type="slidenum">
              <a:rPr/>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4C89E0F-BDDD-361D-D25F-EA4C129892E9}"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Zástupný symbol pro obrázek snímku 1"/>
          <p:cNvSpPr>
            <a:spLocks noGrp="1" noRot="1" noChangeAspect="1"/>
          </p:cNvSpPr>
          <p:nvPr>
            <p:ph type="sldImg"/>
          </p:nvPr>
        </p:nvSpPr>
        <p:spPr bwMode="auto"/>
      </p:sp>
      <p:sp>
        <p:nvSpPr>
          <p:cNvPr id="3" name="Zástupný symbol pro poznámky 2"/>
          <p:cNvSpPr>
            <a:spLocks noGrp="1"/>
          </p:cNvSpPr>
          <p:nvPr>
            <p:ph type="body" idx="1"/>
          </p:nvPr>
        </p:nvSpPr>
        <p:spPr bwMode="auto"/>
        <p:txBody>
          <a:bodyPr/>
          <a:lstStyle/>
          <a:p>
            <a:pPr>
              <a:defRPr/>
            </a:pPr>
            <a:endParaRPr lang="cs-CZ"/>
          </a:p>
        </p:txBody>
      </p:sp>
      <p:sp>
        <p:nvSpPr>
          <p:cNvPr id="4" name="Zástupný symbol pro číslo snímku 3"/>
          <p:cNvSpPr>
            <a:spLocks noGrp="1"/>
          </p:cNvSpPr>
          <p:nvPr>
            <p:ph type="sldNum" sz="quarter" idx="5"/>
          </p:nvPr>
        </p:nvSpPr>
        <p:spPr bwMode="auto"/>
        <p:txBody>
          <a:bodyPr/>
          <a:lstStyle/>
          <a:p>
            <a:pPr>
              <a:defRPr/>
            </a:pPr>
            <a:fld id="{A70A4EF8-F87A-4A44-B55E-31FF150989C7}" type="slidenum">
              <a:rPr lang="cs-CZ"/>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Zástupný symbol pro obrázek snímku 1"/>
          <p:cNvSpPr>
            <a:spLocks noGrp="1" noRot="1" noChangeAspect="1"/>
          </p:cNvSpPr>
          <p:nvPr>
            <p:ph type="sldImg"/>
          </p:nvPr>
        </p:nvSpPr>
        <p:spPr bwMode="auto"/>
      </p:sp>
      <p:sp>
        <p:nvSpPr>
          <p:cNvPr id="3" name="Zástupný symbol pro poznámky 2"/>
          <p:cNvSpPr>
            <a:spLocks noGrp="1"/>
          </p:cNvSpPr>
          <p:nvPr>
            <p:ph type="body" idx="1"/>
          </p:nvPr>
        </p:nvSpPr>
        <p:spPr bwMode="auto"/>
        <p:txBody>
          <a:bodyPr/>
          <a:lstStyle/>
          <a:p>
            <a:pPr>
              <a:defRPr/>
            </a:pPr>
            <a:endParaRPr lang="cs-CZ"/>
          </a:p>
        </p:txBody>
      </p:sp>
      <p:sp>
        <p:nvSpPr>
          <p:cNvPr id="4" name="Zástupný symbol pro číslo snímku 3"/>
          <p:cNvSpPr>
            <a:spLocks noGrp="1"/>
          </p:cNvSpPr>
          <p:nvPr>
            <p:ph type="sldNum" sz="quarter" idx="5"/>
          </p:nvPr>
        </p:nvSpPr>
        <p:spPr bwMode="auto"/>
        <p:txBody>
          <a:bodyPr/>
          <a:lstStyle/>
          <a:p>
            <a:pPr>
              <a:defRPr/>
            </a:pPr>
            <a:fld id="{A70A4EF8-F87A-4A44-B55E-31FF150989C7}" type="slidenum">
              <a:rPr lang="cs-CZ"/>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43C5E16-99E8-F55A-F442-5BDCE4FA9C1B}"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27149323" name="Zástupný symbol pro obrázek snímku 1"/>
          <p:cNvSpPr>
            <a:spLocks noGrp="1" noRot="1" noChangeAspect="1"/>
          </p:cNvSpPr>
          <p:nvPr>
            <p:ph type="sldImg"/>
          </p:nvPr>
        </p:nvSpPr>
        <p:spPr bwMode="auto"/>
      </p:sp>
      <p:sp>
        <p:nvSpPr>
          <p:cNvPr id="995506291" name="Zástupný symbol pro poznámky 2"/>
          <p:cNvSpPr>
            <a:spLocks noGrp="1"/>
          </p:cNvSpPr>
          <p:nvPr>
            <p:ph type="body" idx="1"/>
          </p:nvPr>
        </p:nvSpPr>
        <p:spPr bwMode="auto"/>
        <p:txBody>
          <a:bodyPr/>
          <a:lstStyle/>
          <a:p>
            <a:pPr>
              <a:defRPr/>
            </a:pPr>
            <a:endParaRPr lang="cs-CZ"/>
          </a:p>
        </p:txBody>
      </p:sp>
      <p:sp>
        <p:nvSpPr>
          <p:cNvPr id="1035182623" name="Zástupný symbol pro číslo snímku 3"/>
          <p:cNvSpPr>
            <a:spLocks noGrp="1"/>
          </p:cNvSpPr>
          <p:nvPr>
            <p:ph type="sldNum" sz="quarter" idx="5"/>
          </p:nvPr>
        </p:nvSpPr>
        <p:spPr bwMode="auto"/>
        <p:txBody>
          <a:bodyPr/>
          <a:lstStyle/>
          <a:p>
            <a:pPr>
              <a:defRPr/>
            </a:pPr>
            <a:fld id="{9E6D9047-9D0A-9218-1E86-426D9A529314}" type="slidenum">
              <a:rPr lang="cs-CZ"/>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Zástupný symbol pro obrázek snímku 1"/>
          <p:cNvSpPr>
            <a:spLocks noGrp="1" noRot="1" noChangeAspect="1"/>
          </p:cNvSpPr>
          <p:nvPr>
            <p:ph type="sldImg"/>
          </p:nvPr>
        </p:nvSpPr>
        <p:spPr bwMode="auto"/>
      </p:sp>
      <p:sp>
        <p:nvSpPr>
          <p:cNvPr id="3" name="Zástupný symbol pro poznámky 2"/>
          <p:cNvSpPr>
            <a:spLocks noGrp="1"/>
          </p:cNvSpPr>
          <p:nvPr>
            <p:ph type="body" idx="1"/>
          </p:nvPr>
        </p:nvSpPr>
        <p:spPr bwMode="auto"/>
        <p:txBody>
          <a:bodyPr/>
          <a:lstStyle/>
          <a:p>
            <a:pPr>
              <a:defRPr/>
            </a:pPr>
            <a:endParaRPr lang="cs-CZ"/>
          </a:p>
        </p:txBody>
      </p:sp>
      <p:sp>
        <p:nvSpPr>
          <p:cNvPr id="4" name="Zástupný symbol pro číslo snímku 3"/>
          <p:cNvSpPr>
            <a:spLocks noGrp="1"/>
          </p:cNvSpPr>
          <p:nvPr>
            <p:ph type="sldNum" sz="quarter" idx="5"/>
          </p:nvPr>
        </p:nvSpPr>
        <p:spPr bwMode="auto"/>
        <p:txBody>
          <a:bodyPr/>
          <a:lstStyle/>
          <a:p>
            <a:pPr>
              <a:defRPr/>
            </a:pPr>
            <a:fld id="{A70A4EF8-F87A-4A44-B55E-31FF150989C7}" type="slidenum">
              <a:rPr lang="cs-CZ"/>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Úvodní snímek">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cs-CZ"/>
              <a:t>Kliknutím lze upravit styl.</a:t>
            </a:r>
            <a:endParaRPr lang="en-US"/>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cs-CZ"/>
              <a:t>Kliknutím můžete upravit styl předlohy.</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Nadpis a svislý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Vertical Text Placeholder 2"/>
          <p:cNvSpPr>
            <a:spLocks noGrp="1"/>
          </p:cNvSpPr>
          <p:nvPr>
            <p:ph type="body" orient="vert" idx="1"/>
          </p:nvPr>
        </p:nvSpPr>
        <p:spPr bwMode="auto"/>
        <p:txBody>
          <a:bodyPr vert="eaVert"/>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Svislý nadpis a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cs-CZ"/>
              <a:t>Kliknutím lze upravit styl.</a:t>
            </a:r>
            <a:endParaRPr lang="en-US"/>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Content Placeholder 2"/>
          <p:cNvSpPr>
            <a:spLocks noGrp="1"/>
          </p:cNvSpPr>
          <p:nvPr>
            <p:ph idx="1"/>
          </p:nvPr>
        </p:nvSpPr>
        <p:spPr bwMode="auto"/>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Záhlaví oddílu">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cs-CZ"/>
              <a:t>Kliknutím lze upravit styl.</a:t>
            </a:r>
            <a:endParaRPr lang="en-US"/>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cs-CZ"/>
              <a:t>Upravte styly předlohy textu.</a:t>
            </a:r>
            <a:endParaRPr/>
          </a:p>
        </p:txBody>
      </p:sp>
      <p:sp>
        <p:nvSpPr>
          <p:cNvPr id="4" name="Date Placeholder 3"/>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5" name="Footer Placeholder 4"/>
          <p:cNvSpPr>
            <a:spLocks noGrp="1"/>
          </p:cNvSpPr>
          <p:nvPr>
            <p:ph type="ftr" sz="quarter" idx="11"/>
          </p:nvPr>
        </p:nvSpPr>
        <p:spPr bwMode="auto"/>
        <p:txBody>
          <a:bodyPr/>
          <a:lstStyle/>
          <a:p>
            <a:pPr>
              <a:defRPr/>
            </a:pPr>
            <a:endParaRPr lang="cs-CZ"/>
          </a:p>
        </p:txBody>
      </p:sp>
      <p:sp>
        <p:nvSpPr>
          <p:cNvPr id="6" name="Slide Number Placeholder 5"/>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va obsah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5" name="Date Placeholder 4"/>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6" name="Footer Placeholder 5"/>
          <p:cNvSpPr>
            <a:spLocks noGrp="1"/>
          </p:cNvSpPr>
          <p:nvPr>
            <p:ph type="ftr" sz="quarter" idx="11"/>
          </p:nvPr>
        </p:nvSpPr>
        <p:spPr bwMode="auto"/>
        <p:txBody>
          <a:bodyPr/>
          <a:lstStyle/>
          <a:p>
            <a:pPr>
              <a:defRPr/>
            </a:pPr>
            <a:endParaRPr lang="cs-CZ"/>
          </a:p>
        </p:txBody>
      </p:sp>
      <p:sp>
        <p:nvSpPr>
          <p:cNvPr id="7" name="Slide Number Placeholder 6"/>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Porovnání">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cs-CZ"/>
              <a:t>Kliknutím lze upravit styl.</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cs-CZ"/>
              <a:t>Upravte styly předlohy textu.</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cs-CZ"/>
              <a:t>Upravte styly předlohy textu.</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7" name="Date Placeholder 6"/>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8" name="Footer Placeholder 7"/>
          <p:cNvSpPr>
            <a:spLocks noGrp="1"/>
          </p:cNvSpPr>
          <p:nvPr>
            <p:ph type="ftr" sz="quarter" idx="11"/>
          </p:nvPr>
        </p:nvSpPr>
        <p:spPr bwMode="auto"/>
        <p:txBody>
          <a:bodyPr/>
          <a:lstStyle/>
          <a:p>
            <a:pPr>
              <a:defRPr/>
            </a:pPr>
            <a:endParaRPr lang="cs-CZ"/>
          </a:p>
        </p:txBody>
      </p:sp>
      <p:sp>
        <p:nvSpPr>
          <p:cNvPr id="9" name="Slide Number Placeholder 8"/>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Jenom nadpis">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cs-CZ"/>
              <a:t>Kliknutím lze upravit styl.</a:t>
            </a:r>
            <a:endParaRPr lang="en-US"/>
          </a:p>
        </p:txBody>
      </p:sp>
      <p:sp>
        <p:nvSpPr>
          <p:cNvPr id="3" name="Date Placeholder 2"/>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4" name="Footer Placeholder 3"/>
          <p:cNvSpPr>
            <a:spLocks noGrp="1"/>
          </p:cNvSpPr>
          <p:nvPr>
            <p:ph type="ftr" sz="quarter" idx="11"/>
          </p:nvPr>
        </p:nvSpPr>
        <p:spPr bwMode="auto"/>
        <p:txBody>
          <a:bodyPr/>
          <a:lstStyle/>
          <a:p>
            <a:pPr>
              <a:defRPr/>
            </a:pPr>
            <a:endParaRPr lang="cs-CZ"/>
          </a:p>
        </p:txBody>
      </p:sp>
      <p:sp>
        <p:nvSpPr>
          <p:cNvPr id="5" name="Slide Number Placeholder 4"/>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Prázdný">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3" name="Footer Placeholder 2"/>
          <p:cNvSpPr>
            <a:spLocks noGrp="1"/>
          </p:cNvSpPr>
          <p:nvPr>
            <p:ph type="ftr" sz="quarter" idx="11"/>
          </p:nvPr>
        </p:nvSpPr>
        <p:spPr bwMode="auto"/>
        <p:txBody>
          <a:bodyPr/>
          <a:lstStyle/>
          <a:p>
            <a:pPr>
              <a:defRPr/>
            </a:pPr>
            <a:endParaRPr lang="cs-CZ"/>
          </a:p>
        </p:txBody>
      </p:sp>
      <p:sp>
        <p:nvSpPr>
          <p:cNvPr id="4" name="Slide Number Placeholder 3"/>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Obsah s titulkem">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cs-CZ"/>
              <a:t>Kliknutím lze upravit styl.</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cs-CZ"/>
              <a:t>Upravte styly předlohy textu.</a:t>
            </a:r>
            <a:endParaRPr/>
          </a:p>
        </p:txBody>
      </p:sp>
      <p:sp>
        <p:nvSpPr>
          <p:cNvPr id="5" name="Date Placeholder 4"/>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6" name="Footer Placeholder 5"/>
          <p:cNvSpPr>
            <a:spLocks noGrp="1"/>
          </p:cNvSpPr>
          <p:nvPr>
            <p:ph type="ftr" sz="quarter" idx="11"/>
          </p:nvPr>
        </p:nvSpPr>
        <p:spPr bwMode="auto"/>
        <p:txBody>
          <a:bodyPr/>
          <a:lstStyle/>
          <a:p>
            <a:pPr>
              <a:defRPr/>
            </a:pPr>
            <a:endParaRPr lang="cs-CZ"/>
          </a:p>
        </p:txBody>
      </p:sp>
      <p:sp>
        <p:nvSpPr>
          <p:cNvPr id="7" name="Slide Number Placeholder 6"/>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Obrázek s titulkem">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cs-CZ"/>
              <a:t>Kliknutím lze upravit styl.</a:t>
            </a:r>
            <a:endParaRPr lang="en-US"/>
          </a:p>
        </p:txBody>
      </p:sp>
      <p:sp>
        <p:nvSpPr>
          <p:cNvPr id="3"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cs-CZ"/>
              <a:t>Kliknutím na ikonu přidáte obrázek.</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cs-CZ"/>
              <a:t>Upravte styly předlohy textu.</a:t>
            </a:r>
            <a:endParaRPr/>
          </a:p>
        </p:txBody>
      </p:sp>
      <p:sp>
        <p:nvSpPr>
          <p:cNvPr id="5" name="Date Placeholder 4"/>
          <p:cNvSpPr>
            <a:spLocks noGrp="1"/>
          </p:cNvSpPr>
          <p:nvPr>
            <p:ph type="dt" sz="half" idx="10"/>
          </p:nvPr>
        </p:nvSpPr>
        <p:spPr bwMode="auto"/>
        <p:txBody>
          <a:bodyPr/>
          <a:lstStyle/>
          <a:p>
            <a:pPr>
              <a:defRPr/>
            </a:pPr>
            <a:fld id="{98648C0C-CF60-484B-9E49-472574E04F8D}" type="datetimeFigureOut">
              <a:rPr lang="cs-CZ"/>
              <a:t>11.12.2023</a:t>
            </a:fld>
            <a:endParaRPr lang="cs-CZ"/>
          </a:p>
        </p:txBody>
      </p:sp>
      <p:sp>
        <p:nvSpPr>
          <p:cNvPr id="6" name="Footer Placeholder 5"/>
          <p:cNvSpPr>
            <a:spLocks noGrp="1"/>
          </p:cNvSpPr>
          <p:nvPr>
            <p:ph type="ftr" sz="quarter" idx="11"/>
          </p:nvPr>
        </p:nvSpPr>
        <p:spPr bwMode="auto"/>
        <p:txBody>
          <a:bodyPr/>
          <a:lstStyle/>
          <a:p>
            <a:pPr>
              <a:defRPr/>
            </a:pPr>
            <a:endParaRPr lang="cs-CZ"/>
          </a:p>
        </p:txBody>
      </p:sp>
      <p:sp>
        <p:nvSpPr>
          <p:cNvPr id="7" name="Slide Number Placeholder 6"/>
          <p:cNvSpPr>
            <a:spLocks noGrp="1"/>
          </p:cNvSpPr>
          <p:nvPr>
            <p:ph type="sldNum" sz="quarter" idx="12"/>
          </p:nvPr>
        </p:nvSpPr>
        <p:spPr bwMode="auto"/>
        <p:txBody>
          <a:bodyPr/>
          <a:lstStyle/>
          <a:p>
            <a:pPr>
              <a:defRPr/>
            </a:pPr>
            <a:fld id="{3E0EAF11-13EE-46E4-9461-D756499F8883}" type="slidenum">
              <a:rPr lang="cs-CZ"/>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cs-CZ"/>
              <a:t>Kliknutím lze upravit styl.</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cs-CZ"/>
              <a:t>Upravte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endParaRPr lang="en-US"/>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648C0C-CF60-484B-9E49-472574E04F8D}" type="datetimeFigureOut">
              <a:rPr lang="cs-CZ"/>
              <a:t>11.12.2023</a:t>
            </a:fld>
            <a:endParaRPr lang="cs-CZ"/>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E0EAF11-13EE-46E4-9461-D756499F8883}" type="slidenum">
              <a:rPr lang="cs-CZ"/>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taxation-customs.ec.europa.eu/carbon-border-adjustment-mechanism_en"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CBAM@cs.mfcr.cz" TargetMode="External"/><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taxation-customs.ec.europa.eu/carbon-border-adjustment-mechanism_en" TargetMode="External"/><Relationship Id="rId5" Type="http://schemas.openxmlformats.org/officeDocument/2006/relationships/hyperlink" Target="https://www.mzp.cz/cz/cbam" TargetMode="External"/><Relationship Id="rId4" Type="http://schemas.openxmlformats.org/officeDocument/2006/relationships/hyperlink" Target="https://www.celnisprava.cz/"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CS/TXT/?uri=CELEX%3A32023R0956"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hyperlink" Target="https://taxation-customs.ec.europa.eu/carbon-border-adjustment-mechanism_en" TargetMode="External"/><Relationship Id="rId4" Type="http://schemas.openxmlformats.org/officeDocument/2006/relationships/hyperlink" Target="https://eur-lex.europa.eu/eli/reg_impl/2023/177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solidFill>
        <a:effectLst/>
      </p:bgPr>
    </p:bg>
    <p:spTree>
      <p:nvGrpSpPr>
        <p:cNvPr id="1" name=""/>
        <p:cNvGrpSpPr/>
        <p:nvPr/>
      </p:nvGrpSpPr>
      <p:grpSpPr bwMode="auto">
        <a:xfrm>
          <a:off x="0" y="0"/>
          <a:ext cx="0" cy="0"/>
          <a:chOff x="0" y="0"/>
          <a:chExt cx="0" cy="0"/>
        </a:xfrm>
      </p:grpSpPr>
      <p:sp>
        <p:nvSpPr>
          <p:cNvPr id="2" name="Nadpis 1"/>
          <p:cNvSpPr>
            <a:spLocks noGrp="1"/>
          </p:cNvSpPr>
          <p:nvPr>
            <p:ph type="ctrTitle"/>
          </p:nvPr>
        </p:nvSpPr>
        <p:spPr bwMode="auto">
          <a:xfrm>
            <a:off x="1524000" y="833245"/>
            <a:ext cx="9144000" cy="2387600"/>
          </a:xfrm>
        </p:spPr>
        <p:txBody>
          <a:bodyPr/>
          <a:lstStyle/>
          <a:p>
            <a:pPr>
              <a:defRPr/>
            </a:pPr>
            <a:r>
              <a:rPr lang="cs-CZ" b="1" dirty="0">
                <a:solidFill>
                  <a:schemeClr val="bg1"/>
                </a:solidFill>
                <a:latin typeface="Arial" panose="020B0604020202020204" pitchFamily="34" charset="0"/>
                <a:cs typeface="Arial" panose="020B0604020202020204" pitchFamily="34" charset="0"/>
              </a:rPr>
              <a:t>CBAM </a:t>
            </a:r>
            <a:r>
              <a:rPr lang="cs-CZ" b="1" dirty="0" err="1">
                <a:solidFill>
                  <a:schemeClr val="bg1"/>
                </a:solidFill>
                <a:latin typeface="Arial" panose="020B0604020202020204" pitchFamily="34" charset="0"/>
                <a:cs typeface="Arial" panose="020B0604020202020204" pitchFamily="34" charset="0"/>
              </a:rPr>
              <a:t>webinář</a:t>
            </a:r>
            <a:endParaRPr lang="cs-CZ" b="1" dirty="0">
              <a:solidFill>
                <a:schemeClr val="bg1"/>
              </a:solidFill>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bwMode="auto">
          <a:xfrm>
            <a:off x="1524000" y="3531563"/>
            <a:ext cx="9144000" cy="972197"/>
          </a:xfrm>
        </p:spPr>
        <p:txBody>
          <a:bodyPr>
            <a:normAutofit/>
          </a:bodyPr>
          <a:lstStyle/>
          <a:p>
            <a:pPr>
              <a:defRPr/>
            </a:pPr>
            <a:r>
              <a:rPr lang="cs-CZ" b="1" dirty="0">
                <a:solidFill>
                  <a:schemeClr val="bg1"/>
                </a:solidFill>
                <a:latin typeface="Arial" panose="020B0604020202020204" pitchFamily="34" charset="0"/>
                <a:cs typeface="Arial" panose="020B0604020202020204" pitchFamily="34" charset="0"/>
              </a:rPr>
              <a:t>Odbor energetiky a ochrany klimatu</a:t>
            </a:r>
          </a:p>
          <a:p>
            <a:pPr>
              <a:defRPr/>
            </a:pPr>
            <a:r>
              <a:rPr lang="cs-CZ" b="1" dirty="0">
                <a:solidFill>
                  <a:schemeClr val="bg1"/>
                </a:solidFill>
                <a:latin typeface="Arial" panose="020B0604020202020204" pitchFamily="34" charset="0"/>
                <a:cs typeface="Arial" panose="020B0604020202020204" pitchFamily="34" charset="0"/>
              </a:rPr>
              <a:t>Oddělení emisního obchodování</a:t>
            </a:r>
          </a:p>
        </p:txBody>
      </p:sp>
      <p:sp>
        <p:nvSpPr>
          <p:cNvPr id="4" name="Obdélník 3"/>
          <p:cNvSpPr/>
          <p:nvPr/>
        </p:nvSpPr>
        <p:spPr bwMode="auto">
          <a:xfrm>
            <a:off x="0" y="5257800"/>
            <a:ext cx="12192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s-CZ"/>
          </a:p>
        </p:txBody>
      </p:sp>
      <p:pic>
        <p:nvPicPr>
          <p:cNvPr id="6" name="Obrázek 5"/>
          <p:cNvPicPr>
            <a:picLocks noChangeAspect="1"/>
          </p:cNvPicPr>
          <p:nvPr/>
        </p:nvPicPr>
        <p:blipFill>
          <a:blip r:embed="rId3"/>
          <a:stretch/>
        </p:blipFill>
        <p:spPr bwMode="auto">
          <a:xfrm>
            <a:off x="4350887" y="4312787"/>
            <a:ext cx="3490225" cy="3490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ástupný symbol pro text 10"/>
          <p:cNvSpPr>
            <a:spLocks noGrp="1"/>
          </p:cNvSpPr>
          <p:nvPr>
            <p:ph type="body" sz="half" idx="2"/>
          </p:nvPr>
        </p:nvSpPr>
        <p:spPr bwMode="auto">
          <a:xfrm>
            <a:off x="747945" y="3941065"/>
            <a:ext cx="2683135" cy="1965960"/>
          </a:xfrm>
        </p:spPr>
        <p:txBody>
          <a:bodyPr>
            <a:normAutofit lnSpcReduction="10000"/>
          </a:bodyPr>
          <a:lstStyle/>
          <a:p>
            <a:pPr marL="261850" lvl="0" indent="-261850">
              <a:buFont typeface="Arial"/>
              <a:buChar char="•"/>
              <a:defRPr/>
            </a:pPr>
            <a:r>
              <a:rPr lang="cs-CZ" sz="1600" b="0" i="0" u="none" strike="noStrike" cap="none" spc="0" dirty="0">
                <a:solidFill>
                  <a:schemeClr val="tx1"/>
                </a:solidFill>
                <a:latin typeface="Arial"/>
                <a:ea typeface="Arial"/>
                <a:cs typeface="Arial"/>
              </a:rPr>
              <a:t>CBAM se rovněž vztahuje na některé prekurzory a navazující výrobky a nepřímé emise</a:t>
            </a:r>
            <a:endParaRPr sz="1600" b="0" i="0" u="none" strike="noStrike" cap="none" spc="0" dirty="0">
              <a:solidFill>
                <a:schemeClr val="tx1"/>
              </a:solidFill>
              <a:latin typeface="Arial"/>
              <a:ea typeface="Arial"/>
              <a:cs typeface="Arial"/>
            </a:endParaRPr>
          </a:p>
          <a:p>
            <a:pPr marL="261850" indent="-261850">
              <a:buFont typeface="Arial"/>
              <a:buChar char="•"/>
              <a:defRPr/>
            </a:pPr>
            <a:r>
              <a:rPr lang="cs-CZ" dirty="0">
                <a:latin typeface="Arial"/>
                <a:ea typeface="Arial"/>
                <a:cs typeface="Arial"/>
              </a:rPr>
              <a:t>Z</a:t>
            </a:r>
            <a:r>
              <a:rPr lang="cs-CZ" sz="1600" b="0" i="0" u="none" strike="noStrike" cap="none" spc="0" dirty="0">
                <a:solidFill>
                  <a:schemeClr val="tx1"/>
                </a:solidFill>
                <a:latin typeface="Arial"/>
                <a:ea typeface="Arial"/>
                <a:cs typeface="Arial"/>
              </a:rPr>
              <a:t>ařazení porovnáním KN kódů dle přílohy I Nařízení CBAM</a:t>
            </a:r>
            <a:endParaRPr lang="cs-CZ" dirty="0"/>
          </a:p>
        </p:txBody>
      </p:sp>
      <p:pic>
        <p:nvPicPr>
          <p:cNvPr id="6" name="Obrázek 5"/>
          <p:cNvPicPr>
            <a:picLocks noChangeAspect="1"/>
          </p:cNvPicPr>
          <p:nvPr/>
        </p:nvPicPr>
        <p:blipFill>
          <a:blip r:embed="rId3"/>
          <a:stretch/>
        </p:blipFill>
        <p:spPr bwMode="auto">
          <a:xfrm>
            <a:off x="10624240" y="5636533"/>
            <a:ext cx="1369909" cy="1369909"/>
          </a:xfrm>
          <a:prstGeom prst="rect">
            <a:avLst/>
          </a:prstGeom>
        </p:spPr>
      </p:pic>
      <p:sp>
        <p:nvSpPr>
          <p:cNvPr id="12" name="Nadpis 1"/>
          <p:cNvSpPr>
            <a:spLocks noGrp="1"/>
          </p:cNvSpPr>
          <p:nvPr>
            <p:ph type="title"/>
          </p:nvPr>
        </p:nvSpPr>
        <p:spPr bwMode="auto">
          <a:xfrm>
            <a:off x="2826142" y="536289"/>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3600" dirty="0">
                <a:solidFill>
                  <a:schemeClr val="bg1"/>
                </a:solidFill>
                <a:latin typeface="Arial" panose="020B0604020202020204" pitchFamily="34" charset="0"/>
                <a:cs typeface="Arial" panose="020B0604020202020204" pitchFamily="34" charset="0"/>
              </a:rPr>
              <a:t>Produkty CBAM</a:t>
            </a:r>
          </a:p>
        </p:txBody>
      </p:sp>
      <p:pic>
        <p:nvPicPr>
          <p:cNvPr id="126420984" name="Obrázek 126420983"/>
          <p:cNvPicPr>
            <a:picLocks noChangeAspect="1"/>
          </p:cNvPicPr>
          <p:nvPr/>
        </p:nvPicPr>
        <p:blipFill>
          <a:blip r:embed="rId4"/>
          <a:stretch/>
        </p:blipFill>
        <p:spPr bwMode="auto">
          <a:xfrm>
            <a:off x="1065295" y="1423796"/>
            <a:ext cx="10061410" cy="1903510"/>
          </a:xfrm>
          <a:prstGeom prst="rect">
            <a:avLst/>
          </a:prstGeom>
        </p:spPr>
      </p:pic>
      <p:pic>
        <p:nvPicPr>
          <p:cNvPr id="2" name="Obrázek 1">
            <a:extLst>
              <a:ext uri="{FF2B5EF4-FFF2-40B4-BE49-F238E27FC236}">
                <a16:creationId xmlns:a16="http://schemas.microsoft.com/office/drawing/2014/main" id="{7129098A-2575-466E-BEA5-20C68A8C06BB}"/>
              </a:ext>
            </a:extLst>
          </p:cNvPr>
          <p:cNvPicPr>
            <a:picLocks noChangeAspect="1"/>
          </p:cNvPicPr>
          <p:nvPr/>
        </p:nvPicPr>
        <p:blipFill>
          <a:blip r:embed="rId5"/>
          <a:stretch>
            <a:fillRect/>
          </a:stretch>
        </p:blipFill>
        <p:spPr>
          <a:xfrm>
            <a:off x="3494442" y="3535870"/>
            <a:ext cx="7129798" cy="25184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1126710" name="Nadpis 1"/>
          <p:cNvSpPr>
            <a:spLocks noGrp="1"/>
          </p:cNvSpPr>
          <p:nvPr>
            <p:ph type="title"/>
          </p:nvPr>
        </p:nvSpPr>
        <p:spPr bwMode="auto">
          <a:xfrm>
            <a:off x="3062767" y="508646"/>
            <a:ext cx="7504704"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ctr" anchorCtr="0" forceAA="0" compatLnSpc="0">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Jaké emise jsou v rozsahu CBAM?</a:t>
            </a:r>
          </a:p>
        </p:txBody>
      </p:sp>
      <p:pic>
        <p:nvPicPr>
          <p:cNvPr id="2023399466" name="Obrázek 9"/>
          <p:cNvPicPr>
            <a:picLocks noChangeAspect="1"/>
          </p:cNvPicPr>
          <p:nvPr/>
        </p:nvPicPr>
        <p:blipFill>
          <a:blip r:embed="rId3"/>
          <a:stretch/>
        </p:blipFill>
        <p:spPr bwMode="auto">
          <a:xfrm>
            <a:off x="10911299" y="5848405"/>
            <a:ext cx="1369908" cy="1369908"/>
          </a:xfrm>
          <a:prstGeom prst="rect">
            <a:avLst/>
          </a:prstGeom>
        </p:spPr>
      </p:pic>
      <p:pic>
        <p:nvPicPr>
          <p:cNvPr id="1485923703" name="Obrázek 1485923702"/>
          <p:cNvPicPr>
            <a:picLocks noChangeAspect="1"/>
          </p:cNvPicPr>
          <p:nvPr/>
        </p:nvPicPr>
        <p:blipFill>
          <a:blip r:embed="rId4"/>
          <a:stretch/>
        </p:blipFill>
        <p:spPr bwMode="auto">
          <a:xfrm>
            <a:off x="1492985" y="1736996"/>
            <a:ext cx="9418314" cy="42553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7900918" name="Zástupný symbol pro obsah 6"/>
          <p:cNvSpPr>
            <a:spLocks noGrp="1"/>
          </p:cNvSpPr>
          <p:nvPr>
            <p:ph sz="half" idx="1"/>
          </p:nvPr>
        </p:nvSpPr>
        <p:spPr bwMode="auto">
          <a:xfrm>
            <a:off x="6655360" y="1873596"/>
            <a:ext cx="4022709" cy="4181646"/>
          </a:xfrm>
        </p:spPr>
        <p:txBody>
          <a:bodyPr vertOverflow="overflow" horzOverflow="overflow" vert="horz" wrap="square" lIns="91440" tIns="45720" rIns="91440" bIns="45720" numCol="1" spcCol="0" rtlCol="0" fromWordArt="0" anchor="t" anchorCtr="0" forceAA="0" compatLnSpc="0">
            <a:normAutofit/>
          </a:bodyPr>
          <a:lstStyle/>
          <a:p>
            <a:pPr>
              <a:defRPr/>
            </a:pP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CBAM zpráva se nepodává pokud komodita či výrobek pochází z následujících zemí: </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Island, Lichtenštejnsko, Norsko a Švýcarsko,</a:t>
            </a:r>
            <a:endParaRPr lang="cs-CZ" sz="1800" dirty="0">
              <a:solidFill>
                <a:srgbClr val="000000"/>
              </a:solidFill>
              <a:latin typeface="Arial" panose="020B0604020202020204" pitchFamily="34" charset="0"/>
              <a:ea typeface="Calibri"/>
              <a:cs typeface="Arial" panose="020B0604020202020204" pitchFamily="34" charset="0"/>
            </a:endParaRPr>
          </a:p>
          <a:p>
            <a:pPr>
              <a:defRPr/>
            </a:pP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nebo pokud komodita, či výrobek pochází z následujících území: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Büsingen</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 Helgoland,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Livigno</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Ceuta</a:t>
            </a:r>
            <a:r>
              <a:rPr lang="cs-CZ" sz="1800" b="1" i="0" u="none" strike="noStrike" cap="none" spc="0" dirty="0">
                <a:solidFill>
                  <a:srgbClr val="000000"/>
                </a:solidFill>
                <a:latin typeface="Arial" panose="020B0604020202020204" pitchFamily="34" charset="0"/>
                <a:ea typeface="Calibri"/>
                <a:cs typeface="Arial" panose="020B0604020202020204" pitchFamily="34" charset="0"/>
              </a:rPr>
              <a:t> a </a:t>
            </a:r>
            <a:r>
              <a:rPr lang="cs-CZ" sz="1800" b="1" i="0" u="none" strike="noStrike" cap="none" spc="0" dirty="0" err="1">
                <a:solidFill>
                  <a:srgbClr val="000000"/>
                </a:solidFill>
                <a:latin typeface="Arial" panose="020B0604020202020204" pitchFamily="34" charset="0"/>
                <a:ea typeface="Calibri"/>
                <a:cs typeface="Arial" panose="020B0604020202020204" pitchFamily="34" charset="0"/>
              </a:rPr>
              <a:t>Melilla</a:t>
            </a: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 </a:t>
            </a:r>
            <a:endParaRPr lang="cs-CZ" sz="1800" b="0" i="0" u="none" strike="noStrike" cap="none" spc="0" dirty="0">
              <a:solidFill>
                <a:srgbClr val="000000"/>
              </a:solidFill>
              <a:latin typeface="Arial" panose="020B0604020202020204" pitchFamily="34" charset="0"/>
              <a:cs typeface="Arial" panose="020B0604020202020204" pitchFamily="34" charset="0"/>
            </a:endParaRPr>
          </a:p>
          <a:p>
            <a:pPr>
              <a:defRPr/>
            </a:pPr>
            <a:r>
              <a:rPr lang="cs-CZ" sz="1800" b="0" i="0" u="none" strike="noStrike" cap="none" spc="0" dirty="0">
                <a:solidFill>
                  <a:srgbClr val="000000"/>
                </a:solidFill>
                <a:latin typeface="Arial" panose="020B0604020202020204" pitchFamily="34" charset="0"/>
                <a:ea typeface="Calibri"/>
                <a:cs typeface="Arial" panose="020B0604020202020204" pitchFamily="34" charset="0"/>
              </a:rPr>
              <a:t>Dovážené zboží se považuje za zboží ze třetích zemích v souladu s pravidly nepreferenčního původu podle článku 59 nařízení (EU) č. 952/2013.</a:t>
            </a:r>
            <a:endParaRPr lang="cs-CZ" sz="1800" dirty="0">
              <a:solidFill>
                <a:schemeClr val="tx2"/>
              </a:solidFill>
              <a:latin typeface="Arial" panose="020B0604020202020204" pitchFamily="34" charset="0"/>
              <a:cs typeface="Arial" panose="020B0604020202020204" pitchFamily="34" charset="0"/>
            </a:endParaRPr>
          </a:p>
        </p:txBody>
      </p:sp>
      <p:sp>
        <p:nvSpPr>
          <p:cNvPr id="1619151939" name="Nadpis 1"/>
          <p:cNvSpPr>
            <a:spLocks noGrp="1"/>
          </p:cNvSpPr>
          <p:nvPr>
            <p:ph type="title"/>
          </p:nvPr>
        </p:nvSpPr>
        <p:spPr bwMode="auto">
          <a:xfrm>
            <a:off x="1772567" y="673238"/>
            <a:ext cx="8439592"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ctr" anchorCtr="0" forceAA="0" compatLnSpc="0">
            <a:normAutofit fontScale="95000"/>
          </a:bodyPr>
          <a:lstStyle/>
          <a:p>
            <a:pPr algn="ctr">
              <a:defRPr/>
            </a:pPr>
            <a:r>
              <a:rPr lang="cs-CZ" sz="3600" dirty="0">
                <a:solidFill>
                  <a:schemeClr val="bg1"/>
                </a:solidFill>
                <a:latin typeface="Arial" panose="020B0604020202020204" pitchFamily="34" charset="0"/>
                <a:cs typeface="Arial" panose="020B0604020202020204" pitchFamily="34" charset="0"/>
              </a:rPr>
              <a:t>Na které země se CBAM nevztahuje?</a:t>
            </a:r>
          </a:p>
        </p:txBody>
      </p:sp>
      <p:pic>
        <p:nvPicPr>
          <p:cNvPr id="2006429082" name="Obrázek 9"/>
          <p:cNvPicPr>
            <a:picLocks noChangeAspect="1"/>
          </p:cNvPicPr>
          <p:nvPr/>
        </p:nvPicPr>
        <p:blipFill>
          <a:blip r:embed="rId3"/>
          <a:stretch/>
        </p:blipFill>
        <p:spPr bwMode="auto">
          <a:xfrm>
            <a:off x="10911299" y="5848405"/>
            <a:ext cx="1369908" cy="1369908"/>
          </a:xfrm>
          <a:prstGeom prst="rect">
            <a:avLst/>
          </a:prstGeom>
        </p:spPr>
      </p:pic>
      <p:pic>
        <p:nvPicPr>
          <p:cNvPr id="816419684" name="Obrázek 816419683"/>
          <p:cNvPicPr>
            <a:picLocks noChangeAspect="1"/>
          </p:cNvPicPr>
          <p:nvPr/>
        </p:nvPicPr>
        <p:blipFill>
          <a:blip r:embed="rId4"/>
          <a:stretch/>
        </p:blipFill>
        <p:spPr bwMode="auto">
          <a:xfrm>
            <a:off x="1448838" y="1832910"/>
            <a:ext cx="4973293" cy="41816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70358556" name="Obrázek 8"/>
          <p:cNvPicPr>
            <a:picLocks noChangeAspect="1"/>
          </p:cNvPicPr>
          <p:nvPr/>
        </p:nvPicPr>
        <p:blipFill>
          <a:blip r:embed="rId3"/>
          <a:stretch/>
        </p:blipFill>
        <p:spPr bwMode="auto">
          <a:xfrm>
            <a:off x="10624240" y="5636532"/>
            <a:ext cx="1369908" cy="1369908"/>
          </a:xfrm>
          <a:prstGeom prst="rect">
            <a:avLst/>
          </a:prstGeom>
        </p:spPr>
      </p:pic>
      <p:sp>
        <p:nvSpPr>
          <p:cNvPr id="573082629" name="Nadpis 1"/>
          <p:cNvSpPr>
            <a:spLocks noGrp="1"/>
          </p:cNvSpPr>
          <p:nvPr>
            <p:ph type="title"/>
          </p:nvPr>
        </p:nvSpPr>
        <p:spPr bwMode="auto">
          <a:xfrm>
            <a:off x="2765980" y="528964"/>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Role a zodpovědnosti</a:t>
            </a:r>
          </a:p>
        </p:txBody>
      </p:sp>
      <p:sp>
        <p:nvSpPr>
          <p:cNvPr id="1870288174" name="TextovéPole 1870288173"/>
          <p:cNvSpPr txBox="1"/>
          <p:nvPr/>
        </p:nvSpPr>
        <p:spPr bwMode="auto">
          <a:xfrm>
            <a:off x="879879" y="1872613"/>
            <a:ext cx="3772203" cy="493682"/>
          </a:xfrm>
          <a:prstGeom prst="roundRect">
            <a:avLst/>
          </a:prstGeom>
          <a:solidFill>
            <a:schemeClr val="bg1">
              <a:lumMod val="50000"/>
            </a:schemeClr>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b="1" dirty="0">
                <a:solidFill>
                  <a:schemeClr val="bg1"/>
                </a:solidFill>
                <a:latin typeface="Arial" panose="020B0604020202020204" pitchFamily="34" charset="0"/>
                <a:ea typeface="Calibri"/>
                <a:cs typeface="Arial" panose="020B0604020202020204" pitchFamily="34" charset="0"/>
              </a:rPr>
              <a:t>Evropská Komise</a:t>
            </a:r>
            <a:endParaRPr lang="cs-CZ" sz="2400" b="1" dirty="0">
              <a:solidFill>
                <a:schemeClr val="bg1"/>
              </a:solidFill>
              <a:latin typeface="Arial" panose="020B0604020202020204" pitchFamily="34" charset="0"/>
              <a:cs typeface="Arial" panose="020B0604020202020204" pitchFamily="34" charset="0"/>
            </a:endParaRPr>
          </a:p>
        </p:txBody>
      </p:sp>
      <p:sp>
        <p:nvSpPr>
          <p:cNvPr id="373185414" name="TextovéPole 373185413"/>
          <p:cNvSpPr txBox="1"/>
          <p:nvPr/>
        </p:nvSpPr>
        <p:spPr bwMode="auto">
          <a:xfrm>
            <a:off x="899858" y="2864395"/>
            <a:ext cx="3755283" cy="493682"/>
          </a:xfrm>
          <a:prstGeom prst="roundRect">
            <a:avLst/>
          </a:prstGeom>
          <a:solidFill>
            <a:schemeClr val="bg1">
              <a:lumMod val="50000"/>
            </a:schemeClr>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sz="2400" b="1">
                <a:solidFill>
                  <a:schemeClr val="bg1"/>
                </a:solidFill>
                <a:latin typeface="Arial" panose="020B0604020202020204" pitchFamily="34" charset="0"/>
                <a:ea typeface="Calibri"/>
                <a:cs typeface="Arial" panose="020B0604020202020204" pitchFamily="34" charset="0"/>
              </a:rPr>
              <a:t>Příslušné orgány</a:t>
            </a:r>
            <a:endParaRPr sz="2400" b="1">
              <a:solidFill>
                <a:schemeClr val="bg1"/>
              </a:solidFill>
              <a:latin typeface="Arial" panose="020B0604020202020204" pitchFamily="34" charset="0"/>
              <a:cs typeface="Arial" panose="020B0604020202020204" pitchFamily="34" charset="0"/>
            </a:endParaRPr>
          </a:p>
        </p:txBody>
      </p:sp>
      <p:sp>
        <p:nvSpPr>
          <p:cNvPr id="922881394" name="TextovéPole 922881393"/>
          <p:cNvSpPr txBox="1"/>
          <p:nvPr/>
        </p:nvSpPr>
        <p:spPr bwMode="auto">
          <a:xfrm>
            <a:off x="888519" y="3844562"/>
            <a:ext cx="3763563" cy="493682"/>
          </a:xfrm>
          <a:prstGeom prst="roundRect">
            <a:avLst/>
          </a:prstGeom>
          <a:solidFill>
            <a:schemeClr val="bg1">
              <a:lumMod val="50000"/>
            </a:schemeClr>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b="1" dirty="0">
                <a:solidFill>
                  <a:schemeClr val="bg1"/>
                </a:solidFill>
                <a:latin typeface="Arial" panose="020B0604020202020204" pitchFamily="34" charset="0"/>
                <a:ea typeface="Calibri"/>
                <a:cs typeface="Arial" panose="020B0604020202020204" pitchFamily="34" charset="0"/>
              </a:rPr>
              <a:t>Oznamující deklaranti </a:t>
            </a:r>
            <a:endParaRPr lang="cs-CZ" sz="2400" b="1" dirty="0">
              <a:solidFill>
                <a:schemeClr val="bg1"/>
              </a:solidFill>
              <a:latin typeface="Arial" panose="020B0604020202020204" pitchFamily="34" charset="0"/>
              <a:cs typeface="Arial" panose="020B0604020202020204" pitchFamily="34" charset="0"/>
            </a:endParaRPr>
          </a:p>
        </p:txBody>
      </p:sp>
      <p:sp>
        <p:nvSpPr>
          <p:cNvPr id="817207880" name="TextovéPole 817207879"/>
          <p:cNvSpPr txBox="1"/>
          <p:nvPr/>
        </p:nvSpPr>
        <p:spPr bwMode="auto">
          <a:xfrm>
            <a:off x="879879" y="4900292"/>
            <a:ext cx="3772203" cy="493682"/>
          </a:xfrm>
          <a:prstGeom prst="roundRect">
            <a:avLst/>
          </a:prstGeom>
          <a:solidFill>
            <a:schemeClr val="bg1">
              <a:lumMod val="50000"/>
            </a:schemeClr>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b="1" dirty="0">
                <a:solidFill>
                  <a:schemeClr val="bg1"/>
                </a:solidFill>
                <a:latin typeface="Arial" panose="020B0604020202020204" pitchFamily="34" charset="0"/>
                <a:ea typeface="Calibri"/>
                <a:cs typeface="Arial" panose="020B0604020202020204" pitchFamily="34" charset="0"/>
              </a:rPr>
              <a:t>Výrobci ze třetích zemí</a:t>
            </a:r>
            <a:endParaRPr lang="cs-CZ" sz="2400" b="1" dirty="0">
              <a:solidFill>
                <a:schemeClr val="bg1"/>
              </a:solidFill>
              <a:latin typeface="Arial" panose="020B0604020202020204" pitchFamily="34" charset="0"/>
              <a:cs typeface="Arial" panose="020B0604020202020204" pitchFamily="34" charset="0"/>
            </a:endParaRPr>
          </a:p>
        </p:txBody>
      </p:sp>
      <p:sp>
        <p:nvSpPr>
          <p:cNvPr id="806861942" name="TextovéPole 806861941"/>
          <p:cNvSpPr txBox="1"/>
          <p:nvPr/>
        </p:nvSpPr>
        <p:spPr bwMode="auto">
          <a:xfrm>
            <a:off x="4652081" y="1778500"/>
            <a:ext cx="6594943"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lang="cs-CZ" sz="1600" dirty="0">
                <a:latin typeface="Arial" panose="020B0604020202020204" pitchFamily="34" charset="0"/>
                <a:ea typeface="Calibri"/>
                <a:cs typeface="Arial" panose="020B0604020202020204" pitchFamily="34" charset="0"/>
              </a:rPr>
              <a:t>Spravuje přechodný rejstřík CBAM, provádí kontroly a orientační posouzení CBAM zpráv, poskytuje pokyny a školící materiály</a:t>
            </a:r>
            <a:endParaRPr lang="cs-CZ" sz="1600" dirty="0">
              <a:latin typeface="Arial" panose="020B0604020202020204" pitchFamily="34" charset="0"/>
              <a:cs typeface="Arial" panose="020B0604020202020204" pitchFamily="34" charset="0"/>
            </a:endParaRPr>
          </a:p>
        </p:txBody>
      </p:sp>
      <p:sp>
        <p:nvSpPr>
          <p:cNvPr id="305502084" name="TextovéPole 305502083"/>
          <p:cNvSpPr txBox="1"/>
          <p:nvPr/>
        </p:nvSpPr>
        <p:spPr bwMode="auto">
          <a:xfrm>
            <a:off x="4652082" y="2829775"/>
            <a:ext cx="6594943"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ea typeface="Calibri"/>
                <a:cs typeface="Arial" panose="020B0604020202020204" pitchFamily="34" charset="0"/>
              </a:rPr>
              <a:t>Umožňuje přístup do rejstříku</a:t>
            </a:r>
          </a:p>
          <a:p>
            <a:pPr marL="283878" indent="-283878">
              <a:buFont typeface="Arial"/>
              <a:buChar char="•"/>
              <a:defRPr/>
            </a:pPr>
            <a:r>
              <a:rPr lang="cs-CZ" sz="1600" dirty="0">
                <a:latin typeface="Arial" panose="020B0604020202020204" pitchFamily="34" charset="0"/>
                <a:ea typeface="Calibri"/>
                <a:cs typeface="Arial" panose="020B0604020202020204" pitchFamily="34" charset="0"/>
              </a:rPr>
              <a:t>Přezkoumává CBAM zprávy na základě posouzení Komise</a:t>
            </a:r>
            <a:endParaRPr lang="cs-CZ" sz="1600" dirty="0">
              <a:latin typeface="Arial" panose="020B0604020202020204" pitchFamily="34" charset="0"/>
              <a:cs typeface="Arial" panose="020B0604020202020204" pitchFamily="34" charset="0"/>
            </a:endParaRPr>
          </a:p>
        </p:txBody>
      </p:sp>
      <p:sp>
        <p:nvSpPr>
          <p:cNvPr id="522196948" name="TextovéPole 522196947"/>
          <p:cNvSpPr txBox="1"/>
          <p:nvPr/>
        </p:nvSpPr>
        <p:spPr bwMode="auto">
          <a:xfrm>
            <a:off x="4652081" y="3754387"/>
            <a:ext cx="6594943"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cs typeface="Arial" panose="020B0604020202020204" pitchFamily="34" charset="0"/>
              </a:rPr>
              <a:t>Odpovědní za plnění oznamovacích povinností a podávání CBAM zpráv</a:t>
            </a:r>
          </a:p>
        </p:txBody>
      </p:sp>
      <p:sp>
        <p:nvSpPr>
          <p:cNvPr id="1232165002" name="TextovéPole 1232165001"/>
          <p:cNvSpPr txBox="1"/>
          <p:nvPr/>
        </p:nvSpPr>
        <p:spPr bwMode="auto">
          <a:xfrm>
            <a:off x="4652081" y="4853223"/>
            <a:ext cx="6594943"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marL="283878" indent="-283878">
              <a:buFont typeface="Arial"/>
              <a:buChar char="•"/>
              <a:defRPr/>
            </a:pPr>
            <a:r>
              <a:rPr lang="cs-CZ" sz="1600" dirty="0">
                <a:latin typeface="Arial" panose="020B0604020202020204" pitchFamily="34" charset="0"/>
                <a:cs typeface="Arial" panose="020B0604020202020204" pitchFamily="34" charset="0"/>
              </a:rPr>
              <a:t>Monitoruje a shromažďuje data o vložených emisích ve zboží</a:t>
            </a:r>
          </a:p>
          <a:p>
            <a:pPr marL="283878" indent="-283878">
              <a:buFont typeface="Arial"/>
              <a:buChar char="•"/>
              <a:defRPr/>
            </a:pPr>
            <a:r>
              <a:rPr lang="cs-CZ" sz="1600" dirty="0">
                <a:latin typeface="Arial" panose="020B0604020202020204" pitchFamily="34" charset="0"/>
                <a:cs typeface="Arial" panose="020B0604020202020204" pitchFamily="34" charset="0"/>
              </a:rPr>
              <a:t>Komunikuje tato data s oznamujícím deklarantem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0FC830A-2DE8-42A2-BE5A-01FCE3C673B2}"/>
              </a:ext>
            </a:extLst>
          </p:cNvPr>
          <p:cNvSpPr>
            <a:spLocks noGrp="1"/>
          </p:cNvSpPr>
          <p:nvPr>
            <p:ph type="title"/>
          </p:nvPr>
        </p:nvSpPr>
        <p:spPr bwMode="auto">
          <a:xfrm>
            <a:off x="2190311" y="2837180"/>
            <a:ext cx="7811378" cy="1183640"/>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Oznamovací povinnost a přístup do přechodného rejstříku CBAM</a:t>
            </a:r>
          </a:p>
        </p:txBody>
      </p:sp>
    </p:spTree>
    <p:extLst>
      <p:ext uri="{BB962C8B-B14F-4D97-AF65-F5344CB8AC3E}">
        <p14:creationId xmlns:p14="http://schemas.microsoft.com/office/powerpoint/2010/main" val="237084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69028566" name="Obrázek 8"/>
          <p:cNvPicPr>
            <a:picLocks noChangeAspect="1"/>
          </p:cNvPicPr>
          <p:nvPr/>
        </p:nvPicPr>
        <p:blipFill>
          <a:blip r:embed="rId3"/>
          <a:stretch/>
        </p:blipFill>
        <p:spPr bwMode="auto">
          <a:xfrm>
            <a:off x="10624240" y="5636532"/>
            <a:ext cx="1369908" cy="1369908"/>
          </a:xfrm>
          <a:prstGeom prst="rect">
            <a:avLst/>
          </a:prstGeom>
        </p:spPr>
      </p:pic>
      <p:sp>
        <p:nvSpPr>
          <p:cNvPr id="595061614" name="Nadpis 1"/>
          <p:cNvSpPr>
            <a:spLocks noGrp="1"/>
          </p:cNvSpPr>
          <p:nvPr>
            <p:ph type="title"/>
          </p:nvPr>
        </p:nvSpPr>
        <p:spPr bwMode="auto">
          <a:xfrm>
            <a:off x="2980761" y="345487"/>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Základní pojmy</a:t>
            </a:r>
          </a:p>
        </p:txBody>
      </p:sp>
      <p:sp>
        <p:nvSpPr>
          <p:cNvPr id="6" name="TextovéPole 5">
            <a:extLst>
              <a:ext uri="{FF2B5EF4-FFF2-40B4-BE49-F238E27FC236}">
                <a16:creationId xmlns:a16="http://schemas.microsoft.com/office/drawing/2014/main" id="{9E9A83FB-60E2-4368-B284-30D4324207DD}"/>
              </a:ext>
            </a:extLst>
          </p:cNvPr>
          <p:cNvSpPr txBox="1"/>
          <p:nvPr/>
        </p:nvSpPr>
        <p:spPr bwMode="auto">
          <a:xfrm>
            <a:off x="1094660" y="1597178"/>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Přímé emise</a:t>
            </a:r>
          </a:p>
        </p:txBody>
      </p:sp>
      <p:sp>
        <p:nvSpPr>
          <p:cNvPr id="7" name="TextovéPole 6">
            <a:extLst>
              <a:ext uri="{FF2B5EF4-FFF2-40B4-BE49-F238E27FC236}">
                <a16:creationId xmlns:a16="http://schemas.microsoft.com/office/drawing/2014/main" id="{9962FA1A-801B-4EAF-813D-112A77C678D8}"/>
              </a:ext>
            </a:extLst>
          </p:cNvPr>
          <p:cNvSpPr txBox="1"/>
          <p:nvPr/>
        </p:nvSpPr>
        <p:spPr bwMode="auto">
          <a:xfrm>
            <a:off x="1094660" y="2682358"/>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Nepřímé emise</a:t>
            </a:r>
          </a:p>
        </p:txBody>
      </p:sp>
      <p:sp>
        <p:nvSpPr>
          <p:cNvPr id="8" name="TextovéPole 7">
            <a:extLst>
              <a:ext uri="{FF2B5EF4-FFF2-40B4-BE49-F238E27FC236}">
                <a16:creationId xmlns:a16="http://schemas.microsoft.com/office/drawing/2014/main" id="{A7649577-F465-49BD-8858-60CAE9C58EAB}"/>
              </a:ext>
            </a:extLst>
          </p:cNvPr>
          <p:cNvSpPr txBox="1"/>
          <p:nvPr/>
        </p:nvSpPr>
        <p:spPr bwMode="auto">
          <a:xfrm>
            <a:off x="1094657" y="3637005"/>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Obsažené emise</a:t>
            </a:r>
          </a:p>
        </p:txBody>
      </p:sp>
      <p:sp>
        <p:nvSpPr>
          <p:cNvPr id="9" name="TextovéPole 8">
            <a:extLst>
              <a:ext uri="{FF2B5EF4-FFF2-40B4-BE49-F238E27FC236}">
                <a16:creationId xmlns:a16="http://schemas.microsoft.com/office/drawing/2014/main" id="{79AAD1C4-02EB-447C-9ED9-97178F960FCC}"/>
              </a:ext>
            </a:extLst>
          </p:cNvPr>
          <p:cNvSpPr txBox="1"/>
          <p:nvPr/>
        </p:nvSpPr>
        <p:spPr bwMode="auto">
          <a:xfrm>
            <a:off x="1094657" y="4620862"/>
            <a:ext cx="3772203" cy="885207"/>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Specifické obsažené emise</a:t>
            </a:r>
          </a:p>
        </p:txBody>
      </p:sp>
      <p:sp>
        <p:nvSpPr>
          <p:cNvPr id="10" name="TextovéPole 9">
            <a:extLst>
              <a:ext uri="{FF2B5EF4-FFF2-40B4-BE49-F238E27FC236}">
                <a16:creationId xmlns:a16="http://schemas.microsoft.com/office/drawing/2014/main" id="{81F3C1F8-C39F-4305-A7E5-D432785EA6FA}"/>
              </a:ext>
            </a:extLst>
          </p:cNvPr>
          <p:cNvSpPr txBox="1"/>
          <p:nvPr/>
        </p:nvSpPr>
        <p:spPr bwMode="auto">
          <a:xfrm>
            <a:off x="4644896" y="2615077"/>
            <a:ext cx="5979343"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Emise, které vznikly při výrobě elektřiny, která je spotřebovaná během výrobního procesu</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ovéPole 10">
            <a:extLst>
              <a:ext uri="{FF2B5EF4-FFF2-40B4-BE49-F238E27FC236}">
                <a16:creationId xmlns:a16="http://schemas.microsoft.com/office/drawing/2014/main" id="{0ABDD523-0251-4AE9-9E72-76FB206A57B1}"/>
              </a:ext>
            </a:extLst>
          </p:cNvPr>
          <p:cNvSpPr txBox="1"/>
          <p:nvPr/>
        </p:nvSpPr>
        <p:spPr bwMode="auto">
          <a:xfrm>
            <a:off x="4644896" y="1401344"/>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Emise z výroby zboží, včetně emisí z vytápění a chlazení spotřebovaného během výrobních procesů (např. emise ze spalování paliv v zařízení)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994E4085-797D-4A12-B0BA-5A9559928F17}"/>
              </a:ext>
            </a:extLst>
          </p:cNvPr>
          <p:cNvSpPr txBox="1"/>
          <p:nvPr/>
        </p:nvSpPr>
        <p:spPr bwMode="auto">
          <a:xfrm>
            <a:off x="4644896" y="3441172"/>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Přímé emise, které vznikly při výrobě zboží, a nepřímé emise z výroby elektřiny spotřebováno ve výrobě, včetně emisí z relevantních prekurzorů spotřebovaných ve výrobním procesu</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3E9C50AD-BE07-4683-B2AE-90F2B797B53C}"/>
              </a:ext>
            </a:extLst>
          </p:cNvPr>
          <p:cNvSpPr txBox="1"/>
          <p:nvPr/>
        </p:nvSpPr>
        <p:spPr bwMode="auto">
          <a:xfrm>
            <a:off x="4644895" y="4751323"/>
            <a:ext cx="59793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Obsažené emise vztažené na tunu zboží (v tunách CO2e na tunu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03977082" name="Obrázek 8"/>
          <p:cNvPicPr>
            <a:picLocks noChangeAspect="1"/>
          </p:cNvPicPr>
          <p:nvPr/>
        </p:nvPicPr>
        <p:blipFill>
          <a:blip r:embed="rId3"/>
          <a:stretch/>
        </p:blipFill>
        <p:spPr bwMode="auto">
          <a:xfrm>
            <a:off x="10624240" y="5636531"/>
            <a:ext cx="1369908" cy="1369907"/>
          </a:xfrm>
          <a:prstGeom prst="rect">
            <a:avLst/>
          </a:prstGeom>
        </p:spPr>
      </p:pic>
      <p:sp>
        <p:nvSpPr>
          <p:cNvPr id="733404701" name="Nadpis 1"/>
          <p:cNvSpPr>
            <a:spLocks noGrp="1"/>
          </p:cNvSpPr>
          <p:nvPr>
            <p:ph type="title"/>
          </p:nvPr>
        </p:nvSpPr>
        <p:spPr bwMode="auto">
          <a:xfrm>
            <a:off x="2826142" y="423340"/>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Základní pojmy</a:t>
            </a:r>
          </a:p>
        </p:txBody>
      </p:sp>
      <p:sp>
        <p:nvSpPr>
          <p:cNvPr id="6" name="TextovéPole 5">
            <a:extLst>
              <a:ext uri="{FF2B5EF4-FFF2-40B4-BE49-F238E27FC236}">
                <a16:creationId xmlns:a16="http://schemas.microsoft.com/office/drawing/2014/main" id="{BCD35590-45A7-4F2A-A957-43C3F47CCE9C}"/>
              </a:ext>
            </a:extLst>
          </p:cNvPr>
          <p:cNvSpPr txBox="1"/>
          <p:nvPr/>
        </p:nvSpPr>
        <p:spPr bwMode="auto">
          <a:xfrm>
            <a:off x="1469560" y="1662271"/>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Provozovatel (</a:t>
            </a:r>
            <a:r>
              <a:rPr lang="en-AU" sz="2400" dirty="0">
                <a:solidFill>
                  <a:schemeClr val="tx1">
                    <a:lumMod val="75000"/>
                    <a:lumOff val="25000"/>
                  </a:schemeClr>
                </a:solidFill>
                <a:latin typeface="Arial" panose="020B0604020202020204" pitchFamily="34" charset="0"/>
                <a:cs typeface="Arial" panose="020B0604020202020204" pitchFamily="34" charset="0"/>
              </a:rPr>
              <a:t>operator</a:t>
            </a:r>
            <a:r>
              <a:rPr lang="cs-CZ" sz="2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8" name="TextovéPole 7">
            <a:extLst>
              <a:ext uri="{FF2B5EF4-FFF2-40B4-BE49-F238E27FC236}">
                <a16:creationId xmlns:a16="http://schemas.microsoft.com/office/drawing/2014/main" id="{0099223D-2096-46C6-AF98-2FBA05F98DB2}"/>
              </a:ext>
            </a:extLst>
          </p:cNvPr>
          <p:cNvSpPr txBox="1"/>
          <p:nvPr/>
        </p:nvSpPr>
        <p:spPr bwMode="auto">
          <a:xfrm>
            <a:off x="1469563" y="2487609"/>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Zařízení (</a:t>
            </a:r>
            <a:r>
              <a:rPr lang="en-AU" sz="2400" dirty="0">
                <a:solidFill>
                  <a:schemeClr val="tx1">
                    <a:lumMod val="75000"/>
                    <a:lumOff val="25000"/>
                  </a:schemeClr>
                </a:solidFill>
                <a:latin typeface="Arial" panose="020B0604020202020204" pitchFamily="34" charset="0"/>
                <a:cs typeface="Arial" panose="020B0604020202020204" pitchFamily="34" charset="0"/>
              </a:rPr>
              <a:t>installation</a:t>
            </a:r>
            <a:r>
              <a:rPr lang="cs-CZ" sz="2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9" name="TextovéPole 8">
            <a:extLst>
              <a:ext uri="{FF2B5EF4-FFF2-40B4-BE49-F238E27FC236}">
                <a16:creationId xmlns:a16="http://schemas.microsoft.com/office/drawing/2014/main" id="{B50E4EAF-5E15-4918-A9A1-A9A6E90F5474}"/>
              </a:ext>
            </a:extLst>
          </p:cNvPr>
          <p:cNvSpPr txBox="1"/>
          <p:nvPr/>
        </p:nvSpPr>
        <p:spPr bwMode="auto">
          <a:xfrm>
            <a:off x="1469561" y="3449416"/>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Výrobní proces</a:t>
            </a:r>
          </a:p>
        </p:txBody>
      </p:sp>
      <p:sp>
        <p:nvSpPr>
          <p:cNvPr id="10" name="TextovéPole 9">
            <a:extLst>
              <a:ext uri="{FF2B5EF4-FFF2-40B4-BE49-F238E27FC236}">
                <a16:creationId xmlns:a16="http://schemas.microsoft.com/office/drawing/2014/main" id="{BB51E1B0-F8EB-413C-BCE9-EAF846F56595}"/>
              </a:ext>
            </a:extLst>
          </p:cNvPr>
          <p:cNvSpPr txBox="1"/>
          <p:nvPr/>
        </p:nvSpPr>
        <p:spPr bwMode="auto">
          <a:xfrm>
            <a:off x="1469561" y="4602723"/>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Výrobní postup</a:t>
            </a:r>
          </a:p>
        </p:txBody>
      </p:sp>
      <p:sp>
        <p:nvSpPr>
          <p:cNvPr id="12" name="TextovéPole 11">
            <a:extLst>
              <a:ext uri="{FF2B5EF4-FFF2-40B4-BE49-F238E27FC236}">
                <a16:creationId xmlns:a16="http://schemas.microsoft.com/office/drawing/2014/main" id="{8796D5D4-6169-4F8F-A1B2-A2EF717E27EB}"/>
              </a:ext>
            </a:extLst>
          </p:cNvPr>
          <p:cNvSpPr txBox="1"/>
          <p:nvPr/>
        </p:nvSpPr>
        <p:spPr bwMode="auto">
          <a:xfrm>
            <a:off x="5117996" y="1577478"/>
            <a:ext cx="55062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Jakákoliv osoba, která řídí nebo provozuje zařízení ve třetí zemi</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5E31B36C-61E1-42D0-AD77-1A1AA6FC1E3B}"/>
              </a:ext>
            </a:extLst>
          </p:cNvPr>
          <p:cNvSpPr txBox="1"/>
          <p:nvPr/>
        </p:nvSpPr>
        <p:spPr bwMode="auto">
          <a:xfrm>
            <a:off x="5117996" y="2411640"/>
            <a:ext cx="55062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cs typeface="Arial" panose="020B0604020202020204" pitchFamily="34" charset="0"/>
              </a:rPr>
              <a:t>Stacionární technická jednotka, kde probíhá výrobní proces</a:t>
            </a:r>
          </a:p>
        </p:txBody>
      </p:sp>
      <p:sp>
        <p:nvSpPr>
          <p:cNvPr id="14" name="TextovéPole 13">
            <a:extLst>
              <a:ext uri="{FF2B5EF4-FFF2-40B4-BE49-F238E27FC236}">
                <a16:creationId xmlns:a16="http://schemas.microsoft.com/office/drawing/2014/main" id="{7E2DDE53-204F-4325-8A23-3D739FCBF28A}"/>
              </a:ext>
            </a:extLst>
          </p:cNvPr>
          <p:cNvSpPr txBox="1"/>
          <p:nvPr/>
        </p:nvSpPr>
        <p:spPr bwMode="auto">
          <a:xfrm>
            <a:off x="5117996" y="3249249"/>
            <a:ext cx="55062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Část zařízení, ve které se provádějí chemické nebo fyzikální procesy za účelem výroby zboží náležícího do určité souhrnné kategorie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8E74A062-78EE-48AA-B2BB-7DEA843419FC}"/>
              </a:ext>
            </a:extLst>
          </p:cNvPr>
          <p:cNvSpPr txBox="1"/>
          <p:nvPr/>
        </p:nvSpPr>
        <p:spPr bwMode="auto">
          <a:xfrm>
            <a:off x="5117996" y="4406889"/>
            <a:ext cx="55062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Konkrétní technologie, která se používá ve výrobním procesu k výrobě zboží náležícího do určité souhrnné kategorie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31224512" name="Obrázek 8"/>
          <p:cNvPicPr>
            <a:picLocks noChangeAspect="1"/>
          </p:cNvPicPr>
          <p:nvPr/>
        </p:nvPicPr>
        <p:blipFill>
          <a:blip r:embed="rId3"/>
          <a:stretch/>
        </p:blipFill>
        <p:spPr bwMode="auto">
          <a:xfrm>
            <a:off x="10624240" y="5636531"/>
            <a:ext cx="1369908" cy="1369907"/>
          </a:xfrm>
          <a:prstGeom prst="rect">
            <a:avLst/>
          </a:prstGeom>
        </p:spPr>
      </p:pic>
      <p:sp>
        <p:nvSpPr>
          <p:cNvPr id="634072460" name="Nadpis 1"/>
          <p:cNvSpPr>
            <a:spLocks noGrp="1"/>
          </p:cNvSpPr>
          <p:nvPr>
            <p:ph type="title"/>
          </p:nvPr>
        </p:nvSpPr>
        <p:spPr bwMode="auto">
          <a:xfrm>
            <a:off x="2946438" y="329766"/>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Základní</a:t>
            </a:r>
            <a:r>
              <a:rPr lang="cs-CZ" sz="4000" dirty="0">
                <a:solidFill>
                  <a:schemeClr val="bg1"/>
                </a:solidFill>
              </a:rPr>
              <a:t> pojmy</a:t>
            </a:r>
          </a:p>
        </p:txBody>
      </p:sp>
      <p:sp>
        <p:nvSpPr>
          <p:cNvPr id="6" name="TextovéPole 5">
            <a:extLst>
              <a:ext uri="{FF2B5EF4-FFF2-40B4-BE49-F238E27FC236}">
                <a16:creationId xmlns:a16="http://schemas.microsoft.com/office/drawing/2014/main" id="{60DB237E-6FC1-472D-A670-5B2B9F13103C}"/>
              </a:ext>
            </a:extLst>
          </p:cNvPr>
          <p:cNvSpPr txBox="1"/>
          <p:nvPr/>
        </p:nvSpPr>
        <p:spPr bwMode="auto">
          <a:xfrm>
            <a:off x="964390" y="1599384"/>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Jednoduché zboží</a:t>
            </a:r>
          </a:p>
        </p:txBody>
      </p:sp>
      <p:sp>
        <p:nvSpPr>
          <p:cNvPr id="7" name="TextovéPole 6">
            <a:extLst>
              <a:ext uri="{FF2B5EF4-FFF2-40B4-BE49-F238E27FC236}">
                <a16:creationId xmlns:a16="http://schemas.microsoft.com/office/drawing/2014/main" id="{825D0D67-6B2B-4B8B-A4F7-23D3EBC07AEB}"/>
              </a:ext>
            </a:extLst>
          </p:cNvPr>
          <p:cNvSpPr txBox="1"/>
          <p:nvPr/>
        </p:nvSpPr>
        <p:spPr bwMode="auto">
          <a:xfrm>
            <a:off x="964390" y="2484733"/>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Složené zboží</a:t>
            </a:r>
          </a:p>
        </p:txBody>
      </p:sp>
      <p:sp>
        <p:nvSpPr>
          <p:cNvPr id="8" name="TextovéPole 7">
            <a:extLst>
              <a:ext uri="{FF2B5EF4-FFF2-40B4-BE49-F238E27FC236}">
                <a16:creationId xmlns:a16="http://schemas.microsoft.com/office/drawing/2014/main" id="{1ACD1551-0B5D-460B-8A5C-F55AE23FB103}"/>
              </a:ext>
            </a:extLst>
          </p:cNvPr>
          <p:cNvSpPr txBox="1"/>
          <p:nvPr/>
        </p:nvSpPr>
        <p:spPr bwMode="auto">
          <a:xfrm>
            <a:off x="964390" y="3447504"/>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Souhrnná kategorie zboží</a:t>
            </a:r>
          </a:p>
        </p:txBody>
      </p:sp>
      <p:sp>
        <p:nvSpPr>
          <p:cNvPr id="9" name="TextovéPole 8">
            <a:extLst>
              <a:ext uri="{FF2B5EF4-FFF2-40B4-BE49-F238E27FC236}">
                <a16:creationId xmlns:a16="http://schemas.microsoft.com/office/drawing/2014/main" id="{27D60273-79FC-466E-AAAF-88F3D3670E72}"/>
              </a:ext>
            </a:extLst>
          </p:cNvPr>
          <p:cNvSpPr txBox="1"/>
          <p:nvPr/>
        </p:nvSpPr>
        <p:spPr bwMode="auto">
          <a:xfrm>
            <a:off x="964390" y="5455613"/>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Cena uhlíku</a:t>
            </a:r>
          </a:p>
        </p:txBody>
      </p:sp>
      <p:sp>
        <p:nvSpPr>
          <p:cNvPr id="10" name="TextovéPole 9">
            <a:extLst>
              <a:ext uri="{FF2B5EF4-FFF2-40B4-BE49-F238E27FC236}">
                <a16:creationId xmlns:a16="http://schemas.microsoft.com/office/drawing/2014/main" id="{E84D6B45-A5AB-4592-9F83-55695076760C}"/>
              </a:ext>
            </a:extLst>
          </p:cNvPr>
          <p:cNvSpPr txBox="1"/>
          <p:nvPr/>
        </p:nvSpPr>
        <p:spPr bwMode="auto">
          <a:xfrm>
            <a:off x="964390" y="4505096"/>
            <a:ext cx="3772203" cy="493682"/>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cs-CZ" sz="2400" dirty="0">
                <a:solidFill>
                  <a:schemeClr val="tx1">
                    <a:lumMod val="75000"/>
                    <a:lumOff val="25000"/>
                  </a:schemeClr>
                </a:solidFill>
                <a:latin typeface="Arial" panose="020B0604020202020204" pitchFamily="34" charset="0"/>
                <a:cs typeface="Arial" panose="020B0604020202020204" pitchFamily="34" charset="0"/>
              </a:rPr>
              <a:t>Defaultní hodnoty</a:t>
            </a:r>
          </a:p>
        </p:txBody>
      </p:sp>
      <p:sp>
        <p:nvSpPr>
          <p:cNvPr id="11" name="TextovéPole 10">
            <a:extLst>
              <a:ext uri="{FF2B5EF4-FFF2-40B4-BE49-F238E27FC236}">
                <a16:creationId xmlns:a16="http://schemas.microsoft.com/office/drawing/2014/main" id="{F9697379-0BC9-497F-B5EB-C85773E74B11}"/>
              </a:ext>
            </a:extLst>
          </p:cNvPr>
          <p:cNvSpPr txBox="1"/>
          <p:nvPr/>
        </p:nvSpPr>
        <p:spPr bwMode="auto">
          <a:xfrm>
            <a:off x="4644896" y="1400185"/>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Zboží vyrobeno výrobním procesem, který vyžaduje vstupní materiály a paliva s nulovými vloženými emisemi z pohledu CBAM (nejsou žádné relevantní prekurzory)</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DC1E39FB-ECD0-43B6-87DD-9F4AF288F818}"/>
              </a:ext>
            </a:extLst>
          </p:cNvPr>
          <p:cNvSpPr txBox="1"/>
          <p:nvPr/>
        </p:nvSpPr>
        <p:spPr bwMode="auto">
          <a:xfrm>
            <a:off x="4644896" y="2553444"/>
            <a:ext cx="5979344" cy="363220"/>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Vše co není jednoduché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A801261-BAE7-48D9-A75D-BE7C4B27D67A}"/>
              </a:ext>
            </a:extLst>
          </p:cNvPr>
          <p:cNvSpPr txBox="1"/>
          <p:nvPr/>
        </p:nvSpPr>
        <p:spPr bwMode="auto">
          <a:xfrm>
            <a:off x="4644896" y="3272684"/>
            <a:ext cx="5979344" cy="885349"/>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Pro zjednodušení sdružuje do jedné kategorie zboží podobné charakteristiky, které se pak nemusí posuzovat zvlášť, pokud byly vyrobeny stejným výrobním postupem</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ovéPole 13">
            <a:extLst>
              <a:ext uri="{FF2B5EF4-FFF2-40B4-BE49-F238E27FC236}">
                <a16:creationId xmlns:a16="http://schemas.microsoft.com/office/drawing/2014/main" id="{084F01D5-2152-4DF1-B821-A5F86BF28F57}"/>
              </a:ext>
            </a:extLst>
          </p:cNvPr>
          <p:cNvSpPr txBox="1"/>
          <p:nvPr/>
        </p:nvSpPr>
        <p:spPr bwMode="auto">
          <a:xfrm>
            <a:off x="4644896" y="5386140"/>
            <a:ext cx="59793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Cena splatná ve třetí zemi formou daně, poplatku nebo formou emisních povolenek</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ED1D98BA-32BA-40A8-A3D8-FF3326C25D7B}"/>
              </a:ext>
            </a:extLst>
          </p:cNvPr>
          <p:cNvSpPr txBox="1"/>
          <p:nvPr/>
        </p:nvSpPr>
        <p:spPr bwMode="auto">
          <a:xfrm>
            <a:off x="4644896" y="4420487"/>
            <a:ext cx="5979344" cy="624284"/>
          </a:xfrm>
          <a:prstGeom prst="roundRect">
            <a:avLst/>
          </a:prstGeom>
          <a:solidFill>
            <a:schemeClr val="accent5">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Hodnota vypočítaná Komisí, které reprezentuje vložené emise na jednotku konkrétního zboží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35465942" name="Obrázek 8"/>
          <p:cNvPicPr>
            <a:picLocks noChangeAspect="1"/>
          </p:cNvPicPr>
          <p:nvPr/>
        </p:nvPicPr>
        <p:blipFill>
          <a:blip r:embed="rId3"/>
          <a:stretch/>
        </p:blipFill>
        <p:spPr bwMode="auto">
          <a:xfrm>
            <a:off x="10624240" y="5636532"/>
            <a:ext cx="1369908" cy="1369908"/>
          </a:xfrm>
          <a:prstGeom prst="rect">
            <a:avLst/>
          </a:prstGeom>
        </p:spPr>
      </p:pic>
      <p:sp>
        <p:nvSpPr>
          <p:cNvPr id="703116393" name="Nadpis 1"/>
          <p:cNvSpPr>
            <a:spLocks noGrp="1"/>
          </p:cNvSpPr>
          <p:nvPr>
            <p:ph type="title"/>
          </p:nvPr>
        </p:nvSpPr>
        <p:spPr bwMode="auto">
          <a:xfrm>
            <a:off x="3239047" y="500685"/>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Emisní obchodování ve světě</a:t>
            </a:r>
          </a:p>
        </p:txBody>
      </p:sp>
      <p:pic>
        <p:nvPicPr>
          <p:cNvPr id="735430103" name="Obrázek 735430102"/>
          <p:cNvPicPr>
            <a:picLocks noChangeAspect="1"/>
          </p:cNvPicPr>
          <p:nvPr/>
        </p:nvPicPr>
        <p:blipFill rotWithShape="1">
          <a:blip r:embed="rId4"/>
          <a:srcRect t="25152"/>
          <a:stretch/>
        </p:blipFill>
        <p:spPr bwMode="auto">
          <a:xfrm>
            <a:off x="756608" y="1325880"/>
            <a:ext cx="10444792" cy="47262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68813808" name="Obrázek 9"/>
          <p:cNvPicPr>
            <a:picLocks noChangeAspect="1"/>
          </p:cNvPicPr>
          <p:nvPr/>
        </p:nvPicPr>
        <p:blipFill>
          <a:blip r:embed="rId3"/>
          <a:stretch/>
        </p:blipFill>
        <p:spPr bwMode="auto">
          <a:xfrm>
            <a:off x="10911299" y="5848405"/>
            <a:ext cx="1369908" cy="1369908"/>
          </a:xfrm>
          <a:prstGeom prst="rect">
            <a:avLst/>
          </a:prstGeom>
        </p:spPr>
      </p:pic>
      <p:sp>
        <p:nvSpPr>
          <p:cNvPr id="760756612" name="Nadpis 1"/>
          <p:cNvSpPr>
            <a:spLocks noGrp="1"/>
          </p:cNvSpPr>
          <p:nvPr>
            <p:ph type="title"/>
          </p:nvPr>
        </p:nvSpPr>
        <p:spPr bwMode="auto">
          <a:xfrm>
            <a:off x="1187408" y="450630"/>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Autofit/>
          </a:bodyPr>
          <a:lstStyle/>
          <a:p>
            <a:pPr algn="ctr">
              <a:defRPr/>
            </a:pPr>
            <a:r>
              <a:rPr lang="cs-CZ" dirty="0">
                <a:solidFill>
                  <a:schemeClr val="bg1"/>
                </a:solidFill>
                <a:latin typeface="Arial" panose="020B0604020202020204" pitchFamily="34" charset="0"/>
                <a:cs typeface="Arial" panose="020B0604020202020204" pitchFamily="34" charset="0"/>
              </a:rPr>
              <a:t>Co musím v CBAM zprávě uvést?</a:t>
            </a:r>
          </a:p>
        </p:txBody>
      </p:sp>
      <p:sp>
        <p:nvSpPr>
          <p:cNvPr id="1871855886" name="TextovéPole 1871855885"/>
          <p:cNvSpPr txBox="1"/>
          <p:nvPr/>
        </p:nvSpPr>
        <p:spPr bwMode="auto">
          <a:xfrm>
            <a:off x="1190718" y="4961280"/>
            <a:ext cx="3950392" cy="395853"/>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dirty="0">
                <a:solidFill>
                  <a:schemeClr val="tx1">
                    <a:lumMod val="75000"/>
                    <a:lumOff val="25000"/>
                  </a:schemeClr>
                </a:solidFill>
                <a:latin typeface="Arial" panose="020B0604020202020204" pitchFamily="34" charset="0"/>
                <a:ea typeface="Calibri"/>
                <a:cs typeface="Arial" panose="020B0604020202020204" pitchFamily="34" charset="0"/>
              </a:rPr>
              <a:t>Informace o zaplacené ceně uhlíku</a:t>
            </a:r>
            <a:endParaRPr lang="cs-CZ"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77156665" name="TextovéPole 1677156664"/>
          <p:cNvSpPr txBox="1"/>
          <p:nvPr/>
        </p:nvSpPr>
        <p:spPr bwMode="auto">
          <a:xfrm>
            <a:off x="5141109" y="1694938"/>
            <a:ext cx="4908147"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HS a KN kódy zboží, celní režim, množství zboží, kontaktní údaje provozovatele a zařízení</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70435139" name="TextovéPole 1870435138"/>
          <p:cNvSpPr txBox="1"/>
          <p:nvPr/>
        </p:nvSpPr>
        <p:spPr bwMode="auto">
          <a:xfrm>
            <a:off x="5100790" y="2634833"/>
            <a:ext cx="4948466"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Způsob určení (skutečné nebo defaultní hodnoty), metodologie, specifické vložené (přímé) emise </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27057274" name="TextovéPole 1627057273"/>
          <p:cNvSpPr txBox="1"/>
          <p:nvPr/>
        </p:nvSpPr>
        <p:spPr bwMode="auto">
          <a:xfrm>
            <a:off x="5128329" y="3507880"/>
            <a:ext cx="4920927" cy="624284"/>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Způsob určení, zdroj elektřiny, použitý emisní faktor, spotřeba elektřiny</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5624340" name="TextovéPole 555624339"/>
          <p:cNvSpPr txBox="1"/>
          <p:nvPr/>
        </p:nvSpPr>
        <p:spPr bwMode="auto">
          <a:xfrm>
            <a:off x="5098693" y="4372209"/>
            <a:ext cx="4950563" cy="363220"/>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Například výrobní procesy, postupy</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11538764" name="TextovéPole 1511538763"/>
          <p:cNvSpPr txBox="1"/>
          <p:nvPr/>
        </p:nvSpPr>
        <p:spPr bwMode="auto">
          <a:xfrm>
            <a:off x="5128329" y="4981452"/>
            <a:ext cx="4920927" cy="363220"/>
          </a:xfrm>
          <a:prstGeom prst="roundRect">
            <a:avLst/>
          </a:prstGeom>
          <a:solidFill>
            <a:schemeClr val="accent5">
              <a:lumMod val="60000"/>
              <a:lumOff val="4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sz="1600" dirty="0">
                <a:solidFill>
                  <a:schemeClr val="tx1">
                    <a:lumMod val="75000"/>
                    <a:lumOff val="25000"/>
                  </a:schemeClr>
                </a:solidFill>
                <a:latin typeface="Arial" panose="020B0604020202020204" pitchFamily="34" charset="0"/>
                <a:ea typeface="Calibri"/>
                <a:cs typeface="Arial" panose="020B0604020202020204" pitchFamily="34" charset="0"/>
              </a:rPr>
              <a:t>Druh zpoplatnění, částka, kód státu</a:t>
            </a:r>
            <a:endParaRPr lang="cs-CZ"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11784164" name="TextovéPole 1511784163"/>
          <p:cNvSpPr txBox="1"/>
          <p:nvPr/>
        </p:nvSpPr>
        <p:spPr bwMode="auto">
          <a:xfrm>
            <a:off x="1190648" y="4344594"/>
            <a:ext cx="3950461" cy="395853"/>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dirty="0">
                <a:solidFill>
                  <a:schemeClr val="tx1">
                    <a:lumMod val="75000"/>
                    <a:lumOff val="25000"/>
                  </a:schemeClr>
                </a:solidFill>
                <a:latin typeface="Arial" panose="020B0604020202020204" pitchFamily="34" charset="0"/>
                <a:ea typeface="Calibri"/>
                <a:cs typeface="Arial" panose="020B0604020202020204" pitchFamily="34" charset="0"/>
              </a:rPr>
              <a:t>Případně dodatečné parametry</a:t>
            </a:r>
            <a:endParaRPr lang="cs-CZ"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81245402" name="TextovéPole 681245401"/>
          <p:cNvSpPr txBox="1"/>
          <p:nvPr/>
        </p:nvSpPr>
        <p:spPr bwMode="auto">
          <a:xfrm>
            <a:off x="1187408" y="1661177"/>
            <a:ext cx="3953701" cy="689550"/>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dirty="0">
                <a:solidFill>
                  <a:schemeClr val="tx1">
                    <a:lumMod val="75000"/>
                    <a:lumOff val="25000"/>
                  </a:schemeClr>
                </a:solidFill>
                <a:latin typeface="Arial" panose="020B0604020202020204" pitchFamily="34" charset="0"/>
                <a:ea typeface="Calibri"/>
                <a:cs typeface="Arial" panose="020B0604020202020204" pitchFamily="34" charset="0"/>
              </a:rPr>
              <a:t>Základní informace o zboží, provozovateli a výrobním zařízení</a:t>
            </a:r>
            <a:endParaRPr lang="cs-CZ"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27268161" name="TextovéPole 927268160"/>
          <p:cNvSpPr txBox="1"/>
          <p:nvPr/>
        </p:nvSpPr>
        <p:spPr bwMode="auto">
          <a:xfrm>
            <a:off x="1187408" y="3471864"/>
            <a:ext cx="3953701" cy="689550"/>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dirty="0">
                <a:solidFill>
                  <a:schemeClr val="tx1">
                    <a:lumMod val="75000"/>
                    <a:lumOff val="25000"/>
                  </a:schemeClr>
                </a:solidFill>
                <a:latin typeface="Arial" panose="020B0604020202020204" pitchFamily="34" charset="0"/>
                <a:ea typeface="Calibri"/>
                <a:cs typeface="Arial" panose="020B0604020202020204" pitchFamily="34" charset="0"/>
              </a:rPr>
              <a:t>Informace o nepřímých vložených emisích</a:t>
            </a:r>
            <a:endParaRPr lang="cs-CZ"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TextovéPole 21">
            <a:extLst>
              <a:ext uri="{FF2B5EF4-FFF2-40B4-BE49-F238E27FC236}">
                <a16:creationId xmlns:a16="http://schemas.microsoft.com/office/drawing/2014/main" id="{5FA092A4-BD6A-4340-BD4A-B8B9DAC31679}"/>
              </a:ext>
            </a:extLst>
          </p:cNvPr>
          <p:cNvSpPr txBox="1"/>
          <p:nvPr/>
        </p:nvSpPr>
        <p:spPr bwMode="auto">
          <a:xfrm>
            <a:off x="1187408" y="2599134"/>
            <a:ext cx="3953701" cy="689550"/>
          </a:xfrm>
          <a:prstGeom prst="round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lang="cs-CZ" dirty="0">
                <a:solidFill>
                  <a:schemeClr val="tx1">
                    <a:lumMod val="75000"/>
                    <a:lumOff val="25000"/>
                  </a:schemeClr>
                </a:solidFill>
                <a:latin typeface="Arial" panose="020B0604020202020204" pitchFamily="34" charset="0"/>
                <a:ea typeface="Calibri"/>
                <a:cs typeface="Arial" panose="020B0604020202020204" pitchFamily="34" charset="0"/>
              </a:rPr>
              <a:t>Informace o přímých vložených emisích</a:t>
            </a:r>
            <a:endParaRPr lang="cs-CZ"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Nadpis 1"/>
          <p:cNvSpPr>
            <a:spLocks noGrp="1"/>
          </p:cNvSpPr>
          <p:nvPr>
            <p:ph type="title"/>
          </p:nvPr>
        </p:nvSpPr>
        <p:spPr bwMode="auto">
          <a:xfrm>
            <a:off x="2826142" y="497940"/>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Pravidla </a:t>
            </a:r>
            <a:r>
              <a:rPr lang="cs-CZ" sz="4000" dirty="0" err="1">
                <a:solidFill>
                  <a:schemeClr val="bg1"/>
                </a:solidFill>
                <a:latin typeface="Arial" panose="020B0604020202020204" pitchFamily="34" charset="0"/>
                <a:cs typeface="Arial" panose="020B0604020202020204" pitchFamily="34" charset="0"/>
              </a:rPr>
              <a:t>webináře</a:t>
            </a:r>
            <a:endParaRPr lang="cs-CZ" sz="4000"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bwMode="auto">
          <a:xfrm>
            <a:off x="1073304" y="1349298"/>
            <a:ext cx="10045390" cy="4771909"/>
          </a:xfrm>
          <a:prstGeom prst="snip1Rect">
            <a:avLst>
              <a:gd name="adj" fmla="val 16667"/>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a:defRPr/>
            </a:pPr>
            <a:r>
              <a:rPr lang="cs-CZ" dirty="0">
                <a:solidFill>
                  <a:schemeClr val="tx2"/>
                </a:solidFill>
                <a:latin typeface="Arial" panose="020B0604020202020204" pitchFamily="34" charset="0"/>
                <a:cs typeface="Arial" panose="020B0604020202020204" pitchFamily="34" charset="0"/>
              </a:rPr>
              <a:t>Všichni účastníci jsou ztlumeni</a:t>
            </a:r>
          </a:p>
          <a:p>
            <a:pPr>
              <a:defRPr/>
            </a:pPr>
            <a:r>
              <a:rPr lang="cs-CZ" dirty="0" err="1">
                <a:solidFill>
                  <a:schemeClr val="tx2"/>
                </a:solidFill>
                <a:latin typeface="Arial" panose="020B0604020202020204" pitchFamily="34" charset="0"/>
                <a:cs typeface="Arial" panose="020B0604020202020204" pitchFamily="34" charset="0"/>
              </a:rPr>
              <a:t>Webinář</a:t>
            </a:r>
            <a:r>
              <a:rPr lang="cs-CZ" dirty="0">
                <a:solidFill>
                  <a:schemeClr val="tx2"/>
                </a:solidFill>
                <a:latin typeface="Arial" panose="020B0604020202020204" pitchFamily="34" charset="0"/>
                <a:cs typeface="Arial" panose="020B0604020202020204" pitchFamily="34" charset="0"/>
              </a:rPr>
              <a:t> je nahráván a bude zveřejněn</a:t>
            </a:r>
          </a:p>
          <a:p>
            <a:pPr>
              <a:defRPr/>
            </a:pPr>
            <a:r>
              <a:rPr lang="cs-CZ" dirty="0">
                <a:solidFill>
                  <a:schemeClr val="tx2"/>
                </a:solidFill>
                <a:latin typeface="Arial" panose="020B0604020202020204" pitchFamily="34" charset="0"/>
                <a:cs typeface="Arial" panose="020B0604020202020204" pitchFamily="34" charset="0"/>
              </a:rPr>
              <a:t>Externí nahrávání videa není povoleno</a:t>
            </a:r>
          </a:p>
          <a:p>
            <a:pPr>
              <a:defRPr/>
            </a:pPr>
            <a:r>
              <a:rPr lang="cs-CZ" dirty="0">
                <a:solidFill>
                  <a:schemeClr val="tx2"/>
                </a:solidFill>
                <a:latin typeface="Arial" panose="020B0604020202020204" pitchFamily="34" charset="0"/>
                <a:cs typeface="Arial" panose="020B0604020202020204" pitchFamily="34" charset="0"/>
              </a:rPr>
              <a:t>Dotazy piště prosím do chatu – budeme se jim věnovat na konci </a:t>
            </a:r>
            <a:r>
              <a:rPr lang="cs-CZ" dirty="0" err="1">
                <a:solidFill>
                  <a:schemeClr val="tx2"/>
                </a:solidFill>
                <a:latin typeface="Arial" panose="020B0604020202020204" pitchFamily="34" charset="0"/>
                <a:cs typeface="Arial" panose="020B0604020202020204" pitchFamily="34" charset="0"/>
              </a:rPr>
              <a:t>webináře</a:t>
            </a:r>
            <a:endParaRPr lang="cs-CZ" dirty="0">
              <a:solidFill>
                <a:schemeClr val="tx2"/>
              </a:solidFill>
              <a:latin typeface="Arial" panose="020B0604020202020204" pitchFamily="34" charset="0"/>
              <a:cs typeface="Arial" panose="020B0604020202020204" pitchFamily="34" charset="0"/>
            </a:endParaRPr>
          </a:p>
          <a:p>
            <a:pPr>
              <a:defRPr/>
            </a:pPr>
            <a:r>
              <a:rPr lang="cs-CZ" dirty="0">
                <a:solidFill>
                  <a:schemeClr val="tx2"/>
                </a:solidFill>
                <a:latin typeface="Arial" panose="020B0604020202020204" pitchFamily="34" charset="0"/>
                <a:cs typeface="Arial" panose="020B0604020202020204" pitchFamily="34" charset="0"/>
              </a:rPr>
              <a:t>Prezentaci zveřejníme na našich webových stránkách, kde také najdete další materiály</a:t>
            </a:r>
          </a:p>
        </p:txBody>
      </p:sp>
      <p:pic>
        <p:nvPicPr>
          <p:cNvPr id="15" name="Obrázek 14"/>
          <p:cNvPicPr>
            <a:picLocks noChangeAspect="1"/>
          </p:cNvPicPr>
          <p:nvPr/>
        </p:nvPicPr>
        <p:blipFill>
          <a:blip r:embed="rId3"/>
          <a:stretch/>
        </p:blipFill>
        <p:spPr bwMode="auto">
          <a:xfrm>
            <a:off x="10822091" y="5859557"/>
            <a:ext cx="1369909" cy="13699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Obrázek 8"/>
          <p:cNvPicPr>
            <a:picLocks noChangeAspect="1"/>
          </p:cNvPicPr>
          <p:nvPr/>
        </p:nvPicPr>
        <p:blipFill>
          <a:blip r:embed="rId3"/>
          <a:stretch/>
        </p:blipFill>
        <p:spPr bwMode="auto">
          <a:xfrm>
            <a:off x="10624240" y="5636533"/>
            <a:ext cx="1369909" cy="1369909"/>
          </a:xfrm>
          <a:prstGeom prst="rect">
            <a:avLst/>
          </a:prstGeom>
        </p:spPr>
      </p:pic>
      <p:sp>
        <p:nvSpPr>
          <p:cNvPr id="10" name="Nadpis 1"/>
          <p:cNvSpPr>
            <a:spLocks noGrp="1"/>
          </p:cNvSpPr>
          <p:nvPr>
            <p:ph type="title"/>
          </p:nvPr>
        </p:nvSpPr>
        <p:spPr bwMode="auto">
          <a:xfrm>
            <a:off x="1209080" y="293355"/>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Přehled termínů</a:t>
            </a:r>
          </a:p>
        </p:txBody>
      </p:sp>
      <p:graphicFrame>
        <p:nvGraphicFramePr>
          <p:cNvPr id="7" name="Zástupný symbol pro obsah 4">
            <a:extLst>
              <a:ext uri="{FF2B5EF4-FFF2-40B4-BE49-F238E27FC236}">
                <a16:creationId xmlns:a16="http://schemas.microsoft.com/office/drawing/2014/main" id="{4FE879C9-97EE-4965-82B5-A6740A91E4DA}"/>
              </a:ext>
            </a:extLst>
          </p:cNvPr>
          <p:cNvGraphicFramePr>
            <a:graphicFrameLocks/>
          </p:cNvGraphicFramePr>
          <p:nvPr>
            <p:extLst>
              <p:ext uri="{D42A27DB-BD31-4B8C-83A1-F6EECF244321}">
                <p14:modId xmlns:p14="http://schemas.microsoft.com/office/powerpoint/2010/main" val="1424072170"/>
              </p:ext>
            </p:extLst>
          </p:nvPr>
        </p:nvGraphicFramePr>
        <p:xfrm>
          <a:off x="838200" y="1786110"/>
          <a:ext cx="10515600" cy="3708400"/>
        </p:xfrm>
        <a:graphic>
          <a:graphicData uri="http://schemas.openxmlformats.org/drawingml/2006/table">
            <a:tbl>
              <a:tblPr firstRow="1" bandRow="1">
                <a:tableStyleId>{1E171933-4619-4E11-9A3F-F7608DF75F80}</a:tableStyleId>
              </a:tblPr>
              <a:tblGrid>
                <a:gridCol w="3505200">
                  <a:extLst>
                    <a:ext uri="{9D8B030D-6E8A-4147-A177-3AD203B41FA5}">
                      <a16:colId xmlns:a16="http://schemas.microsoft.com/office/drawing/2014/main" val="2005361398"/>
                    </a:ext>
                  </a:extLst>
                </a:gridCol>
                <a:gridCol w="3505200">
                  <a:extLst>
                    <a:ext uri="{9D8B030D-6E8A-4147-A177-3AD203B41FA5}">
                      <a16:colId xmlns:a16="http://schemas.microsoft.com/office/drawing/2014/main" val="2451503503"/>
                    </a:ext>
                  </a:extLst>
                </a:gridCol>
                <a:gridCol w="3505200">
                  <a:extLst>
                    <a:ext uri="{9D8B030D-6E8A-4147-A177-3AD203B41FA5}">
                      <a16:colId xmlns:a16="http://schemas.microsoft.com/office/drawing/2014/main" val="2353216021"/>
                    </a:ext>
                  </a:extLst>
                </a:gridCol>
              </a:tblGrid>
              <a:tr h="370840">
                <a:tc>
                  <a:txBody>
                    <a:bodyPr/>
                    <a:lstStyle>
                      <a:lvl1pPr marL="0" algn="l" defTabSz="914400">
                        <a:defRPr sz="1800" b="1">
                          <a:solidFill>
                            <a:schemeClr val="lt1"/>
                          </a:solidFill>
                          <a:latin typeface="Arial"/>
                          <a:ea typeface="Arial"/>
                          <a:cs typeface="Arial"/>
                        </a:defRPr>
                      </a:lvl1pPr>
                      <a:lvl2pPr marL="457200" algn="l" defTabSz="914400">
                        <a:defRPr sz="1800" b="1">
                          <a:solidFill>
                            <a:schemeClr val="lt1"/>
                          </a:solidFill>
                          <a:latin typeface="Arial"/>
                          <a:ea typeface="Arial"/>
                          <a:cs typeface="Arial"/>
                        </a:defRPr>
                      </a:lvl2pPr>
                      <a:lvl3pPr marL="914400" algn="l" defTabSz="914400">
                        <a:defRPr sz="1800" b="1">
                          <a:solidFill>
                            <a:schemeClr val="lt1"/>
                          </a:solidFill>
                          <a:latin typeface="Arial"/>
                          <a:ea typeface="Arial"/>
                          <a:cs typeface="Arial"/>
                        </a:defRPr>
                      </a:lvl3pPr>
                      <a:lvl4pPr marL="1371600" algn="l" defTabSz="914400">
                        <a:defRPr sz="1800" b="1">
                          <a:solidFill>
                            <a:schemeClr val="lt1"/>
                          </a:solidFill>
                          <a:latin typeface="Arial"/>
                          <a:ea typeface="Arial"/>
                          <a:cs typeface="Arial"/>
                        </a:defRPr>
                      </a:lvl4pPr>
                      <a:lvl5pPr marL="1828800" algn="l" defTabSz="914400">
                        <a:defRPr sz="1800" b="1">
                          <a:solidFill>
                            <a:schemeClr val="lt1"/>
                          </a:solidFill>
                          <a:latin typeface="Arial"/>
                          <a:ea typeface="Arial"/>
                          <a:cs typeface="Arial"/>
                        </a:defRPr>
                      </a:lvl5pPr>
                      <a:lvl6pPr marL="2286000" algn="l" defTabSz="914400">
                        <a:defRPr sz="1800" b="1">
                          <a:solidFill>
                            <a:schemeClr val="lt1"/>
                          </a:solidFill>
                          <a:latin typeface="Arial"/>
                          <a:ea typeface="Arial"/>
                          <a:cs typeface="Arial"/>
                        </a:defRPr>
                      </a:lvl6pPr>
                      <a:lvl7pPr marL="2743200" algn="l" defTabSz="914400">
                        <a:defRPr sz="1800" b="1">
                          <a:solidFill>
                            <a:schemeClr val="lt1"/>
                          </a:solidFill>
                          <a:latin typeface="Arial"/>
                          <a:ea typeface="Arial"/>
                          <a:cs typeface="Arial"/>
                        </a:defRPr>
                      </a:lvl7pPr>
                      <a:lvl8pPr marL="3200400" algn="l" defTabSz="914400">
                        <a:defRPr sz="1800" b="1">
                          <a:solidFill>
                            <a:schemeClr val="lt1"/>
                          </a:solidFill>
                          <a:latin typeface="Arial"/>
                          <a:ea typeface="Arial"/>
                          <a:cs typeface="Arial"/>
                        </a:defRPr>
                      </a:lvl8pPr>
                      <a:lvl9pPr marL="3657600" algn="l" defTabSz="914400">
                        <a:defRPr sz="1800" b="1">
                          <a:solidFill>
                            <a:schemeClr val="lt1"/>
                          </a:solidFill>
                          <a:latin typeface="Arial"/>
                          <a:ea typeface="Arial"/>
                          <a:cs typeface="Arial"/>
                        </a:defRPr>
                      </a:lvl9pPr>
                    </a:lstStyle>
                    <a:p>
                      <a:pPr algn="ctr"/>
                      <a:r>
                        <a:rPr lang="cs-CZ" dirty="0"/>
                        <a:t>OZNAMOVACÍ OBDOBÍ</a:t>
                      </a:r>
                      <a:endParaRPr lang="cs-CZ" b="1" dirty="0"/>
                    </a:p>
                  </a:txBody>
                  <a:tcPr/>
                </a:tc>
                <a:tc>
                  <a:txBody>
                    <a:bodyPr/>
                    <a:lstStyle>
                      <a:lvl1pPr marL="0" algn="l" defTabSz="914400">
                        <a:defRPr sz="1800" b="1">
                          <a:solidFill>
                            <a:schemeClr val="lt1"/>
                          </a:solidFill>
                          <a:latin typeface="Arial"/>
                          <a:ea typeface="Arial"/>
                          <a:cs typeface="Arial"/>
                        </a:defRPr>
                      </a:lvl1pPr>
                      <a:lvl2pPr marL="457200" algn="l" defTabSz="914400">
                        <a:defRPr sz="1800" b="1">
                          <a:solidFill>
                            <a:schemeClr val="lt1"/>
                          </a:solidFill>
                          <a:latin typeface="Arial"/>
                          <a:ea typeface="Arial"/>
                          <a:cs typeface="Arial"/>
                        </a:defRPr>
                      </a:lvl2pPr>
                      <a:lvl3pPr marL="914400" algn="l" defTabSz="914400">
                        <a:defRPr sz="1800" b="1">
                          <a:solidFill>
                            <a:schemeClr val="lt1"/>
                          </a:solidFill>
                          <a:latin typeface="Arial"/>
                          <a:ea typeface="Arial"/>
                          <a:cs typeface="Arial"/>
                        </a:defRPr>
                      </a:lvl3pPr>
                      <a:lvl4pPr marL="1371600" algn="l" defTabSz="914400">
                        <a:defRPr sz="1800" b="1">
                          <a:solidFill>
                            <a:schemeClr val="lt1"/>
                          </a:solidFill>
                          <a:latin typeface="Arial"/>
                          <a:ea typeface="Arial"/>
                          <a:cs typeface="Arial"/>
                        </a:defRPr>
                      </a:lvl4pPr>
                      <a:lvl5pPr marL="1828800" algn="l" defTabSz="914400">
                        <a:defRPr sz="1800" b="1">
                          <a:solidFill>
                            <a:schemeClr val="lt1"/>
                          </a:solidFill>
                          <a:latin typeface="Arial"/>
                          <a:ea typeface="Arial"/>
                          <a:cs typeface="Arial"/>
                        </a:defRPr>
                      </a:lvl5pPr>
                      <a:lvl6pPr marL="2286000" algn="l" defTabSz="914400">
                        <a:defRPr sz="1800" b="1">
                          <a:solidFill>
                            <a:schemeClr val="lt1"/>
                          </a:solidFill>
                          <a:latin typeface="Arial"/>
                          <a:ea typeface="Arial"/>
                          <a:cs typeface="Arial"/>
                        </a:defRPr>
                      </a:lvl6pPr>
                      <a:lvl7pPr marL="2743200" algn="l" defTabSz="914400">
                        <a:defRPr sz="1800" b="1">
                          <a:solidFill>
                            <a:schemeClr val="lt1"/>
                          </a:solidFill>
                          <a:latin typeface="Arial"/>
                          <a:ea typeface="Arial"/>
                          <a:cs typeface="Arial"/>
                        </a:defRPr>
                      </a:lvl7pPr>
                      <a:lvl8pPr marL="3200400" algn="l" defTabSz="914400">
                        <a:defRPr sz="1800" b="1">
                          <a:solidFill>
                            <a:schemeClr val="lt1"/>
                          </a:solidFill>
                          <a:latin typeface="Arial"/>
                          <a:ea typeface="Arial"/>
                          <a:cs typeface="Arial"/>
                        </a:defRPr>
                      </a:lvl8pPr>
                      <a:lvl9pPr marL="3657600" algn="l" defTabSz="914400">
                        <a:defRPr sz="1800" b="1">
                          <a:solidFill>
                            <a:schemeClr val="lt1"/>
                          </a:solidFill>
                          <a:latin typeface="Arial"/>
                          <a:ea typeface="Arial"/>
                          <a:cs typeface="Arial"/>
                        </a:defRPr>
                      </a:lvl9pPr>
                    </a:lstStyle>
                    <a:p>
                      <a:pPr algn="ctr"/>
                      <a:r>
                        <a:rPr lang="cs-CZ" dirty="0"/>
                        <a:t>TERMÍN PODÁNÍ</a:t>
                      </a:r>
                      <a:endParaRPr lang="cs-CZ" b="1" dirty="0"/>
                    </a:p>
                  </a:txBody>
                  <a:tcPr/>
                </a:tc>
                <a:tc>
                  <a:txBody>
                    <a:bodyPr/>
                    <a:lstStyle>
                      <a:lvl1pPr marL="0" algn="l" defTabSz="914400">
                        <a:defRPr sz="1800" b="1">
                          <a:solidFill>
                            <a:schemeClr val="lt1"/>
                          </a:solidFill>
                          <a:latin typeface="Arial"/>
                          <a:ea typeface="Arial"/>
                          <a:cs typeface="Arial"/>
                        </a:defRPr>
                      </a:lvl1pPr>
                      <a:lvl2pPr marL="457200" algn="l" defTabSz="914400">
                        <a:defRPr sz="1800" b="1">
                          <a:solidFill>
                            <a:schemeClr val="lt1"/>
                          </a:solidFill>
                          <a:latin typeface="Arial"/>
                          <a:ea typeface="Arial"/>
                          <a:cs typeface="Arial"/>
                        </a:defRPr>
                      </a:lvl2pPr>
                      <a:lvl3pPr marL="914400" algn="l" defTabSz="914400">
                        <a:defRPr sz="1800" b="1">
                          <a:solidFill>
                            <a:schemeClr val="lt1"/>
                          </a:solidFill>
                          <a:latin typeface="Arial"/>
                          <a:ea typeface="Arial"/>
                          <a:cs typeface="Arial"/>
                        </a:defRPr>
                      </a:lvl3pPr>
                      <a:lvl4pPr marL="1371600" algn="l" defTabSz="914400">
                        <a:defRPr sz="1800" b="1">
                          <a:solidFill>
                            <a:schemeClr val="lt1"/>
                          </a:solidFill>
                          <a:latin typeface="Arial"/>
                          <a:ea typeface="Arial"/>
                          <a:cs typeface="Arial"/>
                        </a:defRPr>
                      </a:lvl4pPr>
                      <a:lvl5pPr marL="1828800" algn="l" defTabSz="914400">
                        <a:defRPr sz="1800" b="1">
                          <a:solidFill>
                            <a:schemeClr val="lt1"/>
                          </a:solidFill>
                          <a:latin typeface="Arial"/>
                          <a:ea typeface="Arial"/>
                          <a:cs typeface="Arial"/>
                        </a:defRPr>
                      </a:lvl5pPr>
                      <a:lvl6pPr marL="2286000" algn="l" defTabSz="914400">
                        <a:defRPr sz="1800" b="1">
                          <a:solidFill>
                            <a:schemeClr val="lt1"/>
                          </a:solidFill>
                          <a:latin typeface="Arial"/>
                          <a:ea typeface="Arial"/>
                          <a:cs typeface="Arial"/>
                        </a:defRPr>
                      </a:lvl6pPr>
                      <a:lvl7pPr marL="2743200" algn="l" defTabSz="914400">
                        <a:defRPr sz="1800" b="1">
                          <a:solidFill>
                            <a:schemeClr val="lt1"/>
                          </a:solidFill>
                          <a:latin typeface="Arial"/>
                          <a:ea typeface="Arial"/>
                          <a:cs typeface="Arial"/>
                        </a:defRPr>
                      </a:lvl7pPr>
                      <a:lvl8pPr marL="3200400" algn="l" defTabSz="914400">
                        <a:defRPr sz="1800" b="1">
                          <a:solidFill>
                            <a:schemeClr val="lt1"/>
                          </a:solidFill>
                          <a:latin typeface="Arial"/>
                          <a:ea typeface="Arial"/>
                          <a:cs typeface="Arial"/>
                        </a:defRPr>
                      </a:lvl8pPr>
                      <a:lvl9pPr marL="3657600" algn="l" defTabSz="914400">
                        <a:defRPr sz="1800" b="1">
                          <a:solidFill>
                            <a:schemeClr val="lt1"/>
                          </a:solidFill>
                          <a:latin typeface="Arial"/>
                          <a:ea typeface="Arial"/>
                          <a:cs typeface="Arial"/>
                        </a:defRPr>
                      </a:lvl9pPr>
                    </a:lstStyle>
                    <a:p>
                      <a:pPr algn="ctr"/>
                      <a:r>
                        <a:rPr lang="cs-CZ" dirty="0"/>
                        <a:t>ZMĚNA MOŽNÁ DO</a:t>
                      </a:r>
                      <a:endParaRPr lang="cs-CZ" b="1" dirty="0"/>
                    </a:p>
                  </a:txBody>
                  <a:tcPr/>
                </a:tc>
                <a:extLst>
                  <a:ext uri="{0D108BD9-81ED-4DB2-BD59-A6C34878D82A}">
                    <a16:rowId xmlns:a16="http://schemas.microsoft.com/office/drawing/2014/main" val="1898114877"/>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2023: Říjen - Prosinec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leden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července</a:t>
                      </a:r>
                    </a:p>
                  </a:txBody>
                  <a:tcPr/>
                </a:tc>
                <a:extLst>
                  <a:ext uri="{0D108BD9-81ED-4DB2-BD59-A6C34878D82A}">
                    <a16:rowId xmlns:a16="http://schemas.microsoft.com/office/drawing/2014/main" val="41207763"/>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Leden - Březen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30. duben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července</a:t>
                      </a:r>
                    </a:p>
                  </a:txBody>
                  <a:tcPr/>
                </a:tc>
                <a:extLst>
                  <a:ext uri="{0D108BD9-81ED-4DB2-BD59-A6C34878D82A}">
                    <a16:rowId xmlns:a16="http://schemas.microsoft.com/office/drawing/2014/main" val="2681543787"/>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Duben - Červen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červenec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30. srpna</a:t>
                      </a:r>
                    </a:p>
                  </a:txBody>
                  <a:tcPr/>
                </a:tc>
                <a:extLst>
                  <a:ext uri="{0D108BD9-81ED-4DB2-BD59-A6C34878D82A}">
                    <a16:rowId xmlns:a16="http://schemas.microsoft.com/office/drawing/2014/main" val="1986246555"/>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Červenec - Září</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31. říjen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30. listopadu</a:t>
                      </a:r>
                    </a:p>
                  </a:txBody>
                  <a:tcPr/>
                </a:tc>
                <a:extLst>
                  <a:ext uri="{0D108BD9-81ED-4DB2-BD59-A6C34878D82A}">
                    <a16:rowId xmlns:a16="http://schemas.microsoft.com/office/drawing/2014/main" val="4042920952"/>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2024: Říjen - Prosinec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leden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28. února</a:t>
                      </a:r>
                    </a:p>
                  </a:txBody>
                  <a:tcPr/>
                </a:tc>
                <a:extLst>
                  <a:ext uri="{0D108BD9-81ED-4DB2-BD59-A6C34878D82A}">
                    <a16:rowId xmlns:a16="http://schemas.microsoft.com/office/drawing/2014/main" val="1036947132"/>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Leden - Březen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30. duben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května</a:t>
                      </a:r>
                    </a:p>
                  </a:txBody>
                  <a:tcPr/>
                </a:tc>
                <a:extLst>
                  <a:ext uri="{0D108BD9-81ED-4DB2-BD59-A6C34878D82A}">
                    <a16:rowId xmlns:a16="http://schemas.microsoft.com/office/drawing/2014/main" val="609420965"/>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Duben - Červen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červenec</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srpna</a:t>
                      </a:r>
                    </a:p>
                  </a:txBody>
                  <a:tcPr/>
                </a:tc>
                <a:extLst>
                  <a:ext uri="{0D108BD9-81ED-4DB2-BD59-A6C34878D82A}">
                    <a16:rowId xmlns:a16="http://schemas.microsoft.com/office/drawing/2014/main" val="294701052"/>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Červenec - Září</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31. říjen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30. listopadu</a:t>
                      </a:r>
                    </a:p>
                  </a:txBody>
                  <a:tcPr/>
                </a:tc>
                <a:extLst>
                  <a:ext uri="{0D108BD9-81ED-4DB2-BD59-A6C34878D82A}">
                    <a16:rowId xmlns:a16="http://schemas.microsoft.com/office/drawing/2014/main" val="3680499355"/>
                  </a:ext>
                </a:extLst>
              </a:tr>
              <a:tr h="370840">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2025: Říjen – Prosinec </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2026: 31. leden</a:t>
                      </a:r>
                    </a:p>
                  </a:txBody>
                  <a:tcPr/>
                </a:tc>
                <a:tc>
                  <a:txBody>
                    <a:bodyPr/>
                    <a:lstStyle>
                      <a:lvl1pPr marL="0" algn="l" defTabSz="914400">
                        <a:defRPr sz="1800">
                          <a:solidFill>
                            <a:schemeClr val="dk1"/>
                          </a:solidFill>
                          <a:latin typeface="Arial"/>
                          <a:ea typeface="Arial"/>
                          <a:cs typeface="Arial"/>
                        </a:defRPr>
                      </a:lvl1pPr>
                      <a:lvl2pPr marL="457200" algn="l" defTabSz="914400">
                        <a:defRPr sz="1800">
                          <a:solidFill>
                            <a:schemeClr val="dk1"/>
                          </a:solidFill>
                          <a:latin typeface="Arial"/>
                          <a:ea typeface="Arial"/>
                          <a:cs typeface="Arial"/>
                        </a:defRPr>
                      </a:lvl2pPr>
                      <a:lvl3pPr marL="914400" algn="l" defTabSz="914400">
                        <a:defRPr sz="1800">
                          <a:solidFill>
                            <a:schemeClr val="dk1"/>
                          </a:solidFill>
                          <a:latin typeface="Arial"/>
                          <a:ea typeface="Arial"/>
                          <a:cs typeface="Arial"/>
                        </a:defRPr>
                      </a:lvl3pPr>
                      <a:lvl4pPr marL="1371600" algn="l" defTabSz="914400">
                        <a:defRPr sz="1800">
                          <a:solidFill>
                            <a:schemeClr val="dk1"/>
                          </a:solidFill>
                          <a:latin typeface="Arial"/>
                          <a:ea typeface="Arial"/>
                          <a:cs typeface="Arial"/>
                        </a:defRPr>
                      </a:lvl4pPr>
                      <a:lvl5pPr marL="1828800" algn="l" defTabSz="914400">
                        <a:defRPr sz="1800">
                          <a:solidFill>
                            <a:schemeClr val="dk1"/>
                          </a:solidFill>
                          <a:latin typeface="Arial"/>
                          <a:ea typeface="Arial"/>
                          <a:cs typeface="Arial"/>
                        </a:defRPr>
                      </a:lvl5pPr>
                      <a:lvl6pPr marL="2286000" algn="l" defTabSz="914400">
                        <a:defRPr sz="1800">
                          <a:solidFill>
                            <a:schemeClr val="dk1"/>
                          </a:solidFill>
                          <a:latin typeface="Arial"/>
                          <a:ea typeface="Arial"/>
                          <a:cs typeface="Arial"/>
                        </a:defRPr>
                      </a:lvl6pPr>
                      <a:lvl7pPr marL="2743200" algn="l" defTabSz="914400">
                        <a:defRPr sz="1800">
                          <a:solidFill>
                            <a:schemeClr val="dk1"/>
                          </a:solidFill>
                          <a:latin typeface="Arial"/>
                          <a:ea typeface="Arial"/>
                          <a:cs typeface="Arial"/>
                        </a:defRPr>
                      </a:lvl7pPr>
                      <a:lvl8pPr marL="3200400" algn="l" defTabSz="914400">
                        <a:defRPr sz="1800">
                          <a:solidFill>
                            <a:schemeClr val="dk1"/>
                          </a:solidFill>
                          <a:latin typeface="Arial"/>
                          <a:ea typeface="Arial"/>
                          <a:cs typeface="Arial"/>
                        </a:defRPr>
                      </a:lvl8pPr>
                      <a:lvl9pPr marL="3657600" algn="l" defTabSz="914400">
                        <a:defRPr sz="1800">
                          <a:solidFill>
                            <a:schemeClr val="dk1"/>
                          </a:solidFill>
                          <a:latin typeface="Arial"/>
                          <a:ea typeface="Arial"/>
                          <a:cs typeface="Arial"/>
                        </a:defRPr>
                      </a:lvl9pPr>
                    </a:lstStyle>
                    <a:p>
                      <a:r>
                        <a:rPr lang="cs-CZ" b="0" dirty="0"/>
                        <a:t>2026: 28. února</a:t>
                      </a:r>
                    </a:p>
                  </a:txBody>
                  <a:tcPr/>
                </a:tc>
                <a:extLst>
                  <a:ext uri="{0D108BD9-81ED-4DB2-BD59-A6C34878D82A}">
                    <a16:rowId xmlns:a16="http://schemas.microsoft.com/office/drawing/2014/main" val="55382138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4058462" name="Zástupný symbol pro text 3"/>
          <p:cNvSpPr>
            <a:spLocks noGrp="1"/>
          </p:cNvSpPr>
          <p:nvPr>
            <p:ph type="body" sz="half" idx="2"/>
          </p:nvPr>
        </p:nvSpPr>
        <p:spPr bwMode="auto">
          <a:xfrm>
            <a:off x="2033104" y="1596046"/>
            <a:ext cx="8125791" cy="4789448"/>
          </a:xfrm>
        </p:spPr>
        <p:txBody>
          <a:bodyPr>
            <a:normAutofit/>
          </a:bodyPr>
          <a:lstStyle/>
          <a:p>
            <a:pPr marL="285750" indent="-285750">
              <a:buFont typeface="Arial" panose="020B0604020202020204" pitchFamily="34" charset="0"/>
              <a:buChar char="•"/>
              <a:defRPr/>
            </a:pPr>
            <a:r>
              <a:rPr lang="cs-CZ" sz="1800" b="1" i="0" u="none" dirty="0">
                <a:solidFill>
                  <a:srgbClr val="000000"/>
                </a:solidFill>
                <a:latin typeface="Arial" panose="020B0604020202020204" pitchFamily="34" charset="0"/>
                <a:ea typeface="Arial"/>
                <a:cs typeface="Arial" panose="020B0604020202020204" pitchFamily="34" charset="0"/>
              </a:rPr>
              <a:t>Defaultní hodnoty: </a:t>
            </a:r>
            <a:endParaRPr lang="cs-CZ" sz="1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dirty="0">
                <a:solidFill>
                  <a:srgbClr val="000000"/>
                </a:solidFill>
                <a:latin typeface="Arial" panose="020B0604020202020204" pitchFamily="34" charset="0"/>
                <a:ea typeface="Arial"/>
                <a:cs typeface="Arial" panose="020B0604020202020204" pitchFamily="34" charset="0"/>
              </a:rPr>
              <a:t>Do 31. července 2024 (první 3 reporty) je možné využít defaultní hodnoty pro určení vložených emisí ve zboží, pokud deklarant nezíská potřebné informace od výrobce</a:t>
            </a:r>
            <a:endParaRPr lang="cs-CZ"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dirty="0">
                <a:solidFill>
                  <a:srgbClr val="000000"/>
                </a:solidFill>
                <a:latin typeface="Arial" panose="020B0604020202020204" pitchFamily="34" charset="0"/>
                <a:ea typeface="Arial"/>
                <a:cs typeface="Arial" panose="020B0604020202020204" pitchFamily="34" charset="0"/>
              </a:rPr>
              <a:t>Poté už pouze na 20% emisí prekurzorů ve složeném zboží</a:t>
            </a:r>
            <a:endParaRPr lang="cs-CZ"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cs-CZ" sz="1800" b="1" i="0" u="none" dirty="0">
                <a:solidFill>
                  <a:srgbClr val="000000"/>
                </a:solidFill>
                <a:latin typeface="Arial" panose="020B0604020202020204" pitchFamily="34" charset="0"/>
                <a:ea typeface="Arial"/>
                <a:cs typeface="Arial" panose="020B0604020202020204" pitchFamily="34" charset="0"/>
              </a:rPr>
              <a:t>Stanovení emisí podle metod již používaných v místě, kde se zařízení nachází:</a:t>
            </a:r>
            <a:endParaRPr lang="cs-CZ" sz="1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dirty="0">
                <a:solidFill>
                  <a:srgbClr val="000000"/>
                </a:solidFill>
                <a:latin typeface="Arial" panose="020B0604020202020204" pitchFamily="34" charset="0"/>
                <a:ea typeface="Arial"/>
                <a:cs typeface="Arial" panose="020B0604020202020204" pitchFamily="34" charset="0"/>
              </a:rPr>
              <a:t>pokud vedou k obdobnému rozsahu a obdobné přesnosti údajů, lze použít metody již používané pro monitorování emisí nebo stanovení ceny uhlíku ze třetích zemí (jen do konce roku 2024)</a:t>
            </a:r>
            <a:endParaRPr lang="cs-CZ"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cs-CZ" sz="1800" b="1" i="0" u="none" dirty="0">
                <a:solidFill>
                  <a:srgbClr val="000000"/>
                </a:solidFill>
                <a:latin typeface="Arial" panose="020B0604020202020204" pitchFamily="34" charset="0"/>
                <a:ea typeface="Arial"/>
                <a:cs typeface="Arial" panose="020B0604020202020204" pitchFamily="34" charset="0"/>
              </a:rPr>
              <a:t>Korekce CBAM zpráv</a:t>
            </a:r>
            <a:endParaRPr lang="cs-CZ" sz="1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dirty="0">
                <a:solidFill>
                  <a:srgbClr val="000000"/>
                </a:solidFill>
                <a:latin typeface="Arial" panose="020B0604020202020204" pitchFamily="34" charset="0"/>
                <a:ea typeface="Arial"/>
                <a:cs typeface="Arial" panose="020B0604020202020204" pitchFamily="34" charset="0"/>
              </a:rPr>
              <a:t>Před uplynutím termínu pro podání CBAM zprávy je možné ji upravovat</a:t>
            </a:r>
            <a:endParaRPr lang="cs-CZ"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dirty="0">
                <a:solidFill>
                  <a:srgbClr val="000000"/>
                </a:solidFill>
                <a:latin typeface="Arial" panose="020B0604020202020204" pitchFamily="34" charset="0"/>
                <a:ea typeface="Arial"/>
                <a:cs typeface="Arial" panose="020B0604020202020204" pitchFamily="34" charset="0"/>
              </a:rPr>
              <a:t>Po uplynutí je možné ji ještě do dvou měsíců opravit, první dva reporty je možné opravit do poloviny 2024</a:t>
            </a:r>
            <a:endParaRPr lang="cs-CZ" sz="1600" dirty="0">
              <a:solidFill>
                <a:schemeClr val="tx2"/>
              </a:solidFill>
              <a:latin typeface="Arial" panose="020B0604020202020204" pitchFamily="34" charset="0"/>
              <a:cs typeface="Arial" panose="020B0604020202020204" pitchFamily="34" charset="0"/>
            </a:endParaRPr>
          </a:p>
        </p:txBody>
      </p:sp>
      <p:pic>
        <p:nvPicPr>
          <p:cNvPr id="848821082" name="Obrázek 8"/>
          <p:cNvPicPr>
            <a:picLocks noChangeAspect="1"/>
          </p:cNvPicPr>
          <p:nvPr/>
        </p:nvPicPr>
        <p:blipFill>
          <a:blip r:embed="rId3"/>
          <a:stretch/>
        </p:blipFill>
        <p:spPr bwMode="auto">
          <a:xfrm>
            <a:off x="10624239" y="5636532"/>
            <a:ext cx="1369908" cy="1369908"/>
          </a:xfrm>
          <a:prstGeom prst="rect">
            <a:avLst/>
          </a:prstGeom>
        </p:spPr>
      </p:pic>
      <p:sp>
        <p:nvSpPr>
          <p:cNvPr id="1468677723" name="Nadpis 1"/>
          <p:cNvSpPr>
            <a:spLocks noGrp="1"/>
          </p:cNvSpPr>
          <p:nvPr>
            <p:ph type="title"/>
          </p:nvPr>
        </p:nvSpPr>
        <p:spPr bwMode="auto">
          <a:xfrm>
            <a:off x="2417202" y="472506"/>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Flexibility</a:t>
            </a:r>
          </a:p>
        </p:txBody>
      </p:sp>
      <p:pic>
        <p:nvPicPr>
          <p:cNvPr id="6" name="Obrázek 5">
            <a:extLst>
              <a:ext uri="{FF2B5EF4-FFF2-40B4-BE49-F238E27FC236}">
                <a16:creationId xmlns:a16="http://schemas.microsoft.com/office/drawing/2014/main" id="{1ACFD525-A83A-4AED-9F29-A7DCEFD94609}"/>
              </a:ext>
            </a:extLst>
          </p:cNvPr>
          <p:cNvPicPr>
            <a:picLocks noChangeAspect="1"/>
          </p:cNvPicPr>
          <p:nvPr/>
        </p:nvPicPr>
        <p:blipFill>
          <a:blip r:embed="rId4"/>
          <a:stretch/>
        </p:blipFill>
        <p:spPr bwMode="auto">
          <a:xfrm>
            <a:off x="1105037" y="819438"/>
            <a:ext cx="722377" cy="7223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8443397" name="Zástupný symbol pro text 3"/>
          <p:cNvSpPr>
            <a:spLocks noGrp="1"/>
          </p:cNvSpPr>
          <p:nvPr>
            <p:ph type="body" sz="half" idx="2"/>
          </p:nvPr>
        </p:nvSpPr>
        <p:spPr bwMode="auto">
          <a:xfrm>
            <a:off x="818899" y="1316355"/>
            <a:ext cx="2920997" cy="5005132"/>
          </a:xfrm>
        </p:spPr>
        <p:txBody>
          <a:bodyPr>
            <a:noAutofit/>
          </a:bodyPr>
          <a:lstStyle/>
          <a:p>
            <a:pPr>
              <a:defRPr/>
            </a:pPr>
            <a:r>
              <a:rPr lang="cs-CZ" b="1" i="0" u="none" strike="noStrike" cap="none" spc="0" dirty="0">
                <a:solidFill>
                  <a:srgbClr val="000000"/>
                </a:solidFill>
                <a:latin typeface="Arial" panose="020B0604020202020204" pitchFamily="34" charset="0"/>
                <a:ea typeface="Arial"/>
                <a:cs typeface="Arial" panose="020B0604020202020204" pitchFamily="34" charset="0"/>
              </a:rPr>
              <a:t>Kroky, které má udělat výrobce: </a:t>
            </a:r>
            <a:endParaRPr lang="cs-CZ" b="1" dirty="0">
              <a:latin typeface="Arial" panose="020B0604020202020204" pitchFamily="34" charset="0"/>
              <a:cs typeface="Arial" panose="020B0604020202020204" pitchFamily="34" charset="0"/>
            </a:endParaRP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Určí hranice svého zařízení, produkční procesy, postupy a identifikuje </a:t>
            </a:r>
            <a:r>
              <a:rPr lang="cs-CZ" sz="1400" dirty="0">
                <a:solidFill>
                  <a:srgbClr val="000000"/>
                </a:solidFill>
                <a:latin typeface="Arial" panose="020B0604020202020204" pitchFamily="34" charset="0"/>
                <a:ea typeface="Arial"/>
                <a:cs typeface="Arial" panose="020B0604020202020204" pitchFamily="34" charset="0"/>
              </a:rPr>
              <a:t>zboží, které spadá pod CBAM </a:t>
            </a:r>
          </a:p>
          <a:p>
            <a:pPr marL="261850" indent="-261850">
              <a:buFont typeface="Arial"/>
              <a:buChar char="•"/>
              <a:defRPr/>
            </a:pPr>
            <a:r>
              <a:rPr lang="cs-CZ" sz="1400" dirty="0">
                <a:solidFill>
                  <a:srgbClr val="000000"/>
                </a:solidFill>
                <a:latin typeface="Arial" panose="020B0604020202020204" pitchFamily="34" charset="0"/>
                <a:ea typeface="Arial"/>
                <a:cs typeface="Arial" panose="020B0604020202020204" pitchFamily="34" charset="0"/>
              </a:rPr>
              <a:t>Z</a:t>
            </a:r>
            <a:r>
              <a:rPr lang="cs-CZ" sz="1400" b="0" i="0" u="none" strike="noStrike" cap="none" spc="0" dirty="0">
                <a:solidFill>
                  <a:srgbClr val="000000"/>
                </a:solidFill>
                <a:latin typeface="Arial" panose="020B0604020202020204" pitchFamily="34" charset="0"/>
                <a:ea typeface="Arial"/>
                <a:cs typeface="Arial" panose="020B0604020202020204" pitchFamily="34" charset="0"/>
              </a:rPr>
              <a:t>volí metodologii a zahájí monitoring emisí na úrovni zařízení, monitoruje spalování paliv, </a:t>
            </a:r>
            <a:r>
              <a:rPr lang="cs-CZ" sz="1400" dirty="0">
                <a:solidFill>
                  <a:srgbClr val="000000"/>
                </a:solidFill>
                <a:latin typeface="Arial" panose="020B0604020202020204" pitchFamily="34" charset="0"/>
                <a:ea typeface="Arial"/>
                <a:cs typeface="Arial" panose="020B0604020202020204" pitchFamily="34" charset="0"/>
              </a:rPr>
              <a:t>spotřebu tepla, elektřiny a materiálů</a:t>
            </a: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Poté přiřadí přímé emise k jednotlivým druhů zboží</a:t>
            </a:r>
            <a:endParaRPr lang="cs-CZ" sz="1400" dirty="0">
              <a:latin typeface="Arial" panose="020B0604020202020204" pitchFamily="34" charset="0"/>
              <a:cs typeface="Arial" panose="020B0604020202020204" pitchFamily="34" charset="0"/>
            </a:endParaRP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Do vložených emisí zahrne i emise z prekurzorů u výrobků, kde je to relevantní</a:t>
            </a:r>
            <a:endParaRPr lang="cs-CZ" sz="1400" dirty="0">
              <a:latin typeface="Arial" panose="020B0604020202020204" pitchFamily="34" charset="0"/>
              <a:cs typeface="Arial" panose="020B0604020202020204" pitchFamily="34" charset="0"/>
            </a:endParaRPr>
          </a:p>
          <a:p>
            <a:pPr marL="261850" indent="-261850">
              <a:buFont typeface="Arial"/>
              <a:buChar char="•"/>
              <a:defRPr/>
            </a:pPr>
            <a:r>
              <a:rPr lang="cs-CZ" sz="1400" b="0" i="0" u="none" strike="noStrike" cap="none" spc="0" dirty="0">
                <a:solidFill>
                  <a:srgbClr val="000000"/>
                </a:solidFill>
                <a:latin typeface="Arial" panose="020B0604020202020204" pitchFamily="34" charset="0"/>
                <a:ea typeface="Arial"/>
                <a:cs typeface="Arial" panose="020B0604020202020204" pitchFamily="34" charset="0"/>
              </a:rPr>
              <a:t>Dále přiřadí také nepřímé emise vynásobením spotřeby elektřiny relevantním emisním faktorem</a:t>
            </a:r>
            <a:endParaRPr lang="cs-CZ" sz="1400" dirty="0">
              <a:latin typeface="Arial" panose="020B0604020202020204" pitchFamily="34" charset="0"/>
              <a:cs typeface="Arial" panose="020B0604020202020204" pitchFamily="34" charset="0"/>
            </a:endParaRPr>
          </a:p>
        </p:txBody>
      </p:sp>
      <p:pic>
        <p:nvPicPr>
          <p:cNvPr id="1268154437" name="Obrázek 8"/>
          <p:cNvPicPr>
            <a:picLocks noChangeAspect="1"/>
          </p:cNvPicPr>
          <p:nvPr/>
        </p:nvPicPr>
        <p:blipFill>
          <a:blip r:embed="rId3"/>
          <a:stretch/>
        </p:blipFill>
        <p:spPr bwMode="auto">
          <a:xfrm>
            <a:off x="10624239" y="5636532"/>
            <a:ext cx="1369908" cy="1369908"/>
          </a:xfrm>
          <a:prstGeom prst="rect">
            <a:avLst/>
          </a:prstGeom>
        </p:spPr>
      </p:pic>
      <p:sp>
        <p:nvSpPr>
          <p:cNvPr id="1132563256" name="Nadpis 1"/>
          <p:cNvSpPr>
            <a:spLocks noGrp="1"/>
          </p:cNvSpPr>
          <p:nvPr>
            <p:ph type="title"/>
          </p:nvPr>
        </p:nvSpPr>
        <p:spPr bwMode="auto">
          <a:xfrm>
            <a:off x="4084524" y="564919"/>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Co má dělat výrobce?</a:t>
            </a:r>
          </a:p>
        </p:txBody>
      </p:sp>
      <p:pic>
        <p:nvPicPr>
          <p:cNvPr id="3" name="Obrázek 2">
            <a:extLst>
              <a:ext uri="{FF2B5EF4-FFF2-40B4-BE49-F238E27FC236}">
                <a16:creationId xmlns:a16="http://schemas.microsoft.com/office/drawing/2014/main" id="{F8EEE3C2-EB57-4E0D-8069-9FC409E46123}"/>
              </a:ext>
            </a:extLst>
          </p:cNvPr>
          <p:cNvPicPr>
            <a:picLocks noChangeAspect="1"/>
          </p:cNvPicPr>
          <p:nvPr/>
        </p:nvPicPr>
        <p:blipFill>
          <a:blip r:embed="rId4"/>
          <a:stretch>
            <a:fillRect/>
          </a:stretch>
        </p:blipFill>
        <p:spPr>
          <a:xfrm>
            <a:off x="3950208" y="2304288"/>
            <a:ext cx="7573420" cy="28008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36764163" name="Obrázek 8"/>
          <p:cNvPicPr>
            <a:picLocks noChangeAspect="1"/>
          </p:cNvPicPr>
          <p:nvPr/>
        </p:nvPicPr>
        <p:blipFill>
          <a:blip r:embed="rId3"/>
          <a:stretch/>
        </p:blipFill>
        <p:spPr bwMode="auto">
          <a:xfrm>
            <a:off x="10624239" y="5636531"/>
            <a:ext cx="1369908" cy="1369907"/>
          </a:xfrm>
          <a:prstGeom prst="rect">
            <a:avLst/>
          </a:prstGeom>
        </p:spPr>
      </p:pic>
      <p:sp>
        <p:nvSpPr>
          <p:cNvPr id="1480108840" name="Nadpis 1"/>
          <p:cNvSpPr>
            <a:spLocks noGrp="1"/>
          </p:cNvSpPr>
          <p:nvPr>
            <p:ph type="title"/>
          </p:nvPr>
        </p:nvSpPr>
        <p:spPr bwMode="auto">
          <a:xfrm>
            <a:off x="3059061" y="289393"/>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fontScale="95000"/>
          </a:bodyPr>
          <a:lstStyle/>
          <a:p>
            <a:pPr algn="ctr">
              <a:defRPr/>
            </a:pPr>
            <a:r>
              <a:rPr lang="cs-CZ" sz="4000" dirty="0">
                <a:solidFill>
                  <a:schemeClr val="bg1"/>
                </a:solidFill>
                <a:latin typeface="Arial" panose="020B0604020202020204" pitchFamily="34" charset="0"/>
                <a:cs typeface="Arial" panose="020B0604020202020204" pitchFamily="34" charset="0"/>
              </a:rPr>
              <a:t>Metodologie stanovení emisí</a:t>
            </a:r>
          </a:p>
        </p:txBody>
      </p:sp>
      <p:pic>
        <p:nvPicPr>
          <p:cNvPr id="290562199" name="Obrázek 290562198"/>
          <p:cNvPicPr>
            <a:picLocks noChangeAspect="1"/>
          </p:cNvPicPr>
          <p:nvPr/>
        </p:nvPicPr>
        <p:blipFill>
          <a:blip r:embed="rId4"/>
          <a:stretch/>
        </p:blipFill>
        <p:spPr bwMode="auto">
          <a:xfrm>
            <a:off x="1287412" y="3295350"/>
            <a:ext cx="3543299" cy="1816819"/>
          </a:xfrm>
          <a:prstGeom prst="rect">
            <a:avLst/>
          </a:prstGeom>
        </p:spPr>
      </p:pic>
      <p:pic>
        <p:nvPicPr>
          <p:cNvPr id="34211080" name="Obrázek 34211079"/>
          <p:cNvPicPr>
            <a:picLocks noChangeAspect="1"/>
          </p:cNvPicPr>
          <p:nvPr/>
        </p:nvPicPr>
        <p:blipFill>
          <a:blip r:embed="rId5"/>
          <a:stretch/>
        </p:blipFill>
        <p:spPr bwMode="auto">
          <a:xfrm>
            <a:off x="1287411" y="1390368"/>
            <a:ext cx="3543300" cy="1724024"/>
          </a:xfrm>
          <a:prstGeom prst="rect">
            <a:avLst/>
          </a:prstGeom>
        </p:spPr>
      </p:pic>
      <p:sp>
        <p:nvSpPr>
          <p:cNvPr id="7" name="Nadpis 1">
            <a:extLst>
              <a:ext uri="{FF2B5EF4-FFF2-40B4-BE49-F238E27FC236}">
                <a16:creationId xmlns:a16="http://schemas.microsoft.com/office/drawing/2014/main" id="{F588FFCE-C345-4C6C-8715-116358F8E3C2}"/>
              </a:ext>
            </a:extLst>
          </p:cNvPr>
          <p:cNvSpPr txBox="1">
            <a:spLocks/>
          </p:cNvSpPr>
          <p:nvPr/>
        </p:nvSpPr>
        <p:spPr bwMode="auto">
          <a:xfrm>
            <a:off x="4982905" y="1408487"/>
            <a:ext cx="5807016" cy="415289"/>
          </a:xfrm>
          <a:prstGeom prst="roundRect">
            <a:avLst>
              <a:gd name="adj" fmla="val 16667"/>
            </a:avLst>
          </a:prstGeom>
          <a:solidFill>
            <a:schemeClr val="accent5"/>
          </a:solidFill>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1600" dirty="0">
                <a:solidFill>
                  <a:schemeClr val="tx1">
                    <a:lumMod val="75000"/>
                    <a:lumOff val="25000"/>
                  </a:schemeClr>
                </a:solidFill>
                <a:latin typeface="Arial" panose="020B0604020202020204" pitchFamily="34" charset="0"/>
                <a:cs typeface="Arial" panose="020B0604020202020204" pitchFamily="34" charset="0"/>
              </a:rPr>
              <a:t>METODOLOGIE ZALOŽENÁ NA VÝPOČTU</a:t>
            </a:r>
          </a:p>
        </p:txBody>
      </p:sp>
      <p:sp>
        <p:nvSpPr>
          <p:cNvPr id="8" name="Nadpis 1">
            <a:extLst>
              <a:ext uri="{FF2B5EF4-FFF2-40B4-BE49-F238E27FC236}">
                <a16:creationId xmlns:a16="http://schemas.microsoft.com/office/drawing/2014/main" id="{83E5B399-A39E-4362-8D3E-951AECA6C7DF}"/>
              </a:ext>
            </a:extLst>
          </p:cNvPr>
          <p:cNvSpPr txBox="1">
            <a:spLocks/>
          </p:cNvSpPr>
          <p:nvPr/>
        </p:nvSpPr>
        <p:spPr bwMode="auto">
          <a:xfrm>
            <a:off x="5003389" y="3297929"/>
            <a:ext cx="5785444" cy="426524"/>
          </a:xfrm>
          <a:prstGeom prst="roundRect">
            <a:avLst>
              <a:gd name="adj" fmla="val 16667"/>
            </a:avLst>
          </a:prstGeom>
          <a:solidFill>
            <a:schemeClr val="accent5"/>
          </a:solidFill>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1600" dirty="0">
                <a:solidFill>
                  <a:schemeClr val="tx1">
                    <a:lumMod val="75000"/>
                    <a:lumOff val="25000"/>
                  </a:schemeClr>
                </a:solidFill>
                <a:latin typeface="Arial" panose="020B0604020202020204" pitchFamily="34" charset="0"/>
                <a:cs typeface="Arial" panose="020B0604020202020204" pitchFamily="34" charset="0"/>
              </a:rPr>
              <a:t>METODOLOGIE ZALOŽENÁ NA MĚŘENÍ</a:t>
            </a:r>
          </a:p>
        </p:txBody>
      </p:sp>
      <p:sp>
        <p:nvSpPr>
          <p:cNvPr id="9" name="Nadpis 1">
            <a:extLst>
              <a:ext uri="{FF2B5EF4-FFF2-40B4-BE49-F238E27FC236}">
                <a16:creationId xmlns:a16="http://schemas.microsoft.com/office/drawing/2014/main" id="{43DD96F5-9AFA-41AE-960A-6EB221D13E51}"/>
              </a:ext>
            </a:extLst>
          </p:cNvPr>
          <p:cNvSpPr txBox="1">
            <a:spLocks/>
          </p:cNvSpPr>
          <p:nvPr/>
        </p:nvSpPr>
        <p:spPr bwMode="auto">
          <a:xfrm>
            <a:off x="4886415" y="5239204"/>
            <a:ext cx="5902418" cy="393228"/>
          </a:xfrm>
          <a:prstGeom prst="roundRect">
            <a:avLst>
              <a:gd name="adj" fmla="val 16667"/>
            </a:avLst>
          </a:prstGeom>
          <a:solidFill>
            <a:schemeClr val="accent5"/>
          </a:solidFill>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cs-CZ" sz="1600" dirty="0">
                <a:solidFill>
                  <a:schemeClr val="tx1">
                    <a:lumMod val="75000"/>
                    <a:lumOff val="25000"/>
                  </a:schemeClr>
                </a:solidFill>
                <a:latin typeface="Arial" panose="020B0604020202020204" pitchFamily="34" charset="0"/>
                <a:cs typeface="Arial" panose="020B0604020202020204" pitchFamily="34" charset="0"/>
              </a:rPr>
              <a:t>JINÉ METODY (JEN DO KONCE 2024)</a:t>
            </a:r>
          </a:p>
        </p:txBody>
      </p:sp>
      <p:sp>
        <p:nvSpPr>
          <p:cNvPr id="10" name="Nadpis 1">
            <a:extLst>
              <a:ext uri="{FF2B5EF4-FFF2-40B4-BE49-F238E27FC236}">
                <a16:creationId xmlns:a16="http://schemas.microsoft.com/office/drawing/2014/main" id="{F005CAD9-79B0-4E22-9CFE-B2CB6E379FEF}"/>
              </a:ext>
            </a:extLst>
          </p:cNvPr>
          <p:cNvSpPr txBox="1">
            <a:spLocks/>
          </p:cNvSpPr>
          <p:nvPr/>
        </p:nvSpPr>
        <p:spPr bwMode="auto">
          <a:xfrm>
            <a:off x="4981816" y="1883216"/>
            <a:ext cx="5807016" cy="818933"/>
          </a:xfrm>
          <a:prstGeom prst="roundRect">
            <a:avLst>
              <a:gd name="adj" fmla="val 16667"/>
            </a:avLst>
          </a:prstGeom>
          <a:solidFill>
            <a:schemeClr val="accent5">
              <a:lumMod val="60000"/>
              <a:lumOff val="40000"/>
            </a:schemeClr>
          </a:solidFill>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cs-CZ" sz="1600" dirty="0">
                <a:solidFill>
                  <a:schemeClr val="tx1">
                    <a:lumMod val="75000"/>
                    <a:lumOff val="25000"/>
                  </a:schemeClr>
                </a:solidFill>
                <a:latin typeface="Arial" panose="020B0604020202020204" pitchFamily="34" charset="0"/>
                <a:cs typeface="Arial" panose="020B0604020202020204" pitchFamily="34" charset="0"/>
              </a:rPr>
              <a:t>V principu jde o určení všech paliv a vstupních materiálů spotřebovaných během výroby, vynásobené výpočtovými faktory jako např. emisní faktor</a:t>
            </a:r>
          </a:p>
        </p:txBody>
      </p:sp>
      <p:sp>
        <p:nvSpPr>
          <p:cNvPr id="11" name="Nadpis 1">
            <a:extLst>
              <a:ext uri="{FF2B5EF4-FFF2-40B4-BE49-F238E27FC236}">
                <a16:creationId xmlns:a16="http://schemas.microsoft.com/office/drawing/2014/main" id="{0047C668-382B-4BD8-9E95-D345E5D174A3}"/>
              </a:ext>
            </a:extLst>
          </p:cNvPr>
          <p:cNvSpPr txBox="1">
            <a:spLocks/>
          </p:cNvSpPr>
          <p:nvPr/>
        </p:nvSpPr>
        <p:spPr bwMode="auto">
          <a:xfrm>
            <a:off x="5003387" y="3777235"/>
            <a:ext cx="5785445" cy="426524"/>
          </a:xfrm>
          <a:prstGeom prst="roundRect">
            <a:avLst>
              <a:gd name="adj" fmla="val 16667"/>
            </a:avLst>
          </a:prstGeom>
          <a:solidFill>
            <a:schemeClr val="accent5">
              <a:lumMod val="60000"/>
              <a:lumOff val="40000"/>
            </a:schemeClr>
          </a:solidFill>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cs-CZ" sz="1600" dirty="0">
                <a:solidFill>
                  <a:srgbClr val="000000"/>
                </a:solidFill>
                <a:latin typeface="Arial" panose="020B0604020202020204" pitchFamily="34" charset="0"/>
                <a:cs typeface="Arial" panose="020B0604020202020204" pitchFamily="34" charset="0"/>
              </a:rPr>
              <a:t>Kontinuální měření emisí přímo ze zdroje na úrovni zařízení</a:t>
            </a:r>
            <a:endParaRPr lang="cs-CZ" sz="1600" dirty="0">
              <a:latin typeface="Arial" panose="020B0604020202020204" pitchFamily="34" charset="0"/>
              <a:cs typeface="Arial" panose="020B0604020202020204" pitchFamily="34" charset="0"/>
            </a:endParaRPr>
          </a:p>
        </p:txBody>
      </p:sp>
      <p:sp>
        <p:nvSpPr>
          <p:cNvPr id="12" name="Nadpis 1">
            <a:extLst>
              <a:ext uri="{FF2B5EF4-FFF2-40B4-BE49-F238E27FC236}">
                <a16:creationId xmlns:a16="http://schemas.microsoft.com/office/drawing/2014/main" id="{E11E0DEB-BF91-4454-BEAA-7427E38B9F13}"/>
              </a:ext>
            </a:extLst>
          </p:cNvPr>
          <p:cNvSpPr txBox="1">
            <a:spLocks/>
          </p:cNvSpPr>
          <p:nvPr/>
        </p:nvSpPr>
        <p:spPr bwMode="auto">
          <a:xfrm>
            <a:off x="4886414" y="5695971"/>
            <a:ext cx="5902418" cy="604245"/>
          </a:xfrm>
          <a:prstGeom prst="roundRect">
            <a:avLst>
              <a:gd name="adj" fmla="val 16667"/>
            </a:avLst>
          </a:prstGeom>
          <a:solidFill>
            <a:schemeClr val="accent5">
              <a:lumMod val="60000"/>
              <a:lumOff val="40000"/>
            </a:schemeClr>
          </a:solidFill>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Autofit/>
          </a:bodyPr>
          <a:lstStyle>
            <a:lvl1pPr algn="l" defTabSz="914400">
              <a:lnSpc>
                <a:spcPct val="90000"/>
              </a:lnSpc>
              <a:spcBef>
                <a:spcPts val="0"/>
              </a:spcBef>
              <a:buNone/>
              <a:defRPr sz="3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cs-CZ" sz="1600" dirty="0">
                <a:solidFill>
                  <a:srgbClr val="000000"/>
                </a:solidFill>
                <a:latin typeface="Arial" panose="020B0604020202020204" pitchFamily="34" charset="0"/>
                <a:cs typeface="Arial" panose="020B0604020202020204" pitchFamily="34" charset="0"/>
              </a:rPr>
              <a:t>Metody, které už zařízení používá v rámci monitorování emisí v jejich zemi</a:t>
            </a:r>
            <a:endParaRPr lang="cs-CZ" sz="1600" dirty="0">
              <a:latin typeface="Arial" panose="020B0604020202020204" pitchFamily="34" charset="0"/>
              <a:cs typeface="Arial" panose="020B0604020202020204" pitchFamily="34" charset="0"/>
            </a:endParaRPr>
          </a:p>
        </p:txBody>
      </p:sp>
      <p:pic>
        <p:nvPicPr>
          <p:cNvPr id="15" name="Obrázek 14">
            <a:extLst>
              <a:ext uri="{FF2B5EF4-FFF2-40B4-BE49-F238E27FC236}">
                <a16:creationId xmlns:a16="http://schemas.microsoft.com/office/drawing/2014/main" id="{6620C42C-8CD4-438F-8EFD-D1AA46825E36}"/>
              </a:ext>
            </a:extLst>
          </p:cNvPr>
          <p:cNvPicPr>
            <a:picLocks noChangeAspect="1"/>
          </p:cNvPicPr>
          <p:nvPr/>
        </p:nvPicPr>
        <p:blipFill>
          <a:blip r:embed="rId6"/>
          <a:stretch/>
        </p:blipFill>
        <p:spPr bwMode="auto">
          <a:xfrm>
            <a:off x="2665407" y="5156013"/>
            <a:ext cx="1079915" cy="10799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5898860" name="Zástupný symbol pro text 3"/>
          <p:cNvSpPr>
            <a:spLocks noGrp="1"/>
          </p:cNvSpPr>
          <p:nvPr>
            <p:ph type="body" sz="half" idx="2"/>
          </p:nvPr>
        </p:nvSpPr>
        <p:spPr bwMode="auto">
          <a:xfrm>
            <a:off x="446049" y="1243360"/>
            <a:ext cx="11251578" cy="1774160"/>
          </a:xfrm>
        </p:spPr>
        <p:txBody>
          <a:bodyPr>
            <a:normAutofit/>
          </a:bodyPr>
          <a:lstStyle/>
          <a:p>
            <a:pPr>
              <a:defRPr/>
            </a:pPr>
            <a:r>
              <a:rPr lang="cs-CZ" b="1" i="0" u="none" dirty="0">
                <a:solidFill>
                  <a:srgbClr val="000000"/>
                </a:solidFill>
                <a:latin typeface="Arial" panose="020B0604020202020204" pitchFamily="34" charset="0"/>
                <a:ea typeface="Arial"/>
                <a:cs typeface="Arial" panose="020B0604020202020204" pitchFamily="34" charset="0"/>
              </a:rPr>
              <a:t>Výměna informací s deklarantem:</a:t>
            </a:r>
            <a:endParaRPr lang="cs-CZ" b="1" dirty="0">
              <a:latin typeface="Arial" panose="020B0604020202020204" pitchFamily="34" charset="0"/>
              <a:cs typeface="Arial" panose="020B0604020202020204" pitchFamily="34" charset="0"/>
            </a:endParaRPr>
          </a:p>
          <a:p>
            <a:pPr marL="283879" indent="-283879">
              <a:buFont typeface="Arial"/>
              <a:buChar char="•"/>
              <a:defRPr/>
            </a:pPr>
            <a:r>
              <a:rPr lang="cs-CZ" b="0" i="0" u="none" dirty="0">
                <a:solidFill>
                  <a:srgbClr val="000000"/>
                </a:solidFill>
                <a:latin typeface="Arial" panose="020B0604020202020204" pitchFamily="34" charset="0"/>
                <a:ea typeface="Arial"/>
                <a:cs typeface="Arial" panose="020B0604020202020204" pitchFamily="34" charset="0"/>
              </a:rPr>
              <a:t>Evropská komise vytvořila šablonu v </a:t>
            </a:r>
            <a:r>
              <a:rPr lang="cs-CZ" b="0" i="0" u="none" dirty="0" err="1">
                <a:solidFill>
                  <a:srgbClr val="000000"/>
                </a:solidFill>
                <a:latin typeface="Arial" panose="020B0604020202020204" pitchFamily="34" charset="0"/>
                <a:ea typeface="Arial"/>
                <a:cs typeface="Arial" panose="020B0604020202020204" pitchFamily="34" charset="0"/>
              </a:rPr>
              <a:t>excelu</a:t>
            </a:r>
            <a:r>
              <a:rPr lang="cs-CZ" b="0" i="0" u="none" dirty="0">
                <a:solidFill>
                  <a:srgbClr val="000000"/>
                </a:solidFill>
                <a:latin typeface="Arial" panose="020B0604020202020204" pitchFamily="34" charset="0"/>
                <a:ea typeface="Arial"/>
                <a:cs typeface="Arial" panose="020B0604020202020204" pitchFamily="34" charset="0"/>
              </a:rPr>
              <a:t>, kterou silně doporučuje používat pro výměnu potřebných informací</a:t>
            </a:r>
            <a:endParaRPr lang="cs-CZ" dirty="0">
              <a:latin typeface="Arial" panose="020B0604020202020204" pitchFamily="34" charset="0"/>
              <a:cs typeface="Arial" panose="020B0604020202020204" pitchFamily="34" charset="0"/>
            </a:endParaRPr>
          </a:p>
          <a:p>
            <a:pPr marL="283879" indent="-283879">
              <a:buFont typeface="Arial"/>
              <a:buChar char="•"/>
              <a:defRPr/>
            </a:pPr>
            <a:r>
              <a:rPr lang="cs-CZ" b="0" i="0" u="none" dirty="0">
                <a:solidFill>
                  <a:srgbClr val="000000"/>
                </a:solidFill>
                <a:latin typeface="Arial" panose="020B0604020202020204" pitchFamily="34" charset="0"/>
                <a:ea typeface="Arial"/>
                <a:cs typeface="Arial" panose="020B0604020202020204" pitchFamily="34" charset="0"/>
              </a:rPr>
              <a:t>Při vyplnění informací výrobcem dojde k automatickému výpočtu hodnot, které poté deklarant jednoduše vyplní do CBAM zprávy</a:t>
            </a:r>
            <a:endParaRPr lang="cs-CZ" dirty="0">
              <a:latin typeface="Arial" panose="020B0604020202020204" pitchFamily="34" charset="0"/>
              <a:cs typeface="Arial" panose="020B0604020202020204" pitchFamily="34" charset="0"/>
            </a:endParaRPr>
          </a:p>
          <a:p>
            <a:pPr marL="283879" indent="-283879">
              <a:buFont typeface="Arial"/>
              <a:buChar char="•"/>
              <a:defRPr/>
            </a:pPr>
            <a:r>
              <a:rPr lang="cs-CZ" b="0" i="0" u="none" dirty="0">
                <a:solidFill>
                  <a:srgbClr val="000000"/>
                </a:solidFill>
                <a:latin typeface="Arial" panose="020B0604020202020204" pitchFamily="34" charset="0"/>
                <a:ea typeface="Arial"/>
                <a:cs typeface="Arial" panose="020B0604020202020204" pitchFamily="34" charset="0"/>
              </a:rPr>
              <a:t>EK by měla poskytnout předvyplněnou šablonu pro ukázku správného použití</a:t>
            </a:r>
            <a:endParaRPr lang="cs-CZ" dirty="0">
              <a:latin typeface="Arial" panose="020B0604020202020204" pitchFamily="34" charset="0"/>
              <a:cs typeface="Arial" panose="020B0604020202020204" pitchFamily="34" charset="0"/>
            </a:endParaRPr>
          </a:p>
        </p:txBody>
      </p:sp>
      <p:pic>
        <p:nvPicPr>
          <p:cNvPr id="2062267893" name="Obrázek 8"/>
          <p:cNvPicPr>
            <a:picLocks noChangeAspect="1"/>
          </p:cNvPicPr>
          <p:nvPr/>
        </p:nvPicPr>
        <p:blipFill>
          <a:blip r:embed="rId3"/>
          <a:stretch/>
        </p:blipFill>
        <p:spPr bwMode="auto">
          <a:xfrm>
            <a:off x="10624239" y="5636531"/>
            <a:ext cx="1369908" cy="1369907"/>
          </a:xfrm>
          <a:prstGeom prst="rect">
            <a:avLst/>
          </a:prstGeom>
        </p:spPr>
      </p:pic>
      <p:sp>
        <p:nvSpPr>
          <p:cNvPr id="808636475" name="Nadpis 1"/>
          <p:cNvSpPr>
            <a:spLocks noGrp="1"/>
          </p:cNvSpPr>
          <p:nvPr>
            <p:ph type="title"/>
          </p:nvPr>
        </p:nvSpPr>
        <p:spPr bwMode="auto">
          <a:xfrm>
            <a:off x="2417202" y="360750"/>
            <a:ext cx="6539715" cy="75143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Komunikace s výrobcem</a:t>
            </a:r>
          </a:p>
        </p:txBody>
      </p:sp>
      <p:pic>
        <p:nvPicPr>
          <p:cNvPr id="3" name="Obrázek 2">
            <a:extLst>
              <a:ext uri="{FF2B5EF4-FFF2-40B4-BE49-F238E27FC236}">
                <a16:creationId xmlns:a16="http://schemas.microsoft.com/office/drawing/2014/main" id="{9C5391D6-45CC-4E8B-A7BA-8838B29A5709}"/>
              </a:ext>
            </a:extLst>
          </p:cNvPr>
          <p:cNvPicPr>
            <a:picLocks noChangeAspect="1"/>
          </p:cNvPicPr>
          <p:nvPr/>
        </p:nvPicPr>
        <p:blipFill>
          <a:blip r:embed="rId4"/>
          <a:stretch>
            <a:fillRect/>
          </a:stretch>
        </p:blipFill>
        <p:spPr>
          <a:xfrm>
            <a:off x="1843673" y="3130631"/>
            <a:ext cx="8109533" cy="32918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Nadpis 1"/>
          <p:cNvSpPr>
            <a:spLocks noGrp="1"/>
          </p:cNvSpPr>
          <p:nvPr>
            <p:ph type="title"/>
          </p:nvPr>
        </p:nvSpPr>
        <p:spPr bwMode="auto">
          <a:xfrm>
            <a:off x="3692959" y="2424023"/>
            <a:ext cx="5218127" cy="1311215"/>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Struktura CBAM zprávy v Portálu</a:t>
            </a:r>
            <a:endParaRPr lang="cs-CZ" sz="4000" dirty="0">
              <a:solidFill>
                <a:schemeClr val="bg1"/>
              </a:solidFill>
            </a:endParaRPr>
          </a:p>
        </p:txBody>
      </p:sp>
      <p:pic>
        <p:nvPicPr>
          <p:cNvPr id="11" name="Obrázek 10"/>
          <p:cNvPicPr>
            <a:picLocks noChangeAspect="1"/>
          </p:cNvPicPr>
          <p:nvPr/>
        </p:nvPicPr>
        <p:blipFill>
          <a:blip r:embed="rId3"/>
          <a:stretch/>
        </p:blipFill>
        <p:spPr bwMode="auto">
          <a:xfrm>
            <a:off x="10777757" y="5725743"/>
            <a:ext cx="1369909" cy="136990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51468783" name="Obrázek 8"/>
          <p:cNvPicPr>
            <a:picLocks noChangeAspect="1"/>
          </p:cNvPicPr>
          <p:nvPr/>
        </p:nvPicPr>
        <p:blipFill>
          <a:blip r:embed="rId3"/>
          <a:stretch/>
        </p:blipFill>
        <p:spPr bwMode="auto">
          <a:xfrm>
            <a:off x="10624239" y="5636532"/>
            <a:ext cx="1369908" cy="1369908"/>
          </a:xfrm>
          <a:prstGeom prst="rect">
            <a:avLst/>
          </a:prstGeom>
        </p:spPr>
      </p:pic>
      <p:pic>
        <p:nvPicPr>
          <p:cNvPr id="4" name="Obrázek 3">
            <a:extLst>
              <a:ext uri="{FF2B5EF4-FFF2-40B4-BE49-F238E27FC236}">
                <a16:creationId xmlns:a16="http://schemas.microsoft.com/office/drawing/2014/main" id="{8BBAD7E7-B071-4650-B9D5-D2DB7315F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09" y="1021162"/>
            <a:ext cx="10981981" cy="507621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AD2B6EF-FA45-49AA-B849-F2CC4D381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865398"/>
            <a:ext cx="10668001" cy="4883444"/>
          </a:xfrm>
          <a:prstGeom prst="rect">
            <a:avLst/>
          </a:prstGeom>
        </p:spPr>
      </p:pic>
      <p:pic>
        <p:nvPicPr>
          <p:cNvPr id="8" name="Obrázek 8">
            <a:extLst>
              <a:ext uri="{FF2B5EF4-FFF2-40B4-BE49-F238E27FC236}">
                <a16:creationId xmlns:a16="http://schemas.microsoft.com/office/drawing/2014/main" id="{2E69F060-225E-40FF-BE28-023E7263B167}"/>
              </a:ext>
            </a:extLst>
          </p:cNvPr>
          <p:cNvPicPr>
            <a:picLocks noChangeAspect="1"/>
          </p:cNvPicPr>
          <p:nvPr/>
        </p:nvPicPr>
        <p:blipFill>
          <a:blip r:embed="rId3"/>
          <a:stretch/>
        </p:blipFill>
        <p:spPr bwMode="auto">
          <a:xfrm>
            <a:off x="10624239" y="5636532"/>
            <a:ext cx="1369908" cy="1369908"/>
          </a:xfrm>
          <a:prstGeom prst="rect">
            <a:avLst/>
          </a:prstGeom>
        </p:spPr>
      </p:pic>
    </p:spTree>
    <p:extLst>
      <p:ext uri="{BB962C8B-B14F-4D97-AF65-F5344CB8AC3E}">
        <p14:creationId xmlns:p14="http://schemas.microsoft.com/office/powerpoint/2010/main" val="27094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B56CEB46-E550-4BE7-9FCC-B7E4F45CF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0" y="975902"/>
            <a:ext cx="10685869" cy="4749275"/>
          </a:xfrm>
          <a:prstGeom prst="rect">
            <a:avLst/>
          </a:prstGeom>
        </p:spPr>
      </p:pic>
      <p:pic>
        <p:nvPicPr>
          <p:cNvPr id="8" name="Obrázek 8">
            <a:extLst>
              <a:ext uri="{FF2B5EF4-FFF2-40B4-BE49-F238E27FC236}">
                <a16:creationId xmlns:a16="http://schemas.microsoft.com/office/drawing/2014/main" id="{E2D0C7A7-592A-4DA7-9C3E-7CD6CCD4F1DF}"/>
              </a:ext>
            </a:extLst>
          </p:cNvPr>
          <p:cNvPicPr>
            <a:picLocks noChangeAspect="1"/>
          </p:cNvPicPr>
          <p:nvPr/>
        </p:nvPicPr>
        <p:blipFill>
          <a:blip r:embed="rId3"/>
          <a:stretch/>
        </p:blipFill>
        <p:spPr bwMode="auto">
          <a:xfrm>
            <a:off x="10624239" y="5636532"/>
            <a:ext cx="1369908" cy="1369908"/>
          </a:xfrm>
          <a:prstGeom prst="rect">
            <a:avLst/>
          </a:prstGeom>
        </p:spPr>
      </p:pic>
    </p:spTree>
    <p:extLst>
      <p:ext uri="{BB962C8B-B14F-4D97-AF65-F5344CB8AC3E}">
        <p14:creationId xmlns:p14="http://schemas.microsoft.com/office/powerpoint/2010/main" val="121689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D3A98D89-9530-4765-B3EA-4E628C144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96" y="994056"/>
            <a:ext cx="10383863" cy="4784792"/>
          </a:xfrm>
          <a:prstGeom prst="rect">
            <a:avLst/>
          </a:prstGeom>
        </p:spPr>
      </p:pic>
      <p:pic>
        <p:nvPicPr>
          <p:cNvPr id="8" name="Obrázek 8">
            <a:extLst>
              <a:ext uri="{FF2B5EF4-FFF2-40B4-BE49-F238E27FC236}">
                <a16:creationId xmlns:a16="http://schemas.microsoft.com/office/drawing/2014/main" id="{C8A0A97A-15A9-4FEC-8363-A7FF1201E5E2}"/>
              </a:ext>
            </a:extLst>
          </p:cNvPr>
          <p:cNvPicPr>
            <a:picLocks noChangeAspect="1"/>
          </p:cNvPicPr>
          <p:nvPr/>
        </p:nvPicPr>
        <p:blipFill>
          <a:blip r:embed="rId3"/>
          <a:stretch/>
        </p:blipFill>
        <p:spPr bwMode="auto">
          <a:xfrm>
            <a:off x="10624239" y="5636532"/>
            <a:ext cx="1369908" cy="1369908"/>
          </a:xfrm>
          <a:prstGeom prst="rect">
            <a:avLst/>
          </a:prstGeom>
        </p:spPr>
      </p:pic>
    </p:spTree>
    <p:extLst>
      <p:ext uri="{BB962C8B-B14F-4D97-AF65-F5344CB8AC3E}">
        <p14:creationId xmlns:p14="http://schemas.microsoft.com/office/powerpoint/2010/main" val="301902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3"/>
        </a:solidFill>
        <a:effectLst/>
      </p:bgPr>
    </p:bg>
    <p:spTree>
      <p:nvGrpSpPr>
        <p:cNvPr id="1" name=""/>
        <p:cNvGrpSpPr/>
        <p:nvPr/>
      </p:nvGrpSpPr>
      <p:grpSpPr bwMode="auto">
        <a:xfrm>
          <a:off x="0" y="0"/>
          <a:ext cx="0" cy="0"/>
          <a:chOff x="0" y="0"/>
          <a:chExt cx="0" cy="0"/>
        </a:xfrm>
      </p:grpSpPr>
      <p:sp>
        <p:nvSpPr>
          <p:cNvPr id="2" name="Nadpis 1"/>
          <p:cNvSpPr>
            <a:spLocks noGrp="1"/>
          </p:cNvSpPr>
          <p:nvPr>
            <p:ph type="title"/>
          </p:nvPr>
        </p:nvSpPr>
        <p:spPr bwMode="auto">
          <a:xfrm>
            <a:off x="2826142" y="497940"/>
            <a:ext cx="6539715" cy="751437"/>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Program</a:t>
            </a:r>
          </a:p>
        </p:txBody>
      </p:sp>
      <p:sp>
        <p:nvSpPr>
          <p:cNvPr id="3" name="Zástupný symbol pro obsah 2"/>
          <p:cNvSpPr>
            <a:spLocks noGrp="1"/>
          </p:cNvSpPr>
          <p:nvPr>
            <p:ph idx="1"/>
          </p:nvPr>
        </p:nvSpPr>
        <p:spPr bwMode="auto">
          <a:xfrm>
            <a:off x="1073304" y="1768415"/>
            <a:ext cx="10045390" cy="4352792"/>
          </a:xfrm>
          <a:prstGeom prst="rect">
            <a:avLst/>
          </a:prstGeom>
          <a:ln>
            <a:noFill/>
          </a:ln>
        </p:spPr>
        <p:txBody>
          <a:bodyPr vertOverflow="overflow" horzOverflow="overflow" vert="horz" wrap="square" lIns="91440" tIns="45720" rIns="91440" bIns="45720" numCol="1" spcCol="0" rtlCol="0" fromWordArt="0" anchor="t" anchorCtr="0" forceAA="0" compatLnSpc="0">
            <a:normAutofit/>
          </a:bodyPr>
          <a:lstStyle/>
          <a:p>
            <a:pPr>
              <a:defRPr/>
            </a:pPr>
            <a:r>
              <a:rPr lang="cs-CZ" dirty="0">
                <a:solidFill>
                  <a:schemeClr val="tx2"/>
                </a:solidFill>
                <a:latin typeface="Arial" panose="020B0604020202020204" pitchFamily="34" charset="0"/>
                <a:cs typeface="Arial" panose="020B0604020202020204" pitchFamily="34" charset="0"/>
              </a:rPr>
              <a:t>Základní informace k mechanismu uhlíkového vyrovnání na hranicích</a:t>
            </a:r>
          </a:p>
          <a:p>
            <a:pPr>
              <a:defRPr/>
            </a:pPr>
            <a:r>
              <a:rPr lang="cs-CZ" dirty="0">
                <a:solidFill>
                  <a:schemeClr val="tx2"/>
                </a:solidFill>
                <a:latin typeface="Arial" panose="020B0604020202020204" pitchFamily="34" charset="0"/>
                <a:cs typeface="Arial" panose="020B0604020202020204" pitchFamily="34" charset="0"/>
              </a:rPr>
              <a:t>Fáze implementace a harmonogram</a:t>
            </a:r>
          </a:p>
          <a:p>
            <a:pPr>
              <a:defRPr/>
            </a:pPr>
            <a:r>
              <a:rPr lang="cs-CZ" dirty="0">
                <a:solidFill>
                  <a:schemeClr val="tx2"/>
                </a:solidFill>
                <a:latin typeface="Arial" panose="020B0604020202020204" pitchFamily="34" charset="0"/>
                <a:cs typeface="Arial" panose="020B0604020202020204" pitchFamily="34" charset="0"/>
              </a:rPr>
              <a:t>Rozsah CBAM</a:t>
            </a:r>
          </a:p>
          <a:p>
            <a:pPr>
              <a:defRPr/>
            </a:pPr>
            <a:r>
              <a:rPr lang="cs-CZ" dirty="0">
                <a:solidFill>
                  <a:schemeClr val="tx2"/>
                </a:solidFill>
                <a:latin typeface="Arial" panose="020B0604020202020204" pitchFamily="34" charset="0"/>
                <a:cs typeface="Arial" panose="020B0604020202020204" pitchFamily="34" charset="0"/>
              </a:rPr>
              <a:t>Role jednotlivých aktérů</a:t>
            </a:r>
          </a:p>
          <a:p>
            <a:pPr>
              <a:defRPr/>
            </a:pPr>
            <a:r>
              <a:rPr lang="cs-CZ" dirty="0">
                <a:solidFill>
                  <a:schemeClr val="tx2"/>
                </a:solidFill>
                <a:latin typeface="Arial" panose="020B0604020202020204" pitchFamily="34" charset="0"/>
                <a:cs typeface="Arial" panose="020B0604020202020204" pitchFamily="34" charset="0"/>
              </a:rPr>
              <a:t>Registrace do přechodného registru CBAM</a:t>
            </a:r>
          </a:p>
          <a:p>
            <a:pPr>
              <a:defRPr/>
            </a:pPr>
            <a:r>
              <a:rPr lang="cs-CZ" dirty="0">
                <a:solidFill>
                  <a:schemeClr val="tx2"/>
                </a:solidFill>
                <a:latin typeface="Arial" panose="020B0604020202020204" pitchFamily="34" charset="0"/>
                <a:cs typeface="Arial" panose="020B0604020202020204" pitchFamily="34" charset="0"/>
              </a:rPr>
              <a:t>Zpráva CBAM a ukázka jejího vyplnění</a:t>
            </a:r>
          </a:p>
        </p:txBody>
      </p:sp>
      <p:pic>
        <p:nvPicPr>
          <p:cNvPr id="15" name="Obrázek 14"/>
          <p:cNvPicPr>
            <a:picLocks noChangeAspect="1"/>
          </p:cNvPicPr>
          <p:nvPr/>
        </p:nvPicPr>
        <p:blipFill>
          <a:blip r:embed="rId3"/>
          <a:stretch/>
        </p:blipFill>
        <p:spPr bwMode="auto">
          <a:xfrm>
            <a:off x="10822091" y="5950997"/>
            <a:ext cx="1369909" cy="13699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9D226955-8D63-487D-9BCF-2029D7F04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89" y="1224027"/>
            <a:ext cx="10825960" cy="3946679"/>
          </a:xfrm>
          <a:prstGeom prst="rect">
            <a:avLst/>
          </a:prstGeom>
        </p:spPr>
      </p:pic>
      <p:pic>
        <p:nvPicPr>
          <p:cNvPr id="8" name="Obrázek 8">
            <a:extLst>
              <a:ext uri="{FF2B5EF4-FFF2-40B4-BE49-F238E27FC236}">
                <a16:creationId xmlns:a16="http://schemas.microsoft.com/office/drawing/2014/main" id="{FBB89A13-C007-43CD-AF8D-7C8AA773FE3A}"/>
              </a:ext>
            </a:extLst>
          </p:cNvPr>
          <p:cNvPicPr>
            <a:picLocks noChangeAspect="1"/>
          </p:cNvPicPr>
          <p:nvPr/>
        </p:nvPicPr>
        <p:blipFill>
          <a:blip r:embed="rId3"/>
          <a:stretch/>
        </p:blipFill>
        <p:spPr bwMode="auto">
          <a:xfrm>
            <a:off x="10624239" y="5636532"/>
            <a:ext cx="1369908" cy="1369908"/>
          </a:xfrm>
          <a:prstGeom prst="rect">
            <a:avLst/>
          </a:prstGeom>
        </p:spPr>
      </p:pic>
    </p:spTree>
    <p:extLst>
      <p:ext uri="{BB962C8B-B14F-4D97-AF65-F5344CB8AC3E}">
        <p14:creationId xmlns:p14="http://schemas.microsoft.com/office/powerpoint/2010/main" val="27537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0A9828C-EAA0-4F78-AF08-FC23994DCFA0}"/>
              </a:ext>
            </a:extLst>
          </p:cNvPr>
          <p:cNvPicPr>
            <a:picLocks noChangeAspect="1"/>
          </p:cNvPicPr>
          <p:nvPr/>
        </p:nvPicPr>
        <p:blipFill>
          <a:blip r:embed="rId2"/>
          <a:stretch>
            <a:fillRect/>
          </a:stretch>
        </p:blipFill>
        <p:spPr>
          <a:xfrm>
            <a:off x="1250716" y="1249680"/>
            <a:ext cx="9690567" cy="4523209"/>
          </a:xfrm>
          <a:prstGeom prst="rect">
            <a:avLst/>
          </a:prstGeom>
        </p:spPr>
      </p:pic>
      <p:sp>
        <p:nvSpPr>
          <p:cNvPr id="6" name="TextovéPole 5">
            <a:extLst>
              <a:ext uri="{FF2B5EF4-FFF2-40B4-BE49-F238E27FC236}">
                <a16:creationId xmlns:a16="http://schemas.microsoft.com/office/drawing/2014/main" id="{D95A0ED3-9F7B-447E-BE47-D69DE96A3706}"/>
              </a:ext>
            </a:extLst>
          </p:cNvPr>
          <p:cNvSpPr txBox="1"/>
          <p:nvPr/>
        </p:nvSpPr>
        <p:spPr>
          <a:xfrm>
            <a:off x="4419600" y="1493520"/>
            <a:ext cx="2001520" cy="476726"/>
          </a:xfrm>
          <a:prstGeom prst="roundRect">
            <a:avLst/>
          </a:prstGeom>
          <a:noFill/>
          <a:ln>
            <a:solidFill>
              <a:srgbClr val="0070C0"/>
            </a:solidFill>
          </a:ln>
        </p:spPr>
        <p:txBody>
          <a:bodyPr wrap="square" rtlCol="0">
            <a:spAutoFit/>
          </a:bodyPr>
          <a:lstStyle/>
          <a:p>
            <a:r>
              <a:rPr lang="cs-CZ" sz="1100" dirty="0">
                <a:latin typeface="Arial" panose="020B0604020202020204" pitchFamily="34" charset="0"/>
                <a:cs typeface="Arial" panose="020B0604020202020204" pitchFamily="34" charset="0"/>
              </a:rPr>
              <a:t>Zde zvolíte HS a KN kódy vašeho zboží.</a:t>
            </a:r>
          </a:p>
        </p:txBody>
      </p:sp>
      <p:cxnSp>
        <p:nvCxnSpPr>
          <p:cNvPr id="12" name="Přímá spojnice se šipkou 11">
            <a:extLst>
              <a:ext uri="{FF2B5EF4-FFF2-40B4-BE49-F238E27FC236}">
                <a16:creationId xmlns:a16="http://schemas.microsoft.com/office/drawing/2014/main" id="{F060966D-A92D-4F55-9C18-3F860FBD08F5}"/>
              </a:ext>
            </a:extLst>
          </p:cNvPr>
          <p:cNvCxnSpPr>
            <a:cxnSpLocks/>
          </p:cNvCxnSpPr>
          <p:nvPr/>
        </p:nvCxnSpPr>
        <p:spPr>
          <a:xfrm flipH="1">
            <a:off x="2600960" y="1748909"/>
            <a:ext cx="1818640" cy="2553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6C6D6D89-2BCC-48E4-B1BD-F2D166142BEB}"/>
              </a:ext>
            </a:extLst>
          </p:cNvPr>
          <p:cNvCxnSpPr>
            <a:cxnSpLocks/>
          </p:cNvCxnSpPr>
          <p:nvPr/>
        </p:nvCxnSpPr>
        <p:spPr>
          <a:xfrm flipH="1">
            <a:off x="4053840" y="2004298"/>
            <a:ext cx="365760" cy="9882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0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3BF8127-50D3-405E-97A6-567C6F6F8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34" y="1155940"/>
            <a:ext cx="11239331" cy="3978965"/>
          </a:xfrm>
          <a:prstGeom prst="rect">
            <a:avLst/>
          </a:prstGeom>
        </p:spPr>
      </p:pic>
      <p:pic>
        <p:nvPicPr>
          <p:cNvPr id="8" name="Obrázek 8">
            <a:extLst>
              <a:ext uri="{FF2B5EF4-FFF2-40B4-BE49-F238E27FC236}">
                <a16:creationId xmlns:a16="http://schemas.microsoft.com/office/drawing/2014/main" id="{7CF5A283-9B57-4BEA-BA5E-3C39083B577C}"/>
              </a:ext>
            </a:extLst>
          </p:cNvPr>
          <p:cNvPicPr>
            <a:picLocks noChangeAspect="1"/>
          </p:cNvPicPr>
          <p:nvPr/>
        </p:nvPicPr>
        <p:blipFill>
          <a:blip r:embed="rId3"/>
          <a:stretch/>
        </p:blipFill>
        <p:spPr bwMode="auto">
          <a:xfrm>
            <a:off x="10624239" y="5636532"/>
            <a:ext cx="1369908" cy="1369908"/>
          </a:xfrm>
          <a:prstGeom prst="rect">
            <a:avLst/>
          </a:prstGeom>
        </p:spPr>
      </p:pic>
    </p:spTree>
    <p:extLst>
      <p:ext uri="{BB962C8B-B14F-4D97-AF65-F5344CB8AC3E}">
        <p14:creationId xmlns:p14="http://schemas.microsoft.com/office/powerpoint/2010/main" val="6028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2689C11-CC9C-4ED4-AB6D-FE7D66FBE555}"/>
              </a:ext>
            </a:extLst>
          </p:cNvPr>
          <p:cNvPicPr>
            <a:picLocks noChangeAspect="1"/>
          </p:cNvPicPr>
          <p:nvPr/>
        </p:nvPicPr>
        <p:blipFill>
          <a:blip r:embed="rId2"/>
          <a:stretch>
            <a:fillRect/>
          </a:stretch>
        </p:blipFill>
        <p:spPr>
          <a:xfrm>
            <a:off x="1472843" y="1494676"/>
            <a:ext cx="9246314" cy="4804524"/>
          </a:xfrm>
          <a:prstGeom prst="rect">
            <a:avLst/>
          </a:prstGeom>
        </p:spPr>
      </p:pic>
      <p:sp>
        <p:nvSpPr>
          <p:cNvPr id="6" name="TextovéPole 5">
            <a:extLst>
              <a:ext uri="{FF2B5EF4-FFF2-40B4-BE49-F238E27FC236}">
                <a16:creationId xmlns:a16="http://schemas.microsoft.com/office/drawing/2014/main" id="{A9F0A868-CB18-47F3-B7A8-9966BE1A7DAF}"/>
              </a:ext>
            </a:extLst>
          </p:cNvPr>
          <p:cNvSpPr txBox="1"/>
          <p:nvPr/>
        </p:nvSpPr>
        <p:spPr>
          <a:xfrm>
            <a:off x="3108960" y="1154157"/>
            <a:ext cx="6746240" cy="340519"/>
          </a:xfrm>
          <a:prstGeom prst="roundRect">
            <a:avLst/>
          </a:prstGeom>
          <a:noFill/>
          <a:ln w="12700">
            <a:solidFill>
              <a:srgbClr val="FFC000"/>
            </a:solidFill>
          </a:ln>
        </p:spPr>
        <p:txBody>
          <a:bodyPr wrap="square" rtlCol="0">
            <a:spAutoFit/>
          </a:bodyPr>
          <a:lstStyle/>
          <a:p>
            <a:r>
              <a:rPr lang="cs-CZ" sz="1400" dirty="0"/>
              <a:t>Pro všechny druhy zboží kromě elektřiny je třeba oznamovat přímé i nepřímé emise.</a:t>
            </a:r>
          </a:p>
        </p:txBody>
      </p:sp>
    </p:spTree>
    <p:extLst>
      <p:ext uri="{BB962C8B-B14F-4D97-AF65-F5344CB8AC3E}">
        <p14:creationId xmlns:p14="http://schemas.microsoft.com/office/powerpoint/2010/main" val="299412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79206560" name="Obrázek 8"/>
          <p:cNvPicPr>
            <a:picLocks noChangeAspect="1"/>
          </p:cNvPicPr>
          <p:nvPr/>
        </p:nvPicPr>
        <p:blipFill>
          <a:blip r:embed="rId3"/>
          <a:stretch/>
        </p:blipFill>
        <p:spPr bwMode="auto">
          <a:xfrm>
            <a:off x="10624239" y="5636531"/>
            <a:ext cx="1369908" cy="1369907"/>
          </a:xfrm>
          <a:prstGeom prst="rect">
            <a:avLst/>
          </a:prstGeom>
        </p:spPr>
      </p:pic>
      <p:sp>
        <p:nvSpPr>
          <p:cNvPr id="394644997" name="Nadpis 1"/>
          <p:cNvSpPr>
            <a:spLocks noGrp="1"/>
          </p:cNvSpPr>
          <p:nvPr>
            <p:ph type="title"/>
          </p:nvPr>
        </p:nvSpPr>
        <p:spPr bwMode="auto">
          <a:xfrm>
            <a:off x="2709338" y="2483303"/>
            <a:ext cx="6539715" cy="1417410"/>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Praktická ukázka vyplnění zprávy CBAM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57030399" name="Zástupný symbol pro text 3"/>
          <p:cNvSpPr>
            <a:spLocks noGrp="1"/>
          </p:cNvSpPr>
          <p:nvPr>
            <p:ph type="body" sz="half" idx="2"/>
          </p:nvPr>
        </p:nvSpPr>
        <p:spPr bwMode="auto">
          <a:xfrm>
            <a:off x="416041" y="1399476"/>
            <a:ext cx="10020565" cy="4789447"/>
          </a:xfrm>
        </p:spPr>
        <p:txBody>
          <a:bodyPr/>
          <a:lstStyle/>
          <a:p>
            <a:pPr marL="285750" indent="-285750">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Bude dostupná Demo verze přechodného registru CBAM?</a:t>
            </a:r>
            <a:endParaRPr sz="1600" b="1" u="sng" dirty="0">
              <a:solidFill>
                <a:srgbClr val="000000"/>
              </a:solidFill>
              <a:latin typeface="Arial" panose="020B0604020202020204" pitchFamily="34" charset="0"/>
              <a:ea typeface="Calibri"/>
              <a:cs typeface="Arial" panose="020B0604020202020204" pitchFamily="34" charset="0"/>
            </a:endParaRPr>
          </a:p>
          <a:p>
            <a:pPr marL="742950" lvl="1" indent="-285750">
              <a:buFont typeface="Arial" panose="020B0604020202020204" pitchFamily="34" charset="0"/>
              <a:buChar char="•"/>
              <a:defRPr/>
            </a:pPr>
            <a:r>
              <a:rPr lang="cs-CZ" sz="1600" dirty="0">
                <a:solidFill>
                  <a:srgbClr val="000000"/>
                </a:solidFill>
                <a:latin typeface="Arial" panose="020B0604020202020204" pitchFamily="34" charset="0"/>
                <a:ea typeface="Calibri"/>
                <a:cs typeface="Arial" panose="020B0604020202020204" pitchFamily="34" charset="0"/>
              </a:rPr>
              <a:t>Zpřístupnění testovacího prostředí se aktuálně věnujeme. </a:t>
            </a:r>
            <a:endParaRPr sz="1600" u="none"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Připravuje MŽP další legislativu pro CBAM?</a:t>
            </a:r>
            <a:endParaRPr sz="1600" b="1" u="sng"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Legislativu připravuje Ministerstvo financí formou nového zákona.</a:t>
            </a:r>
            <a:endParaRP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Co máme jako společnost dělat, pokud nám naši dodavatelé dotčeného zboží neposkytnou včas obecné informace o zařízeních pro report do konce ledna 2024?</a:t>
            </a:r>
            <a:endParaRPr sz="16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strike="noStrike" cap="none" spc="0" dirty="0">
                <a:solidFill>
                  <a:schemeClr val="tx1"/>
                </a:solidFill>
                <a:latin typeface="Arial" panose="020B0604020202020204" pitchFamily="34" charset="0"/>
                <a:ea typeface="Calibri"/>
                <a:cs typeface="Arial" panose="020B0604020202020204" pitchFamily="34" charset="0"/>
              </a:rPr>
              <a:t>Pokud od dodavatele dovozce informace o emisích nezíská, je možné pro první tři CBAM zprávy do 31. června 2024 použít k určení emisí defaultní hodnoty.</a:t>
            </a:r>
            <a:endParaRPr sz="1600" b="0" i="0" u="none" strike="noStrike" cap="none" spc="0" dirty="0">
              <a:solidFill>
                <a:schemeClr val="tx1"/>
              </a:solidFill>
              <a:latin typeface="Arial" panose="020B0604020202020204" pitchFamily="34" charset="0"/>
              <a:ea typeface="Calibri"/>
              <a:cs typeface="Arial" panose="020B0604020202020204" pitchFamily="34" charset="0"/>
            </a:endParaRPr>
          </a:p>
          <a:p>
            <a:pPr marL="285750" indent="-285750" algn="just">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Kdy a kde budou zveřejněny defaultní hodnoty?</a:t>
            </a:r>
            <a:endParaRPr sz="1600" b="1" i="0" u="none" strike="noStrike" cap="none" spc="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Defaultní hodnoty budou zveřejněny Evropskou Komisí na </a:t>
            </a:r>
            <a:r>
              <a:rPr lang="cs-CZ" sz="1600" dirty="0">
                <a:solidFill>
                  <a:srgbClr val="000000"/>
                </a:solidFill>
                <a:latin typeface="Arial" panose="020B0604020202020204" pitchFamily="34" charset="0"/>
                <a:ea typeface="Calibri"/>
                <a:cs typeface="Arial" panose="020B0604020202020204" pitchFamily="34" charset="0"/>
              </a:rPr>
              <a:t>webových stránkách</a:t>
            </a:r>
            <a:r>
              <a:rPr lang="cs-CZ" sz="1600" dirty="0">
                <a:solidFill>
                  <a:srgbClr val="0070C0"/>
                </a:solidFill>
                <a:latin typeface="Arial" panose="020B0604020202020204" pitchFamily="34" charset="0"/>
                <a:ea typeface="Calibri"/>
                <a:cs typeface="Arial" panose="020B0604020202020204" pitchFamily="34" charset="0"/>
              </a:rPr>
              <a:t> </a:t>
            </a:r>
            <a:r>
              <a:rPr lang="cs-CZ" sz="1600" dirty="0">
                <a:solidFill>
                  <a:srgbClr val="0070C0"/>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https://taxation-customs.ec.europa.eu/carbon-border-adjustment-mechanism_en</a:t>
            </a:r>
            <a:r>
              <a:rPr lang="cs-CZ" sz="1600" dirty="0">
                <a:solidFill>
                  <a:srgbClr val="0070C0"/>
                </a:solidFill>
                <a:latin typeface="Arial" panose="020B0604020202020204" pitchFamily="34" charset="0"/>
                <a:ea typeface="Calibri"/>
                <a:cs typeface="Arial" panose="020B0604020202020204" pitchFamily="34" charset="0"/>
              </a:rPr>
              <a:t> </a:t>
            </a: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na konci roku 2023.</a:t>
            </a:r>
            <a:endParaRPr sz="1600" b="0" i="0" u="none" strike="noStrike" cap="none" spc="0" dirty="0">
              <a:solidFill>
                <a:schemeClr val="tx1"/>
              </a:solidFill>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Je dodavatel povinný mi údaje o emisích poskytnout ?</a:t>
            </a:r>
            <a:endParaRPr sz="1600" b="1" u="sng"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strike="noStrike" cap="none" spc="0" dirty="0">
                <a:solidFill>
                  <a:schemeClr val="tx1"/>
                </a:solidFill>
                <a:latin typeface="Arial" panose="020B0604020202020204" pitchFamily="34" charset="0"/>
                <a:ea typeface="Calibri"/>
                <a:cs typeface="Arial" panose="020B0604020202020204" pitchFamily="34" charset="0"/>
              </a:rPr>
              <a:t>Evropská legislativa nemůže uplatňovat povinnost na výrobce ze třetích zemí, proto povinnost za předložení údajů leží na ohlašujících deklarantech, kteří si tak budou muset se svými dodavateli zajistit dodání potřebných informací, například smluvním ujednáním.</a:t>
            </a:r>
            <a:endParaRPr sz="1600" dirty="0">
              <a:latin typeface="Arial" panose="020B0604020202020204" pitchFamily="34" charset="0"/>
              <a:cs typeface="Arial" panose="020B0604020202020204" pitchFamily="34" charset="0"/>
            </a:endParaRPr>
          </a:p>
        </p:txBody>
      </p:sp>
      <p:pic>
        <p:nvPicPr>
          <p:cNvPr id="1226547783" name="Obrázek 8"/>
          <p:cNvPicPr>
            <a:picLocks noChangeAspect="1"/>
          </p:cNvPicPr>
          <p:nvPr/>
        </p:nvPicPr>
        <p:blipFill>
          <a:blip r:embed="rId4"/>
          <a:stretch/>
        </p:blipFill>
        <p:spPr bwMode="auto">
          <a:xfrm>
            <a:off x="10624240" y="5636532"/>
            <a:ext cx="1369908" cy="1369908"/>
          </a:xfrm>
          <a:prstGeom prst="rect">
            <a:avLst/>
          </a:prstGeom>
        </p:spPr>
      </p:pic>
      <p:sp>
        <p:nvSpPr>
          <p:cNvPr id="1858380468" name="Nadpis 1"/>
          <p:cNvSpPr>
            <a:spLocks noGrp="1"/>
          </p:cNvSpPr>
          <p:nvPr>
            <p:ph type="title"/>
          </p:nvPr>
        </p:nvSpPr>
        <p:spPr bwMode="auto">
          <a:xfrm>
            <a:off x="1209079" y="293355"/>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FAQ</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26279918" name="Zástupný symbol pro text 3"/>
          <p:cNvSpPr>
            <a:spLocks noGrp="1"/>
          </p:cNvSpPr>
          <p:nvPr>
            <p:ph type="body" sz="half" idx="2"/>
          </p:nvPr>
        </p:nvSpPr>
        <p:spPr bwMode="auto">
          <a:xfrm>
            <a:off x="416041" y="1399476"/>
            <a:ext cx="9975207" cy="4789447"/>
          </a:xfrm>
        </p:spPr>
        <p:txBody>
          <a:bodyPr/>
          <a:lstStyle/>
          <a:p>
            <a:pPr marL="285750" indent="-285750" algn="just">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Je možné, aby se za jednu firmu registrovalo více osob?</a:t>
            </a:r>
            <a:endParaRPr sz="1600" u="none"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Ano, registraci více osob je možná, v tomto se obracejte na Celní správu.</a:t>
            </a:r>
            <a:endParaRPr sz="1600" b="0" i="0" u="none" strike="noStrike" cap="none" spc="0" dirty="0">
              <a:solidFill>
                <a:srgbClr val="000000"/>
              </a:solidFill>
              <a:latin typeface="Arial" panose="020B0604020202020204" pitchFamily="34" charset="0"/>
              <a:ea typeface="Calibri"/>
              <a:cs typeface="Arial" panose="020B0604020202020204" pitchFamily="34" charset="0"/>
            </a:endParaRPr>
          </a:p>
          <a:p>
            <a:pPr marL="285750" indent="-285750" algn="just">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Může dovozce využít více nepřímých celních zástupců?</a:t>
            </a:r>
            <a:endParaRPr sz="1600" b="0" i="0" u="none" strike="noStrike" cap="none" spc="0" dirty="0">
              <a:solidFill>
                <a:srgbClr val="000000"/>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Ano, pro každé dovezené zboží je ale třeba mít vždy jen jednoho zástupce. </a:t>
            </a:r>
            <a:endParaRPr sz="1600" b="0" i="0" u="none" strike="noStrike" cap="none" spc="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Jak může nepřímý celní zástupce dokázat, že odmítl plnit ohlašovací povinnosti CBAM? (Jen pokud je dovozce se sídlem v EU)</a:t>
            </a:r>
            <a:endParaRPr sz="1600" b="1" i="0" u="none" strike="noStrike" cap="none" spc="0" dirty="0">
              <a:solidFill>
                <a:srgbClr val="000000"/>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Komise na toto vypracuje šablonu, pomocí které nepřímý celní zástupce notifikuje dovozci, že povinnosti CBAM plnit nebude. </a:t>
            </a:r>
            <a:endParaRPr sz="1600" u="none" dirty="0">
              <a:solidFill>
                <a:srgbClr val="000000"/>
              </a:solidFill>
              <a:latin typeface="Arial" panose="020B0604020202020204" pitchFamily="34" charset="0"/>
              <a:ea typeface="Calibri"/>
              <a:cs typeface="Arial" panose="020B0604020202020204" pitchFamily="34" charset="0"/>
            </a:endParaRPr>
          </a:p>
          <a:p>
            <a:pPr marL="285750" indent="-285750" algn="just">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Jsem soukromý dovozce bez EORI čísla, co mám dělat? </a:t>
            </a:r>
            <a:endParaRPr sz="1600" b="0" i="0" u="none" strike="noStrike" cap="none" spc="0" dirty="0">
              <a:solidFill>
                <a:srgbClr val="000000"/>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Pokud nemáte číslo EORI, musíte se obrátit na nepřímého celního zástupce.</a:t>
            </a:r>
            <a:endParaRPr sz="1600" dirty="0">
              <a:solidFill>
                <a:srgbClr val="000000"/>
              </a:solidFill>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r>
              <a:rPr lang="cs-CZ" sz="1600" b="1" i="0" u="none" strike="noStrike" cap="none" spc="0" dirty="0">
                <a:solidFill>
                  <a:srgbClr val="000000"/>
                </a:solidFill>
                <a:latin typeface="Arial" panose="020B0604020202020204" pitchFamily="34" charset="0"/>
                <a:ea typeface="Calibri"/>
                <a:cs typeface="Arial" panose="020B0604020202020204" pitchFamily="34" charset="0"/>
              </a:rPr>
              <a:t>Jaký je rozdíl mezi operátorem a instalací</a:t>
            </a:r>
            <a:endParaRPr lang="cs-CZ"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Instalace se v české verzi CBAM nařízení překládá jako "zařízení", což je stacionární jednotka, v níž probíhá výrobní proces. Operátor se v české verzi CBAM nařízení překládá jako "provozovatel", tedy jakákoli osoba, která provozuje zařízení ve třetí zemi. Jeden operátor/provozovatel tedy může provozovat i více zařízení.</a:t>
            </a:r>
            <a:endParaRPr lang="cs-CZ" sz="1600" dirty="0">
              <a:solidFill>
                <a:schemeClr val="tx2"/>
              </a:solidFill>
              <a:latin typeface="Arial" panose="020B0604020202020204" pitchFamily="34" charset="0"/>
              <a:cs typeface="Arial" panose="020B0604020202020204" pitchFamily="34" charset="0"/>
            </a:endParaRPr>
          </a:p>
        </p:txBody>
      </p:sp>
      <p:pic>
        <p:nvPicPr>
          <p:cNvPr id="127457892" name="Obrázek 8"/>
          <p:cNvPicPr>
            <a:picLocks noChangeAspect="1"/>
          </p:cNvPicPr>
          <p:nvPr/>
        </p:nvPicPr>
        <p:blipFill>
          <a:blip r:embed="rId3"/>
          <a:stretch/>
        </p:blipFill>
        <p:spPr bwMode="auto">
          <a:xfrm>
            <a:off x="10624240" y="5636532"/>
            <a:ext cx="1369908" cy="1369908"/>
          </a:xfrm>
          <a:prstGeom prst="rect">
            <a:avLst/>
          </a:prstGeom>
        </p:spPr>
      </p:pic>
      <p:sp>
        <p:nvSpPr>
          <p:cNvPr id="754983071" name="Nadpis 1"/>
          <p:cNvSpPr>
            <a:spLocks noGrp="1"/>
          </p:cNvSpPr>
          <p:nvPr>
            <p:ph type="title"/>
          </p:nvPr>
        </p:nvSpPr>
        <p:spPr bwMode="auto">
          <a:xfrm>
            <a:off x="1209079" y="293355"/>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FAQ</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3594993" name="Zástupný symbol pro text 3"/>
          <p:cNvSpPr>
            <a:spLocks noGrp="1"/>
          </p:cNvSpPr>
          <p:nvPr>
            <p:ph type="body" sz="half" idx="2"/>
          </p:nvPr>
        </p:nvSpPr>
        <p:spPr bwMode="auto">
          <a:xfrm>
            <a:off x="416041" y="1399476"/>
            <a:ext cx="9975207" cy="4789447"/>
          </a:xfrm>
        </p:spPr>
        <p:txBody>
          <a:bodyPr>
            <a:normAutofit/>
          </a:bodyPr>
          <a:lstStyle/>
          <a:p>
            <a:pPr marL="261850" indent="-261850">
              <a:buFont typeface="Arial"/>
              <a:buChar char="•"/>
              <a:defRPr/>
            </a:pPr>
            <a:r>
              <a:rPr lang="cs-CZ" b="1" i="0" u="none" strike="noStrike" cap="none" spc="0" dirty="0">
                <a:solidFill>
                  <a:srgbClr val="000000"/>
                </a:solidFill>
                <a:latin typeface="Arial" panose="020B0604020202020204" pitchFamily="34" charset="0"/>
                <a:ea typeface="Calibri"/>
                <a:cs typeface="Arial" panose="020B0604020202020204" pitchFamily="34" charset="0"/>
              </a:rPr>
              <a:t>Bude překlad CBAM portálu?</a:t>
            </a:r>
            <a:endParaRPr u="none" dirty="0">
              <a:solidFill>
                <a:srgbClr val="000000"/>
              </a:solidFill>
              <a:latin typeface="Arial" panose="020B0604020202020204" pitchFamily="34" charset="0"/>
              <a:cs typeface="Arial" panose="020B0604020202020204" pitchFamily="34" charset="0"/>
            </a:endParaRPr>
          </a:p>
          <a:p>
            <a:pPr marL="719050" lvl="1" indent="-261850">
              <a:buFont typeface="Arial"/>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Ano, ve spolupráci s EK bude portál přeložen. </a:t>
            </a:r>
            <a:endParaRPr sz="1600" u="none" dirty="0">
              <a:solidFill>
                <a:srgbClr val="000000"/>
              </a:solidFill>
              <a:latin typeface="Arial" panose="020B0604020202020204" pitchFamily="34" charset="0"/>
              <a:ea typeface="Calibri"/>
              <a:cs typeface="Arial" panose="020B0604020202020204" pitchFamily="34" charset="0"/>
            </a:endParaRPr>
          </a:p>
          <a:p>
            <a:pPr marL="261850" indent="-261850">
              <a:buFont typeface="Arial"/>
              <a:buChar char="•"/>
              <a:defRPr/>
            </a:pPr>
            <a:r>
              <a:rPr lang="cs-CZ" b="1" i="0" u="none" strike="noStrike" cap="none" spc="0" dirty="0">
                <a:solidFill>
                  <a:srgbClr val="000000"/>
                </a:solidFill>
                <a:latin typeface="Arial" panose="020B0604020202020204" pitchFamily="34" charset="0"/>
                <a:ea typeface="Calibri"/>
                <a:cs typeface="Arial" panose="020B0604020202020204" pitchFamily="34" charset="0"/>
              </a:rPr>
              <a:t>Budou materiály v češtině?</a:t>
            </a:r>
            <a:endParaRPr b="1" i="0" u="none" strike="noStrike" cap="none" spc="0" dirty="0">
              <a:solidFill>
                <a:srgbClr val="000000"/>
              </a:solidFill>
              <a:latin typeface="Arial" panose="020B0604020202020204" pitchFamily="34" charset="0"/>
              <a:cs typeface="Arial" panose="020B0604020202020204" pitchFamily="34" charset="0"/>
            </a:endParaRPr>
          </a:p>
          <a:p>
            <a:pPr marL="661900" lvl="1" indent="-261850">
              <a:buFont typeface="Arial"/>
              <a:buChar char="•"/>
              <a:defRPr/>
            </a:pPr>
            <a:r>
              <a:rPr lang="cs-CZ" sz="1600" b="0" i="0" u="none" strike="noStrike" cap="none" spc="0" dirty="0">
                <a:solidFill>
                  <a:srgbClr val="000000"/>
                </a:solidFill>
                <a:latin typeface="Arial" panose="020B0604020202020204" pitchFamily="34" charset="0"/>
                <a:ea typeface="Calibri"/>
                <a:cs typeface="Arial" panose="020B0604020202020204" pitchFamily="34" charset="0"/>
              </a:rPr>
              <a:t>Ano, pokyny pro dovozce budou k dispozici ve 24 úředních jazycích EU. Pokyny pro výrobce mimo EU budou k dispozici v angličtině, francouzštině, němčině, polštině, španělštině, italštině, arabštině, korejštině, mandarínštině, hindštině a turečtině.</a:t>
            </a:r>
            <a:r>
              <a:rPr lang="cs-CZ" sz="1600" b="0" i="0" u="none" strike="noStrike" cap="none" spc="0" dirty="0">
                <a:solidFill>
                  <a:schemeClr val="tx1"/>
                </a:solidFill>
                <a:latin typeface="Arial" panose="020B0604020202020204" pitchFamily="34" charset="0"/>
                <a:ea typeface="Arial"/>
                <a:cs typeface="Arial" panose="020B0604020202020204" pitchFamily="34" charset="0"/>
              </a:rPr>
              <a:t> </a:t>
            </a:r>
            <a:r>
              <a:rPr lang="cs-CZ" sz="1600" b="0" i="0" u="none" strike="noStrike" cap="none" spc="0" dirty="0">
                <a:solidFill>
                  <a:schemeClr val="tx1"/>
                </a:solidFill>
                <a:latin typeface="Arial" panose="020B0604020202020204" pitchFamily="34" charset="0"/>
                <a:ea typeface="Calibri"/>
                <a:cs typeface="Arial" panose="020B0604020202020204" pitchFamily="34" charset="0"/>
              </a:rPr>
              <a:t>Překlad pro dovozce bude k dispozici během února a překlad pro výrobce během května.</a:t>
            </a:r>
          </a:p>
          <a:p>
            <a:pPr marL="661900" lvl="1" indent="-261850">
              <a:buFont typeface="Arial"/>
              <a:buChar char="•"/>
              <a:defRPr/>
            </a:pPr>
            <a:endParaRPr lang="cs-CZ" sz="1600" dirty="0">
              <a:latin typeface="Arial" panose="020B0604020202020204" pitchFamily="34" charset="0"/>
              <a:cs typeface="Arial" panose="020B0604020202020204" pitchFamily="34" charset="0"/>
            </a:endParaRPr>
          </a:p>
        </p:txBody>
      </p:sp>
      <p:pic>
        <p:nvPicPr>
          <p:cNvPr id="1501638007" name="Obrázek 8"/>
          <p:cNvPicPr>
            <a:picLocks noChangeAspect="1"/>
          </p:cNvPicPr>
          <p:nvPr/>
        </p:nvPicPr>
        <p:blipFill>
          <a:blip r:embed="rId3"/>
          <a:stretch/>
        </p:blipFill>
        <p:spPr bwMode="auto">
          <a:xfrm>
            <a:off x="10624240" y="5636532"/>
            <a:ext cx="1369908" cy="1369908"/>
          </a:xfrm>
          <a:prstGeom prst="rect">
            <a:avLst/>
          </a:prstGeom>
        </p:spPr>
      </p:pic>
      <p:sp>
        <p:nvSpPr>
          <p:cNvPr id="1442746245" name="Nadpis 1"/>
          <p:cNvSpPr>
            <a:spLocks noGrp="1"/>
          </p:cNvSpPr>
          <p:nvPr>
            <p:ph type="title"/>
          </p:nvPr>
        </p:nvSpPr>
        <p:spPr bwMode="auto">
          <a:xfrm>
            <a:off x="1209079" y="293355"/>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a:bodyPr>
          <a:lstStyle/>
          <a:p>
            <a:pPr algn="ctr">
              <a:defRPr/>
            </a:pPr>
            <a:r>
              <a:rPr lang="cs-CZ" sz="4000" dirty="0">
                <a:solidFill>
                  <a:schemeClr val="bg1"/>
                </a:solidFill>
                <a:latin typeface="Arial" panose="020B0604020202020204" pitchFamily="34" charset="0"/>
                <a:cs typeface="Arial" panose="020B0604020202020204" pitchFamily="34" charset="0"/>
              </a:rPr>
              <a:t>FAQ</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44475187" name="Zástupný symbol pro text 3"/>
          <p:cNvSpPr>
            <a:spLocks noGrp="1"/>
          </p:cNvSpPr>
          <p:nvPr>
            <p:ph type="body" sz="half" idx="2"/>
          </p:nvPr>
        </p:nvSpPr>
        <p:spPr bwMode="auto">
          <a:xfrm>
            <a:off x="2389770" y="1776026"/>
            <a:ext cx="8125791" cy="3374361"/>
          </a:xfrm>
        </p:spPr>
        <p:txBody>
          <a:bodyPr>
            <a:normAutofit/>
          </a:bodyPr>
          <a:lstStyle/>
          <a:p>
            <a:pPr>
              <a:defRPr/>
            </a:pPr>
            <a:endParaRPr dirty="0">
              <a:latin typeface="Arial" panose="020B0604020202020204" pitchFamily="34" charset="0"/>
              <a:cs typeface="Arial" panose="020B0604020202020204" pitchFamily="34" charset="0"/>
            </a:endParaRPr>
          </a:p>
          <a:p>
            <a:pPr marL="261850" indent="-261850">
              <a:buFont typeface="Arial"/>
              <a:buChar char="•"/>
              <a:defRPr/>
            </a:pPr>
            <a:r>
              <a:rPr lang="cs-CZ" b="0" i="0" u="none" dirty="0">
                <a:solidFill>
                  <a:srgbClr val="000000"/>
                </a:solidFill>
                <a:latin typeface="Arial" panose="020B0604020202020204" pitchFamily="34" charset="0"/>
                <a:ea typeface="Calibri"/>
                <a:cs typeface="Arial" panose="020B0604020202020204" pitchFamily="34" charset="0"/>
              </a:rPr>
              <a:t>Celní správa je pověřená udělováním přístupu do CBAM rejstříku,  přijímáním žádostí o povolení deklarantů CBAM a dohlížením nad plněním  povinností při dovozu zboží. Pro tyto informace můžete kontaktovat</a:t>
            </a:r>
            <a:r>
              <a:rPr lang="cs-CZ" b="0" i="0" dirty="0">
                <a:solidFill>
                  <a:srgbClr val="000000"/>
                </a:solidFill>
                <a:latin typeface="Arial" panose="020B0604020202020204" pitchFamily="34" charset="0"/>
                <a:ea typeface="Calibri"/>
                <a:cs typeface="Arial" panose="020B0604020202020204" pitchFamily="34" charset="0"/>
              </a:rPr>
              <a:t> </a:t>
            </a:r>
            <a:r>
              <a:rPr lang="en-US" b="1" i="0" strike="noStrike" cap="none" spc="0" dirty="0">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CBAM@cs.mfcr.cz</a:t>
            </a:r>
            <a:endParaRPr lang="cs-CZ" b="1" i="0" strike="noStrike" cap="none" spc="0" dirty="0">
              <a:latin typeface="Arial" panose="020B0604020202020204" pitchFamily="34" charset="0"/>
              <a:ea typeface="Calibri"/>
              <a:cs typeface="Arial" panose="020B0604020202020204" pitchFamily="34" charset="0"/>
            </a:endParaRPr>
          </a:p>
          <a:p>
            <a:pPr marL="261850" indent="-261850">
              <a:buFont typeface="Arial"/>
              <a:buChar char="•"/>
              <a:defRPr/>
            </a:pPr>
            <a:r>
              <a:rPr lang="cs-CZ" dirty="0">
                <a:latin typeface="Arial" panose="020B0604020202020204" pitchFamily="34" charset="0"/>
                <a:cs typeface="Arial" panose="020B0604020202020204" pitchFamily="34" charset="0"/>
              </a:rPr>
              <a:t>Více informací na</a:t>
            </a:r>
            <a:r>
              <a:rPr lang="cs-CZ" b="1" dirty="0">
                <a:latin typeface="Arial" panose="020B0604020202020204" pitchFamily="34" charset="0"/>
                <a:cs typeface="Arial" panose="020B0604020202020204" pitchFamily="34" charset="0"/>
              </a:rPr>
              <a:t>: </a:t>
            </a:r>
            <a:r>
              <a:rPr lang="cs-CZ"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https://www.celnisprava.cz</a:t>
            </a:r>
            <a:endParaRPr lang="cs-CZ" dirty="0">
              <a:solidFill>
                <a:srgbClr val="0070C0"/>
              </a:solidFill>
              <a:latin typeface="Arial" panose="020B0604020202020204" pitchFamily="34" charset="0"/>
              <a:cs typeface="Arial" panose="020B0604020202020204" pitchFamily="34" charset="0"/>
            </a:endParaRPr>
          </a:p>
          <a:p>
            <a:pPr marL="261850" indent="-261850">
              <a:buFont typeface="Arial"/>
              <a:buChar char="•"/>
              <a:defRPr/>
            </a:pPr>
            <a:r>
              <a:rPr lang="cs-CZ" b="0" i="0" u="none" dirty="0">
                <a:solidFill>
                  <a:srgbClr val="000000"/>
                </a:solidFill>
                <a:latin typeface="Arial" panose="020B0604020202020204" pitchFamily="34" charset="0"/>
                <a:ea typeface="Calibri"/>
                <a:cs typeface="Arial" panose="020B0604020202020204" pitchFamily="34" charset="0"/>
              </a:rPr>
              <a:t>MŽP je odpovědné za kontrolu CBAM zpráv a prohlášení o výpočtu emisí  CO2 a certifikátů, které mají být odevzdány. V případě dotazů k těmto  tématům se můžete obrátit na </a:t>
            </a:r>
            <a:r>
              <a:rPr b="1" dirty="0">
                <a:latin typeface="Arial" panose="020B0604020202020204" pitchFamily="34" charset="0"/>
                <a:ea typeface="Calibri"/>
                <a:cs typeface="Arial" panose="020B0604020202020204" pitchFamily="34" charset="0"/>
              </a:rPr>
              <a:t>CBAM_ETS@mzp.cz.</a:t>
            </a:r>
            <a:endParaRPr lang="cs-CZ" b="1" dirty="0">
              <a:latin typeface="Arial" panose="020B0604020202020204" pitchFamily="34" charset="0"/>
              <a:ea typeface="Calibri"/>
              <a:cs typeface="Arial" panose="020B0604020202020204" pitchFamily="34" charset="0"/>
            </a:endParaRPr>
          </a:p>
          <a:p>
            <a:pPr marL="261850" indent="-261850">
              <a:buFont typeface="Arial"/>
              <a:buChar char="•"/>
              <a:defRPr/>
            </a:pPr>
            <a:r>
              <a:rPr lang="cs-CZ" dirty="0">
                <a:latin typeface="Arial" panose="020B0604020202020204" pitchFamily="34" charset="0"/>
                <a:cs typeface="Arial" panose="020B0604020202020204" pitchFamily="34" charset="0"/>
              </a:rPr>
              <a:t>Více informací na: </a:t>
            </a:r>
            <a:r>
              <a:rPr lang="cs-CZ"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https://www.mzp.cz/cz/cbam</a:t>
            </a:r>
            <a:r>
              <a:rPr lang="cs-CZ" dirty="0">
                <a:solidFill>
                  <a:srgbClr val="0070C0"/>
                </a:solidFill>
                <a:latin typeface="Arial" panose="020B0604020202020204" pitchFamily="34" charset="0"/>
                <a:cs typeface="Arial" panose="020B0604020202020204" pitchFamily="34" charset="0"/>
              </a:rPr>
              <a:t> </a:t>
            </a:r>
            <a:endParaRPr dirty="0">
              <a:solidFill>
                <a:srgbClr val="0070C0"/>
              </a:solidFill>
              <a:latin typeface="Arial" panose="020B0604020202020204" pitchFamily="34" charset="0"/>
              <a:cs typeface="Arial" panose="020B0604020202020204" pitchFamily="34" charset="0"/>
            </a:endParaRPr>
          </a:p>
          <a:p>
            <a:pPr marL="261850" indent="-261850">
              <a:buFont typeface="Arial"/>
              <a:buChar char="•"/>
              <a:defRPr/>
            </a:pPr>
            <a:r>
              <a:rPr lang="cs-CZ" b="0" i="0" u="none" dirty="0">
                <a:solidFill>
                  <a:srgbClr val="000000"/>
                </a:solidFill>
                <a:latin typeface="Arial" panose="020B0604020202020204" pitchFamily="34" charset="0"/>
                <a:ea typeface="Calibri"/>
                <a:cs typeface="Arial" panose="020B0604020202020204" pitchFamily="34" charset="0"/>
              </a:rPr>
              <a:t>Na stránkách Evropské komise jsou dostupné podrobné pokyny pro dovozce a pro výrobce ze třetích zemí a veškerá legislativa: </a:t>
            </a:r>
            <a:r>
              <a:rPr lang="cs-CZ" b="0" i="0" strike="noStrike" cap="none" spc="0" dirty="0">
                <a:solidFill>
                  <a:srgbClr val="0070C0"/>
                </a:solidFill>
                <a:latin typeface="Arial" panose="020B0604020202020204" pitchFamily="34" charset="0"/>
                <a:ea typeface="Calibri"/>
                <a:cs typeface="Arial" panose="020B0604020202020204" pitchFamily="34" charset="0"/>
                <a:hlinkClick r:id="rId6">
                  <a:extLst>
                    <a:ext uri="{A12FA001-AC4F-418D-AE19-62706E023703}">
                      <ahyp:hlinkClr xmlns:ahyp="http://schemas.microsoft.com/office/drawing/2018/hyperlinkcolor" val="tx"/>
                    </a:ext>
                  </a:extLst>
                </a:hlinkClick>
              </a:rPr>
              <a:t>https://taxation-customs.ec.europa.eu/carbon-border-adjustment-mechanism_en</a:t>
            </a:r>
            <a:endParaRPr lang="cs-CZ" b="0" i="0" strike="noStrike" cap="none" spc="0" dirty="0">
              <a:solidFill>
                <a:srgbClr val="0070C0"/>
              </a:solidFill>
              <a:latin typeface="Arial" panose="020B0604020202020204" pitchFamily="34" charset="0"/>
              <a:ea typeface="Calibri"/>
              <a:cs typeface="Arial" panose="020B0604020202020204" pitchFamily="34" charset="0"/>
            </a:endParaRPr>
          </a:p>
          <a:p>
            <a:pPr marL="261850" indent="-261850">
              <a:buFont typeface="Arial"/>
              <a:buChar char="•"/>
              <a:defRPr/>
            </a:pPr>
            <a:endParaRPr lang="cs-CZ" dirty="0">
              <a:solidFill>
                <a:schemeClr val="tx1"/>
              </a:solidFill>
              <a:latin typeface="Arial" panose="020B0604020202020204" pitchFamily="34" charset="0"/>
              <a:ea typeface="Calibri"/>
              <a:cs typeface="Arial" panose="020B0604020202020204" pitchFamily="34" charset="0"/>
            </a:endParaRPr>
          </a:p>
          <a:p>
            <a:pPr marL="261850" indent="-261850">
              <a:buFont typeface="Arial"/>
              <a:buChar char="•"/>
              <a:defRPr/>
            </a:pPr>
            <a:endParaRPr lang="cs-CZ" dirty="0">
              <a:solidFill>
                <a:schemeClr val="tx2"/>
              </a:solidFill>
            </a:endParaRPr>
          </a:p>
        </p:txBody>
      </p:sp>
      <p:pic>
        <p:nvPicPr>
          <p:cNvPr id="730545183" name="Obrázek 8"/>
          <p:cNvPicPr>
            <a:picLocks noChangeAspect="1"/>
          </p:cNvPicPr>
          <p:nvPr/>
        </p:nvPicPr>
        <p:blipFill>
          <a:blip r:embed="rId7"/>
          <a:stretch/>
        </p:blipFill>
        <p:spPr bwMode="auto">
          <a:xfrm>
            <a:off x="10624239" y="5636532"/>
            <a:ext cx="1369908" cy="1369908"/>
          </a:xfrm>
          <a:prstGeom prst="rect">
            <a:avLst/>
          </a:prstGeom>
        </p:spPr>
      </p:pic>
      <p:sp>
        <p:nvSpPr>
          <p:cNvPr id="638288163" name="Nadpis 1"/>
          <p:cNvSpPr>
            <a:spLocks noGrp="1"/>
          </p:cNvSpPr>
          <p:nvPr>
            <p:ph type="title"/>
          </p:nvPr>
        </p:nvSpPr>
        <p:spPr bwMode="auto">
          <a:xfrm>
            <a:off x="2389770" y="765735"/>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b" anchorCtr="0" forceAA="0" compatLnSpc="0">
            <a:normAutofit fontScale="95000"/>
          </a:bodyPr>
          <a:lstStyle/>
          <a:p>
            <a:pPr algn="ctr">
              <a:defRPr/>
            </a:pPr>
            <a:r>
              <a:rPr lang="cs-CZ" sz="4000" dirty="0">
                <a:solidFill>
                  <a:schemeClr val="bg1"/>
                </a:solidFill>
                <a:latin typeface="Arial" panose="020B0604020202020204" pitchFamily="34" charset="0"/>
                <a:cs typeface="Arial" panose="020B0604020202020204" pitchFamily="34" charset="0"/>
              </a:rPr>
              <a:t>Kontakty, odkazy a další </a:t>
            </a:r>
            <a:r>
              <a:rPr lang="cs-CZ" sz="4000" dirty="0" err="1">
                <a:solidFill>
                  <a:schemeClr val="bg1"/>
                </a:solidFill>
                <a:latin typeface="Arial" panose="020B0604020202020204" pitchFamily="34" charset="0"/>
                <a:cs typeface="Arial" panose="020B0604020202020204" pitchFamily="34" charset="0"/>
              </a:rPr>
              <a:t>info</a:t>
            </a:r>
            <a:endParaRPr lang="cs-CZ" sz="4000" dirty="0">
              <a:solidFill>
                <a:schemeClr val="bg1"/>
              </a:solidFill>
              <a:latin typeface="Arial" panose="020B0604020202020204" pitchFamily="34" charset="0"/>
              <a:cs typeface="Arial" panose="020B0604020202020204" pitchFamily="34" charset="0"/>
            </a:endParaRPr>
          </a:p>
        </p:txBody>
      </p:sp>
      <p:pic>
        <p:nvPicPr>
          <p:cNvPr id="1098639379" name="Obrázek 61"/>
          <p:cNvPicPr>
            <a:picLocks noChangeAspect="1"/>
          </p:cNvPicPr>
          <p:nvPr/>
        </p:nvPicPr>
        <p:blipFill>
          <a:blip r:embed="rId8"/>
          <a:stretch/>
        </p:blipFill>
        <p:spPr bwMode="auto">
          <a:xfrm>
            <a:off x="1315251" y="1776026"/>
            <a:ext cx="722376" cy="72237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Nadpis 1"/>
          <p:cNvSpPr>
            <a:spLocks noGrp="1"/>
          </p:cNvSpPr>
          <p:nvPr>
            <p:ph type="title"/>
          </p:nvPr>
        </p:nvSpPr>
        <p:spPr bwMode="auto">
          <a:xfrm>
            <a:off x="3056961" y="2464419"/>
            <a:ext cx="5676633" cy="790588"/>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Otázky na závěr</a:t>
            </a:r>
          </a:p>
        </p:txBody>
      </p:sp>
      <p:pic>
        <p:nvPicPr>
          <p:cNvPr id="11" name="Obrázek 10"/>
          <p:cNvPicPr>
            <a:picLocks noChangeAspect="1"/>
          </p:cNvPicPr>
          <p:nvPr/>
        </p:nvPicPr>
        <p:blipFill>
          <a:blip r:embed="rId3"/>
          <a:stretch/>
        </p:blipFill>
        <p:spPr bwMode="auto">
          <a:xfrm>
            <a:off x="10777757" y="5725743"/>
            <a:ext cx="1369909" cy="1369909"/>
          </a:xfrm>
          <a:prstGeom prst="rect">
            <a:avLst/>
          </a:prstGeom>
        </p:spPr>
      </p:pic>
      <p:sp>
        <p:nvSpPr>
          <p:cNvPr id="2" name="TextovéPole 1">
            <a:extLst>
              <a:ext uri="{FF2B5EF4-FFF2-40B4-BE49-F238E27FC236}">
                <a16:creationId xmlns:a16="http://schemas.microsoft.com/office/drawing/2014/main" id="{D37A708C-5CA5-4FCC-84D6-5A58CA532F14}"/>
              </a:ext>
            </a:extLst>
          </p:cNvPr>
          <p:cNvSpPr txBox="1"/>
          <p:nvPr/>
        </p:nvSpPr>
        <p:spPr>
          <a:xfrm>
            <a:off x="3178098" y="3429000"/>
            <a:ext cx="5430643" cy="1292662"/>
          </a:xfrm>
          <a:prstGeom prst="rect">
            <a:avLst/>
          </a:prstGeom>
          <a:noFill/>
        </p:spPr>
        <p:txBody>
          <a:bodyPr wrap="square" rtlCol="0">
            <a:spAutoFit/>
          </a:bodyPr>
          <a:lstStyle/>
          <a:p>
            <a:r>
              <a:rPr lang="cs-CZ" sz="2400" b="1" dirty="0">
                <a:latin typeface="Arial" panose="020B0604020202020204" pitchFamily="34" charset="0"/>
                <a:cs typeface="Arial" panose="020B0604020202020204" pitchFamily="34" charset="0"/>
              </a:rPr>
              <a:t>5 minut přestávka</a:t>
            </a:r>
          </a:p>
          <a:p>
            <a:endParaRPr lang="cs-CZ" b="1" dirty="0">
              <a:latin typeface="Arial" panose="020B0604020202020204" pitchFamily="34" charset="0"/>
              <a:cs typeface="Arial" panose="020B0604020202020204" pitchFamily="34" charset="0"/>
            </a:endParaRPr>
          </a:p>
          <a:p>
            <a:r>
              <a:rPr lang="cs-CZ" i="1" dirty="0" err="1">
                <a:latin typeface="Arial" panose="020B0604020202020204" pitchFamily="34" charset="0"/>
                <a:cs typeface="Arial" panose="020B0604020202020204" pitchFamily="34" charset="0"/>
              </a:rPr>
              <a:t>Webinář</a:t>
            </a:r>
            <a:r>
              <a:rPr lang="cs-CZ" i="1" dirty="0">
                <a:latin typeface="Arial" panose="020B0604020202020204" pitchFamily="34" charset="0"/>
                <a:cs typeface="Arial" panose="020B0604020202020204" pitchFamily="34" charset="0"/>
              </a:rPr>
              <a:t> bude pokračovat zodpovězením otázek z chatu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Nadpis 1"/>
          <p:cNvSpPr>
            <a:spLocks noGrp="1"/>
          </p:cNvSpPr>
          <p:nvPr>
            <p:ph type="title"/>
          </p:nvPr>
        </p:nvSpPr>
        <p:spPr bwMode="auto">
          <a:xfrm>
            <a:off x="1375193" y="520287"/>
            <a:ext cx="5633126" cy="798955"/>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Co je CBAM a jaký je cíl?</a:t>
            </a:r>
          </a:p>
        </p:txBody>
      </p:sp>
      <p:pic>
        <p:nvPicPr>
          <p:cNvPr id="9" name="Obrázek 8"/>
          <p:cNvPicPr>
            <a:picLocks noChangeAspect="1"/>
          </p:cNvPicPr>
          <p:nvPr/>
        </p:nvPicPr>
        <p:blipFill>
          <a:blip r:embed="rId3"/>
          <a:stretch/>
        </p:blipFill>
        <p:spPr bwMode="auto">
          <a:xfrm>
            <a:off x="10624240" y="5636533"/>
            <a:ext cx="1369909" cy="1369909"/>
          </a:xfrm>
          <a:prstGeom prst="rect">
            <a:avLst/>
          </a:prstGeom>
        </p:spPr>
      </p:pic>
      <p:sp>
        <p:nvSpPr>
          <p:cNvPr id="1714905319" name="TextovéPole 1714905318"/>
          <p:cNvSpPr txBox="1"/>
          <p:nvPr/>
        </p:nvSpPr>
        <p:spPr bwMode="auto">
          <a:xfrm>
            <a:off x="8978653" y="6041282"/>
            <a:ext cx="2028817" cy="26936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cs-CZ" sz="1200" dirty="0">
                <a:solidFill>
                  <a:schemeClr val="tx2"/>
                </a:solidFill>
                <a:latin typeface="Arial" panose="020B0604020202020204" pitchFamily="34" charset="0"/>
                <a:cs typeface="Arial" panose="020B0604020202020204" pitchFamily="34" charset="0"/>
              </a:rPr>
              <a:t>Evropská Komise, 2023</a:t>
            </a:r>
            <a:endParaRPr dirty="0">
              <a:latin typeface="Arial" panose="020B0604020202020204" pitchFamily="34" charset="0"/>
              <a:cs typeface="Arial" panose="020B0604020202020204" pitchFamily="34" charset="0"/>
            </a:endParaRPr>
          </a:p>
        </p:txBody>
      </p:sp>
      <p:pic>
        <p:nvPicPr>
          <p:cNvPr id="10" name="Obrázek 9">
            <a:extLst>
              <a:ext uri="{FF2B5EF4-FFF2-40B4-BE49-F238E27FC236}">
                <a16:creationId xmlns:a16="http://schemas.microsoft.com/office/drawing/2014/main" id="{49A756BF-19C2-499C-B103-5EC5E67BA7E7}"/>
              </a:ext>
            </a:extLst>
          </p:cNvPr>
          <p:cNvPicPr>
            <a:picLocks noChangeAspect="1"/>
          </p:cNvPicPr>
          <p:nvPr/>
        </p:nvPicPr>
        <p:blipFill>
          <a:blip r:embed="rId4"/>
          <a:stretch/>
        </p:blipFill>
        <p:spPr bwMode="auto">
          <a:xfrm>
            <a:off x="1760978" y="1413918"/>
            <a:ext cx="8670043" cy="431240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bwMode="auto">
        <a:xfrm>
          <a:off x="0" y="0"/>
          <a:ext cx="0" cy="0"/>
          <a:chOff x="0" y="0"/>
          <a:chExt cx="0" cy="0"/>
        </a:xfrm>
      </p:grpSpPr>
      <p:sp>
        <p:nvSpPr>
          <p:cNvPr id="4" name="Zástupný symbol pro text 3"/>
          <p:cNvSpPr>
            <a:spLocks noGrp="1"/>
          </p:cNvSpPr>
          <p:nvPr>
            <p:ph type="body" sz="half" idx="2"/>
          </p:nvPr>
        </p:nvSpPr>
        <p:spPr bwMode="auto">
          <a:xfrm>
            <a:off x="2055406" y="2173168"/>
            <a:ext cx="8081187" cy="1107418"/>
          </a:xfrm>
        </p:spPr>
        <p:txBody>
          <a:bodyPr>
            <a:normAutofit fontScale="92500"/>
          </a:bodyPr>
          <a:lstStyle/>
          <a:p>
            <a:pPr>
              <a:defRPr/>
            </a:pPr>
            <a:r>
              <a:rPr lang="cs-CZ" sz="6000" dirty="0">
                <a:solidFill>
                  <a:schemeClr val="bg1"/>
                </a:solidFill>
                <a:latin typeface="Arial" panose="020B0604020202020204" pitchFamily="34" charset="0"/>
                <a:cs typeface="Arial" panose="020B0604020202020204" pitchFamily="34" charset="0"/>
              </a:rPr>
              <a:t>Děkujeme za pozornost</a:t>
            </a:r>
            <a:endParaRPr dirty="0">
              <a:latin typeface="Arial" panose="020B0604020202020204" pitchFamily="34" charset="0"/>
              <a:cs typeface="Arial" panose="020B0604020202020204" pitchFamily="34" charset="0"/>
            </a:endParaRPr>
          </a:p>
        </p:txBody>
      </p:sp>
      <p:sp>
        <p:nvSpPr>
          <p:cNvPr id="5" name="Obdélník 4"/>
          <p:cNvSpPr/>
          <p:nvPr/>
        </p:nvSpPr>
        <p:spPr bwMode="auto">
          <a:xfrm>
            <a:off x="0" y="4831925"/>
            <a:ext cx="12192000" cy="202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s-CZ"/>
          </a:p>
        </p:txBody>
      </p:sp>
      <p:pic>
        <p:nvPicPr>
          <p:cNvPr id="6" name="Obrázek 5"/>
          <p:cNvPicPr>
            <a:picLocks noChangeAspect="1"/>
          </p:cNvPicPr>
          <p:nvPr/>
        </p:nvPicPr>
        <p:blipFill>
          <a:blip r:embed="rId3"/>
          <a:stretch/>
        </p:blipFill>
        <p:spPr bwMode="auto">
          <a:xfrm>
            <a:off x="10599337" y="-485040"/>
            <a:ext cx="1369909" cy="1369909"/>
          </a:xfrm>
          <a:prstGeom prst="rect">
            <a:avLst/>
          </a:prstGeom>
        </p:spPr>
      </p:pic>
      <p:pic>
        <p:nvPicPr>
          <p:cNvPr id="8" name="Obrázek 7"/>
          <p:cNvPicPr>
            <a:picLocks noChangeAspect="1"/>
          </p:cNvPicPr>
          <p:nvPr/>
        </p:nvPicPr>
        <p:blipFill>
          <a:blip r:embed="rId4"/>
          <a:stretch/>
        </p:blipFill>
        <p:spPr bwMode="auto">
          <a:xfrm>
            <a:off x="446589" y="4999460"/>
            <a:ext cx="946163" cy="946163"/>
          </a:xfrm>
          <a:prstGeom prst="rect">
            <a:avLst/>
          </a:prstGeom>
        </p:spPr>
      </p:pic>
      <p:pic>
        <p:nvPicPr>
          <p:cNvPr id="10" name="Obrázek 9"/>
          <p:cNvPicPr>
            <a:picLocks noChangeAspect="1"/>
          </p:cNvPicPr>
          <p:nvPr/>
        </p:nvPicPr>
        <p:blipFill>
          <a:blip r:embed="rId5"/>
          <a:stretch/>
        </p:blipFill>
        <p:spPr bwMode="auto">
          <a:xfrm>
            <a:off x="5709279" y="5105994"/>
            <a:ext cx="808903" cy="808903"/>
          </a:xfrm>
          <a:prstGeom prst="rect">
            <a:avLst/>
          </a:prstGeom>
        </p:spPr>
      </p:pic>
      <p:pic>
        <p:nvPicPr>
          <p:cNvPr id="12" name="Obrázek 11"/>
          <p:cNvPicPr>
            <a:picLocks noChangeAspect="1"/>
          </p:cNvPicPr>
          <p:nvPr/>
        </p:nvPicPr>
        <p:blipFill>
          <a:blip r:embed="rId6"/>
          <a:stretch/>
        </p:blipFill>
        <p:spPr bwMode="auto">
          <a:xfrm>
            <a:off x="8441990" y="5076533"/>
            <a:ext cx="856953" cy="856953"/>
          </a:xfrm>
          <a:prstGeom prst="rect">
            <a:avLst/>
          </a:prstGeom>
        </p:spPr>
      </p:pic>
      <p:pic>
        <p:nvPicPr>
          <p:cNvPr id="14" name="Obrázek 13"/>
          <p:cNvPicPr>
            <a:picLocks noChangeAspect="1"/>
          </p:cNvPicPr>
          <p:nvPr/>
        </p:nvPicPr>
        <p:blipFill>
          <a:blip r:embed="rId7"/>
          <a:stretch/>
        </p:blipFill>
        <p:spPr bwMode="auto">
          <a:xfrm>
            <a:off x="5709279" y="5940170"/>
            <a:ext cx="856953" cy="856953"/>
          </a:xfrm>
          <a:prstGeom prst="rect">
            <a:avLst/>
          </a:prstGeom>
        </p:spPr>
      </p:pic>
      <p:pic>
        <p:nvPicPr>
          <p:cNvPr id="16" name="Obrázek 15"/>
          <p:cNvPicPr>
            <a:picLocks noChangeAspect="1"/>
          </p:cNvPicPr>
          <p:nvPr/>
        </p:nvPicPr>
        <p:blipFill>
          <a:blip r:embed="rId8"/>
          <a:stretch/>
        </p:blipFill>
        <p:spPr bwMode="auto">
          <a:xfrm>
            <a:off x="487003" y="5877732"/>
            <a:ext cx="856953" cy="856953"/>
          </a:xfrm>
          <a:prstGeom prst="rect">
            <a:avLst/>
          </a:prstGeom>
        </p:spPr>
      </p:pic>
      <p:sp>
        <p:nvSpPr>
          <p:cNvPr id="17" name="TextovéPole 16"/>
          <p:cNvSpPr txBox="1"/>
          <p:nvPr/>
        </p:nvSpPr>
        <p:spPr bwMode="auto">
          <a:xfrm>
            <a:off x="1343956" y="5320344"/>
            <a:ext cx="3479180"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Ministerstvo životního prostředí</a:t>
            </a:r>
            <a:endParaRPr dirty="0">
              <a:latin typeface="Arial" panose="020B0604020202020204" pitchFamily="34" charset="0"/>
              <a:cs typeface="Arial" panose="020B0604020202020204" pitchFamily="34" charset="0"/>
            </a:endParaRPr>
          </a:p>
        </p:txBody>
      </p:sp>
      <p:sp>
        <p:nvSpPr>
          <p:cNvPr id="18" name="TextovéPole 17"/>
          <p:cNvSpPr txBox="1"/>
          <p:nvPr/>
        </p:nvSpPr>
        <p:spPr bwMode="auto">
          <a:xfrm>
            <a:off x="6518182" y="5293310"/>
            <a:ext cx="1149452"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mzpcr</a:t>
            </a:r>
            <a:endParaRPr lang="cs-CZ" dirty="0">
              <a:latin typeface="Arial" panose="020B0604020202020204" pitchFamily="34" charset="0"/>
              <a:cs typeface="Arial" panose="020B0604020202020204" pitchFamily="34" charset="0"/>
            </a:endParaRPr>
          </a:p>
        </p:txBody>
      </p:sp>
      <p:sp>
        <p:nvSpPr>
          <p:cNvPr id="19" name="TextovéPole 18"/>
          <p:cNvSpPr txBox="1"/>
          <p:nvPr/>
        </p:nvSpPr>
        <p:spPr bwMode="auto">
          <a:xfrm>
            <a:off x="9298943" y="5287875"/>
            <a:ext cx="2054996"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ministerstvo_zp</a:t>
            </a:r>
            <a:endParaRPr lang="cs-CZ" dirty="0">
              <a:latin typeface="Arial" panose="020B0604020202020204" pitchFamily="34" charset="0"/>
              <a:cs typeface="Arial" panose="020B0604020202020204" pitchFamily="34" charset="0"/>
            </a:endParaRPr>
          </a:p>
        </p:txBody>
      </p:sp>
      <p:sp>
        <p:nvSpPr>
          <p:cNvPr id="20" name="TextovéPole 19"/>
          <p:cNvSpPr txBox="1"/>
          <p:nvPr/>
        </p:nvSpPr>
        <p:spPr bwMode="auto">
          <a:xfrm>
            <a:off x="1335647" y="6121541"/>
            <a:ext cx="3479180"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Ministerstvo životního prostředí</a:t>
            </a:r>
            <a:endParaRPr dirty="0">
              <a:latin typeface="Arial" panose="020B0604020202020204" pitchFamily="34" charset="0"/>
              <a:cs typeface="Arial" panose="020B0604020202020204" pitchFamily="34" charset="0"/>
            </a:endParaRPr>
          </a:p>
        </p:txBody>
      </p:sp>
      <p:sp>
        <p:nvSpPr>
          <p:cNvPr id="22" name="TextovéPole 21"/>
          <p:cNvSpPr txBox="1"/>
          <p:nvPr/>
        </p:nvSpPr>
        <p:spPr bwMode="auto">
          <a:xfrm>
            <a:off x="6518182" y="6159217"/>
            <a:ext cx="3649894" cy="369332"/>
          </a:xfrm>
          <a:prstGeom prst="rect">
            <a:avLst/>
          </a:prstGeom>
          <a:noFill/>
        </p:spPr>
        <p:txBody>
          <a:bodyPr wrap="square" rtlCol="0">
            <a:spAutoFit/>
          </a:bodyPr>
          <a:lstStyle/>
          <a:p>
            <a:pPr>
              <a:defRPr/>
            </a:pP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ministerstvozivotnihoprostredi</a:t>
            </a:r>
            <a:endParaRPr lang="cs-CZ"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Nadpis 1"/>
          <p:cNvSpPr>
            <a:spLocks noGrp="1"/>
          </p:cNvSpPr>
          <p:nvPr>
            <p:ph type="title"/>
          </p:nvPr>
        </p:nvSpPr>
        <p:spPr bwMode="auto">
          <a:xfrm>
            <a:off x="1300913" y="707028"/>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Jak toho dosáhneme?</a:t>
            </a:r>
          </a:p>
        </p:txBody>
      </p:sp>
      <p:pic>
        <p:nvPicPr>
          <p:cNvPr id="10" name="Obrázek 9"/>
          <p:cNvPicPr>
            <a:picLocks noChangeAspect="1"/>
          </p:cNvPicPr>
          <p:nvPr/>
        </p:nvPicPr>
        <p:blipFill>
          <a:blip r:embed="rId3"/>
          <a:stretch/>
        </p:blipFill>
        <p:spPr bwMode="auto">
          <a:xfrm>
            <a:off x="10911301" y="5848406"/>
            <a:ext cx="1369909" cy="1369909"/>
          </a:xfrm>
          <a:prstGeom prst="rect">
            <a:avLst/>
          </a:prstGeom>
        </p:spPr>
      </p:pic>
      <p:pic>
        <p:nvPicPr>
          <p:cNvPr id="7" name="Graphic 51" descr="Factory outline">
            <a:extLst>
              <a:ext uri="{FF2B5EF4-FFF2-40B4-BE49-F238E27FC236}">
                <a16:creationId xmlns:a16="http://schemas.microsoft.com/office/drawing/2014/main" id="{1A50F889-64B0-4A7B-AA24-03C06C1BE6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1983" y="3225609"/>
            <a:ext cx="925554" cy="914400"/>
          </a:xfrm>
          <a:prstGeom prst="rect">
            <a:avLst/>
          </a:prstGeom>
        </p:spPr>
      </p:pic>
      <p:pic>
        <p:nvPicPr>
          <p:cNvPr id="4" name="Obrázek 3">
            <a:extLst>
              <a:ext uri="{FF2B5EF4-FFF2-40B4-BE49-F238E27FC236}">
                <a16:creationId xmlns:a16="http://schemas.microsoft.com/office/drawing/2014/main" id="{516E9CE9-854B-4533-BB53-B0B81114B3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0912" y="1873428"/>
            <a:ext cx="9011633" cy="37501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ástupný symbol pro text 10"/>
          <p:cNvSpPr>
            <a:spLocks noGrp="1"/>
          </p:cNvSpPr>
          <p:nvPr>
            <p:ph type="body" sz="half" idx="2"/>
          </p:nvPr>
        </p:nvSpPr>
        <p:spPr bwMode="auto">
          <a:xfrm>
            <a:off x="1637229" y="1683834"/>
            <a:ext cx="8356516" cy="4438183"/>
          </a:xfrm>
        </p:spPr>
        <p:txBody>
          <a:bodyPr>
            <a:normAutofit/>
          </a:bodyPr>
          <a:lstStyle/>
          <a:p>
            <a:pPr marL="261850" indent="-261850">
              <a:buFont typeface="Arial"/>
              <a:buChar char="•"/>
              <a:defRPr/>
            </a:pPr>
            <a:r>
              <a:rPr lang="cs-CZ" b="1" i="0" u="none" strike="noStrike" cap="none" spc="0" dirty="0">
                <a:solidFill>
                  <a:schemeClr val="tx1"/>
                </a:solidFill>
                <a:latin typeface="Arial" panose="020B0604020202020204" pitchFamily="34" charset="0"/>
                <a:ea typeface="Calibri"/>
                <a:cs typeface="Arial" panose="020B0604020202020204" pitchFamily="34" charset="0"/>
              </a:rPr>
              <a:t>Nařízení Evropského parlamentu a Rady (EU) 2023/956</a:t>
            </a:r>
            <a:r>
              <a:rPr lang="cs-CZ" b="0" i="0" u="none" strike="noStrike" cap="none" spc="0" dirty="0">
                <a:solidFill>
                  <a:schemeClr val="tx1"/>
                </a:solidFill>
                <a:latin typeface="Arial" panose="020B0604020202020204" pitchFamily="34" charset="0"/>
                <a:ea typeface="Calibri"/>
                <a:cs typeface="Arial" panose="020B0604020202020204" pitchFamily="34" charset="0"/>
              </a:rPr>
              <a:t>, kterým se zavádí mechanismus uhlíkového vyrovnání na hranicích</a:t>
            </a:r>
            <a:endParaRPr dirty="0">
              <a:solidFill>
                <a:schemeClr val="tx1"/>
              </a:solidFill>
              <a:latin typeface="Arial" panose="020B0604020202020204" pitchFamily="34" charset="0"/>
              <a:cs typeface="Arial" panose="020B0604020202020204" pitchFamily="34" charset="0"/>
            </a:endParaRPr>
          </a:p>
          <a:p>
            <a:pPr marL="261850" indent="-261850">
              <a:buFont typeface="Arial"/>
              <a:buChar char="•"/>
              <a:defRPr/>
            </a:pPr>
            <a:r>
              <a:rPr lang="cs-CZ" b="1" i="0" u="none" strike="noStrike" cap="none" spc="0" dirty="0">
                <a:solidFill>
                  <a:schemeClr val="tx1"/>
                </a:solidFill>
                <a:latin typeface="Arial" panose="020B0604020202020204" pitchFamily="34" charset="0"/>
                <a:ea typeface="Calibri"/>
                <a:cs typeface="Arial" panose="020B0604020202020204" pitchFamily="34" charset="0"/>
              </a:rPr>
              <a:t>Prováděcího nařízení Komise (EU) </a:t>
            </a:r>
            <a:r>
              <a:rPr lang="cs-CZ" b="1" dirty="0">
                <a:latin typeface="Arial" panose="020B0604020202020204" pitchFamily="34" charset="0"/>
                <a:ea typeface="Calibri"/>
                <a:cs typeface="Arial" panose="020B0604020202020204" pitchFamily="34" charset="0"/>
              </a:rPr>
              <a:t>2023/1773</a:t>
            </a:r>
            <a:r>
              <a:rPr lang="cs-CZ" dirty="0">
                <a:latin typeface="Arial" panose="020B0604020202020204" pitchFamily="34" charset="0"/>
                <a:ea typeface="Calibri"/>
                <a:cs typeface="Arial" panose="020B0604020202020204" pitchFamily="34" charset="0"/>
              </a:rPr>
              <a:t>, kterým se stanoví pravidla pro uplatňování nařízení Evropského parlamentu a Rady (EU) 2023/956, pokud jde o oznamovací povinnosti pro účely mechanismu uhlíkového vyrovnání na hranicích během přechodného období</a:t>
            </a:r>
          </a:p>
          <a:p>
            <a:pPr marL="261850" indent="-261850">
              <a:buFont typeface="Arial"/>
              <a:buChar char="•"/>
              <a:defRPr/>
            </a:pPr>
            <a:r>
              <a:rPr lang="cs-CZ" b="0" i="0" u="none" dirty="0">
                <a:solidFill>
                  <a:schemeClr val="tx1"/>
                </a:solidFill>
                <a:latin typeface="Arial" panose="020B0604020202020204" pitchFamily="34" charset="0"/>
                <a:cs typeface="Arial" panose="020B0604020202020204" pitchFamily="34" charset="0"/>
              </a:rPr>
              <a:t>Pokyny pro provádění CBAM pro dovozce zboží do EU</a:t>
            </a:r>
          </a:p>
          <a:p>
            <a:pPr marL="261850" indent="-261850">
              <a:buFont typeface="Arial"/>
              <a:buChar char="•"/>
              <a:defRPr/>
            </a:pPr>
            <a:r>
              <a:rPr lang="cs-CZ" dirty="0">
                <a:latin typeface="Arial" panose="020B0604020202020204" pitchFamily="34" charset="0"/>
                <a:cs typeface="Arial" panose="020B0604020202020204" pitchFamily="34" charset="0"/>
              </a:rPr>
              <a:t>Pokyny pro provádění CBAM pro provozovatele zařízení mimo EU</a:t>
            </a:r>
          </a:p>
          <a:p>
            <a:pPr>
              <a:defRPr/>
            </a:pPr>
            <a:r>
              <a:rPr lang="cs-CZ" b="0" i="1" u="none" dirty="0">
                <a:solidFill>
                  <a:schemeClr val="tx1"/>
                </a:solidFill>
                <a:latin typeface="Arial" panose="020B0604020202020204" pitchFamily="34" charset="0"/>
                <a:cs typeface="Arial" panose="020B0604020202020204" pitchFamily="34" charset="0"/>
              </a:rPr>
              <a:t>	Pokyny budou přeloženy do dalších jazyků včetně češtiny</a:t>
            </a:r>
            <a:endParaRPr b="0" i="1" u="none" dirty="0">
              <a:solidFill>
                <a:schemeClr val="tx1"/>
              </a:solidFill>
              <a:latin typeface="Arial" panose="020B0604020202020204" pitchFamily="34" charset="0"/>
              <a:cs typeface="Arial" panose="020B0604020202020204" pitchFamily="34" charset="0"/>
            </a:endParaRPr>
          </a:p>
          <a:p>
            <a:pPr marL="261850" indent="-261850">
              <a:buFont typeface="Arial"/>
              <a:buChar char="•"/>
              <a:defRPr/>
            </a:pPr>
            <a:endParaRPr b="0" i="0" u="none" dirty="0">
              <a:solidFill>
                <a:schemeClr val="tx1"/>
              </a:solidFill>
              <a:latin typeface="Arial" panose="020B0604020202020204" pitchFamily="34" charset="0"/>
              <a:cs typeface="Arial" panose="020B0604020202020204" pitchFamily="34" charset="0"/>
            </a:endParaRPr>
          </a:p>
          <a:p>
            <a:pPr marL="261850" indent="-261850">
              <a:buFont typeface="Arial"/>
              <a:buChar char="•"/>
              <a:defRPr/>
            </a:pPr>
            <a:r>
              <a:rPr lang="cs-CZ" b="0" i="0" u="none" strike="noStrike" cap="none" spc="0" dirty="0">
                <a:solidFill>
                  <a:schemeClr val="tx1"/>
                </a:solidFill>
                <a:latin typeface="Arial" panose="020B0604020202020204" pitchFamily="34" charset="0"/>
                <a:ea typeface="Calibri"/>
                <a:cs typeface="Arial" panose="020B0604020202020204" pitchFamily="34" charset="0"/>
              </a:rPr>
              <a:t>Kde mohu dokumenty najít?</a:t>
            </a:r>
            <a:endParaRPr dirty="0">
              <a:solidFill>
                <a:schemeClr val="tx1"/>
              </a:solidFill>
              <a:latin typeface="Arial" panose="020B0604020202020204" pitchFamily="34" charset="0"/>
              <a:cs typeface="Arial" panose="020B0604020202020204" pitchFamily="34" charset="0"/>
            </a:endParaRPr>
          </a:p>
          <a:p>
            <a:pPr marL="661900" lvl="1" indent="-261850">
              <a:buFont typeface="Arial"/>
              <a:buChar char="•"/>
              <a:defRPr/>
            </a:pPr>
            <a:r>
              <a:rPr lang="cs-CZ" sz="1600" b="0" i="0" strike="noStrike" cap="none" spc="0" dirty="0">
                <a:solidFill>
                  <a:srgbClr val="0070C0"/>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https://eur-lex.europa.eu/legal-content/CS/TXT/?uri=CELEX%3A32023R0956</a:t>
            </a:r>
            <a:endParaRPr lang="cs-CZ" sz="1600" b="0" i="0" strike="noStrike" cap="none" spc="0" dirty="0">
              <a:solidFill>
                <a:srgbClr val="0070C0"/>
              </a:solidFill>
              <a:latin typeface="Arial" panose="020B0604020202020204" pitchFamily="34" charset="0"/>
              <a:ea typeface="Calibri"/>
              <a:cs typeface="Arial" panose="020B0604020202020204" pitchFamily="34" charset="0"/>
            </a:endParaRPr>
          </a:p>
          <a:p>
            <a:pPr marL="661900" lvl="1" indent="-261850">
              <a:buFont typeface="Arial"/>
              <a:buChar char="•"/>
              <a:defRPr/>
            </a:pPr>
            <a:r>
              <a:rPr lang="cs-CZ" sz="1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https://eur-lex.europa.eu/eli/reg_impl/2023/1773</a:t>
            </a:r>
            <a:endParaRPr lang="cs-CZ" sz="1600" dirty="0">
              <a:solidFill>
                <a:srgbClr val="0070C0"/>
              </a:solidFill>
              <a:latin typeface="Arial" panose="020B0604020202020204" pitchFamily="34" charset="0"/>
              <a:cs typeface="Arial" panose="020B0604020202020204" pitchFamily="34" charset="0"/>
            </a:endParaRPr>
          </a:p>
          <a:p>
            <a:pPr marL="661900" lvl="1" indent="-261850">
              <a:buFont typeface="Arial"/>
              <a:buChar char="•"/>
              <a:defRPr/>
            </a:pPr>
            <a:r>
              <a:rPr lang="cs-CZ" sz="1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https://taxation-customs.ec.europa.eu/carbon-border-adjustment-mechanism_en</a:t>
            </a:r>
            <a:endParaRPr lang="cs-CZ" sz="1600" dirty="0">
              <a:solidFill>
                <a:srgbClr val="0070C0"/>
              </a:solidFill>
              <a:latin typeface="Arial" panose="020B0604020202020204" pitchFamily="34" charset="0"/>
              <a:cs typeface="Arial" panose="020B0604020202020204" pitchFamily="34" charset="0"/>
            </a:endParaRPr>
          </a:p>
          <a:p>
            <a:pPr marL="400050" lvl="1">
              <a:defRPr/>
            </a:pPr>
            <a:endParaRPr lang="cs-CZ" dirty="0">
              <a:solidFill>
                <a:srgbClr val="0070C0"/>
              </a:solidFill>
            </a:endParaRPr>
          </a:p>
          <a:p>
            <a:pPr marL="400050" lvl="1">
              <a:defRPr/>
            </a:pPr>
            <a:endParaRPr lang="cs-CZ" dirty="0">
              <a:solidFill>
                <a:srgbClr val="0070C0"/>
              </a:solidFill>
            </a:endParaRPr>
          </a:p>
        </p:txBody>
      </p:sp>
      <p:pic>
        <p:nvPicPr>
          <p:cNvPr id="10" name="Obrázek 9"/>
          <p:cNvPicPr>
            <a:picLocks noChangeAspect="1"/>
          </p:cNvPicPr>
          <p:nvPr/>
        </p:nvPicPr>
        <p:blipFill>
          <a:blip r:embed="rId6"/>
          <a:stretch/>
        </p:blipFill>
        <p:spPr bwMode="auto">
          <a:xfrm>
            <a:off x="10911301" y="5848406"/>
            <a:ext cx="1369909" cy="1369909"/>
          </a:xfrm>
          <a:prstGeom prst="rect">
            <a:avLst/>
          </a:prstGeom>
        </p:spPr>
      </p:pic>
      <p:sp>
        <p:nvSpPr>
          <p:cNvPr id="12" name="Nadpis 1"/>
          <p:cNvSpPr>
            <a:spLocks noGrp="1"/>
          </p:cNvSpPr>
          <p:nvPr>
            <p:ph type="title"/>
          </p:nvPr>
        </p:nvSpPr>
        <p:spPr bwMode="auto">
          <a:xfrm>
            <a:off x="2568179" y="497939"/>
            <a:ext cx="6539715" cy="751437"/>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Legislativa</a:t>
            </a:r>
          </a:p>
        </p:txBody>
      </p:sp>
      <p:pic>
        <p:nvPicPr>
          <p:cNvPr id="2113355140" name="Obrázek 70"/>
          <p:cNvPicPr>
            <a:picLocks noChangeAspect="1"/>
          </p:cNvPicPr>
          <p:nvPr/>
        </p:nvPicPr>
        <p:blipFill>
          <a:blip r:embed="rId7"/>
          <a:stretch/>
        </p:blipFill>
        <p:spPr bwMode="auto">
          <a:xfrm>
            <a:off x="800695" y="1048449"/>
            <a:ext cx="722376" cy="7223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ástupný symbol pro text 2"/>
          <p:cNvSpPr>
            <a:spLocks noGrp="1"/>
          </p:cNvSpPr>
          <p:nvPr>
            <p:ph type="body" idx="1"/>
          </p:nvPr>
        </p:nvSpPr>
        <p:spPr bwMode="auto">
          <a:prstGeom prst="roundRect">
            <a:avLst/>
          </a:prstGeom>
          <a:solidFill>
            <a:schemeClr val="accent3"/>
          </a:solidFill>
        </p:spPr>
        <p:txBody>
          <a:bodyPr vertOverflow="overflow" horzOverflow="overflow" vert="horz" wrap="square" lIns="91440" tIns="45720" rIns="91440" bIns="45720" numCol="1" spcCol="0" rtlCol="0" fromWordArt="0" anchor="b" anchorCtr="0" forceAA="0" compatLnSpc="0">
            <a:normAutofit fontScale="92500" lnSpcReduction="10000"/>
          </a:bodyPr>
          <a:lstStyle/>
          <a:p>
            <a:pPr algn="ctr">
              <a:defRPr/>
            </a:pPr>
            <a:r>
              <a:rPr lang="cs-CZ" b="0" dirty="0">
                <a:latin typeface="Arial" panose="020B0604020202020204" pitchFamily="34" charset="0"/>
                <a:cs typeface="Arial" panose="020B0604020202020204" pitchFamily="34" charset="0"/>
              </a:rPr>
              <a:t>Přechodné období </a:t>
            </a:r>
            <a:endParaRPr b="0" dirty="0">
              <a:latin typeface="Arial" panose="020B0604020202020204" pitchFamily="34" charset="0"/>
              <a:cs typeface="Arial" panose="020B0604020202020204" pitchFamily="34" charset="0"/>
            </a:endParaRPr>
          </a:p>
          <a:p>
            <a:pPr algn="ctr">
              <a:defRPr/>
            </a:pPr>
            <a:r>
              <a:rPr lang="cs-CZ" b="0" dirty="0">
                <a:latin typeface="Arial" panose="020B0604020202020204" pitchFamily="34" charset="0"/>
                <a:cs typeface="Arial" panose="020B0604020202020204" pitchFamily="34" charset="0"/>
              </a:rPr>
              <a:t>(1.10. 2023 - 31.12. 2025)</a:t>
            </a:r>
          </a:p>
        </p:txBody>
      </p:sp>
      <p:sp>
        <p:nvSpPr>
          <p:cNvPr id="4" name="Zástupný symbol pro obsah 3"/>
          <p:cNvSpPr>
            <a:spLocks noGrp="1"/>
          </p:cNvSpPr>
          <p:nvPr>
            <p:ph sz="half" idx="2"/>
          </p:nvPr>
        </p:nvSpPr>
        <p:spPr bwMode="auto">
          <a:prstGeom prst="roundRect">
            <a:avLst>
              <a:gd name="adj" fmla="val 16667"/>
            </a:avLst>
          </a:prstGeom>
        </p:spPr>
        <p:txBody>
          <a:bodyPr vertOverflow="overflow" horzOverflow="overflow" vert="horz" wrap="square" lIns="91440" tIns="45720" rIns="91440" bIns="45720" numCol="1" spcCol="0" rtlCol="0" fromWordArt="0" anchor="t" anchorCtr="0" forceAA="0" compatLnSpc="0">
            <a:normAutofit/>
          </a:bodyPr>
          <a:lstStyle/>
          <a:p>
            <a:pPr algn="l">
              <a:defRPr/>
            </a:pPr>
            <a:r>
              <a:rPr lang="cs-CZ" sz="1600" i="0" u="none" dirty="0">
                <a:solidFill>
                  <a:srgbClr val="000000"/>
                </a:solidFill>
                <a:latin typeface="Arial" panose="020B0604020202020204" pitchFamily="34" charset="0"/>
                <a:ea typeface="Calibri"/>
                <a:cs typeface="Arial" panose="020B0604020202020204" pitchFamily="34" charset="0"/>
              </a:rPr>
              <a:t>Pouze oznamovací povinnosti</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CBAM zpráva se podává do měsíce po konci každého čtvrtletí</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Není třeba být autorizovaný deklarant</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Během roku 2025 žádost o udělení statusu CBAM deklaranta</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Žádné ověřování emisí, žádný nákup CBAM certifikátů</a:t>
            </a:r>
            <a:endParaRPr lang="cs-CZ" sz="1600" dirty="0">
              <a:latin typeface="Arial" panose="020B0604020202020204" pitchFamily="34" charset="0"/>
              <a:cs typeface="Arial" panose="020B0604020202020204" pitchFamily="34" charset="0"/>
            </a:endParaRPr>
          </a:p>
          <a:p>
            <a:pPr algn="l">
              <a:defRPr/>
            </a:pPr>
            <a:r>
              <a:rPr lang="cs-CZ" sz="1600" i="0" u="none" dirty="0">
                <a:solidFill>
                  <a:srgbClr val="000000"/>
                </a:solidFill>
                <a:latin typeface="Arial" panose="020B0604020202020204" pitchFamily="34" charset="0"/>
                <a:ea typeface="Calibri"/>
                <a:cs typeface="Arial" panose="020B0604020202020204" pitchFamily="34" charset="0"/>
              </a:rPr>
              <a:t>Fáze učení pro všechny</a:t>
            </a:r>
            <a:endParaRPr lang="cs-CZ" sz="1600" dirty="0">
              <a:solidFill>
                <a:schemeClr val="bg1"/>
              </a:solidFill>
              <a:latin typeface="Arial" panose="020B0604020202020204" pitchFamily="34" charset="0"/>
              <a:cs typeface="Arial" panose="020B0604020202020204" pitchFamily="34" charset="0"/>
            </a:endParaRPr>
          </a:p>
        </p:txBody>
      </p:sp>
      <p:sp>
        <p:nvSpPr>
          <p:cNvPr id="5" name="Zástupný symbol pro text 4"/>
          <p:cNvSpPr>
            <a:spLocks noGrp="1"/>
          </p:cNvSpPr>
          <p:nvPr>
            <p:ph type="body" sz="quarter" idx="3"/>
          </p:nvPr>
        </p:nvSpPr>
        <p:spPr bwMode="auto">
          <a:prstGeom prst="roundRect">
            <a:avLst/>
          </a:prstGeom>
          <a:solidFill>
            <a:schemeClr val="accent3"/>
          </a:solidFill>
        </p:spPr>
        <p:txBody>
          <a:bodyPr vertOverflow="overflow" horzOverflow="overflow" vert="horz" wrap="square" lIns="91440" tIns="45720" rIns="91440" bIns="45720" numCol="1" spcCol="0" rtlCol="0" fromWordArt="0" anchor="b" anchorCtr="0" forceAA="0" compatLnSpc="0">
            <a:normAutofit fontScale="92500" lnSpcReduction="10000"/>
          </a:bodyPr>
          <a:lstStyle/>
          <a:p>
            <a:pPr algn="ctr">
              <a:defRPr/>
            </a:pPr>
            <a:r>
              <a:rPr lang="cs-CZ" b="0" dirty="0">
                <a:latin typeface="Arial" panose="020B0604020202020204" pitchFamily="34" charset="0"/>
                <a:cs typeface="Arial" panose="020B0604020202020204" pitchFamily="34" charset="0"/>
              </a:rPr>
              <a:t>Definitivní období </a:t>
            </a:r>
          </a:p>
          <a:p>
            <a:pPr algn="ctr">
              <a:defRPr/>
            </a:pPr>
            <a:r>
              <a:rPr lang="cs-CZ" b="0" dirty="0">
                <a:latin typeface="Arial" panose="020B0604020202020204" pitchFamily="34" charset="0"/>
                <a:cs typeface="Arial" panose="020B0604020202020204" pitchFamily="34" charset="0"/>
              </a:rPr>
              <a:t>(od 1.1. 2026)</a:t>
            </a:r>
          </a:p>
        </p:txBody>
      </p:sp>
      <p:sp>
        <p:nvSpPr>
          <p:cNvPr id="6" name="Zástupný symbol pro obsah 5"/>
          <p:cNvSpPr>
            <a:spLocks noGrp="1"/>
          </p:cNvSpPr>
          <p:nvPr>
            <p:ph sz="quarter" idx="4"/>
          </p:nvPr>
        </p:nvSpPr>
        <p:spPr bwMode="auto">
          <a:prstGeom prst="roundRect">
            <a:avLst>
              <a:gd name="adj" fmla="val 16667"/>
            </a:avLst>
          </a:prstGeom>
          <a:noFill/>
          <a:ln>
            <a:noFill/>
          </a:ln>
        </p:spPr>
        <p:style>
          <a:lnRef idx="0">
            <a:scrgbClr r="0" g="0" b="0"/>
          </a:lnRef>
          <a:fillRef idx="0">
            <a:scrgbClr r="0" g="0" b="0"/>
          </a:fillRef>
          <a:effectRef idx="0">
            <a:scrgbClr r="0" g="0" b="0"/>
          </a:effectRef>
          <a:fontRef idx="minor">
            <a:schemeClr val="accent4"/>
          </a:fontRef>
        </p:style>
        <p:txBody>
          <a:bodyPr>
            <a:normAutofit/>
          </a:bodyPr>
          <a:lstStyle/>
          <a:p>
            <a:pPr>
              <a:defRPr/>
            </a:pPr>
            <a:r>
              <a:rPr lang="cs-CZ" sz="1600" i="0" u="none" dirty="0">
                <a:solidFill>
                  <a:srgbClr val="000000"/>
                </a:solidFill>
                <a:latin typeface="Arial" panose="020B0604020202020204" pitchFamily="34" charset="0"/>
                <a:ea typeface="Calibri"/>
                <a:cs typeface="Arial" panose="020B0604020202020204" pitchFamily="34" charset="0"/>
              </a:rPr>
              <a:t>Podávání CBAM deklarací jednou za rok</a:t>
            </a:r>
            <a:endParaRPr lang="cs-CZ" sz="1600" dirty="0">
              <a:latin typeface="Arial" panose="020B0604020202020204" pitchFamily="34" charset="0"/>
              <a:cs typeface="Arial" panose="020B0604020202020204" pitchFamily="34" charset="0"/>
            </a:endParaRPr>
          </a:p>
          <a:p>
            <a:pPr>
              <a:defRPr/>
            </a:pPr>
            <a:r>
              <a:rPr lang="cs-CZ" sz="1600" i="0" u="none" dirty="0">
                <a:solidFill>
                  <a:srgbClr val="000000"/>
                </a:solidFill>
                <a:latin typeface="Arial" panose="020B0604020202020204" pitchFamily="34" charset="0"/>
                <a:ea typeface="Calibri"/>
                <a:cs typeface="Arial" panose="020B0604020202020204" pitchFamily="34" charset="0"/>
              </a:rPr>
              <a:t>Povinnost být autorizovaný jako CBAM deklarant</a:t>
            </a:r>
            <a:endParaRPr lang="cs-CZ" sz="1600" dirty="0">
              <a:latin typeface="Arial" panose="020B0604020202020204" pitchFamily="34" charset="0"/>
              <a:cs typeface="Arial" panose="020B0604020202020204" pitchFamily="34" charset="0"/>
            </a:endParaRPr>
          </a:p>
          <a:p>
            <a:pPr>
              <a:defRPr/>
            </a:pPr>
            <a:r>
              <a:rPr lang="cs-CZ" sz="1600" i="0" u="none" dirty="0">
                <a:solidFill>
                  <a:srgbClr val="000000"/>
                </a:solidFill>
                <a:latin typeface="Arial" panose="020B0604020202020204" pitchFamily="34" charset="0"/>
                <a:ea typeface="Calibri"/>
                <a:cs typeface="Arial" panose="020B0604020202020204" pitchFamily="34" charset="0"/>
              </a:rPr>
              <a:t>Nákup CBAM certifikátů za obsažené emise</a:t>
            </a:r>
            <a:endParaRPr lang="cs-CZ" sz="1600" dirty="0">
              <a:latin typeface="Arial" panose="020B0604020202020204" pitchFamily="34" charset="0"/>
              <a:cs typeface="Arial" panose="020B0604020202020204" pitchFamily="34" charset="0"/>
            </a:endParaRPr>
          </a:p>
          <a:p>
            <a:pPr>
              <a:defRPr/>
            </a:pPr>
            <a:r>
              <a:rPr lang="cs-CZ" sz="1600" i="0" u="none" dirty="0">
                <a:solidFill>
                  <a:srgbClr val="000000"/>
                </a:solidFill>
                <a:latin typeface="Arial" panose="020B0604020202020204" pitchFamily="34" charset="0"/>
                <a:ea typeface="Calibri"/>
                <a:cs typeface="Arial" panose="020B0604020202020204" pitchFamily="34" charset="0"/>
              </a:rPr>
              <a:t>Ověřování emisí ověřovatelem </a:t>
            </a:r>
            <a:endParaRPr lang="cs-CZ" sz="1600" dirty="0">
              <a:solidFill>
                <a:schemeClr val="bg1"/>
              </a:solidFill>
              <a:latin typeface="Arial" panose="020B0604020202020204" pitchFamily="34" charset="0"/>
              <a:cs typeface="Arial" panose="020B0604020202020204" pitchFamily="34" charset="0"/>
            </a:endParaRPr>
          </a:p>
        </p:txBody>
      </p:sp>
      <p:pic>
        <p:nvPicPr>
          <p:cNvPr id="12" name="Obrázek 11"/>
          <p:cNvPicPr>
            <a:picLocks noChangeAspect="1"/>
          </p:cNvPicPr>
          <p:nvPr/>
        </p:nvPicPr>
        <p:blipFill>
          <a:blip r:embed="rId3"/>
          <a:stretch/>
        </p:blipFill>
        <p:spPr bwMode="auto">
          <a:xfrm>
            <a:off x="10777757" y="5725743"/>
            <a:ext cx="1369909" cy="1369909"/>
          </a:xfrm>
          <a:prstGeom prst="rect">
            <a:avLst/>
          </a:prstGeom>
        </p:spPr>
      </p:pic>
      <p:sp>
        <p:nvSpPr>
          <p:cNvPr id="11" name="Nadpis 1"/>
          <p:cNvSpPr>
            <a:spLocks noGrp="1"/>
          </p:cNvSpPr>
          <p:nvPr>
            <p:ph type="title"/>
          </p:nvPr>
        </p:nvSpPr>
        <p:spPr bwMode="auto">
          <a:xfrm>
            <a:off x="2826142" y="470779"/>
            <a:ext cx="6539715" cy="751437"/>
          </a:xfrm>
          <a:prstGeom prst="roundRect">
            <a:avLst>
              <a:gd name="adj" fmla="val 16667"/>
            </a:avLst>
          </a:prstGeom>
          <a:ln>
            <a:noFill/>
            <a:round/>
          </a:ln>
        </p:spPr>
        <p:style>
          <a:lnRef idx="0">
            <a:srgbClr val="000000"/>
          </a:lnRef>
          <a:fillRef idx="1001">
            <a:schemeClr val="dk2"/>
          </a:fillRef>
          <a:effectRef idx="0">
            <a:srgbClr val="000000"/>
          </a:effectRef>
          <a:fontRef idx="major"/>
        </p:style>
        <p:txBody>
          <a:bodyPr vertOverflow="overflow" horzOverflow="overflow" vert="horz" wrap="square" lIns="91440" tIns="45720" rIns="91440" bIns="45720" numCol="1" spcCol="0" rtlCol="0" fromWordArt="0" anchor="ctr" anchorCtr="0" forceAA="0" compatLnSpc="0">
            <a:normAutofit fontScale="95000"/>
          </a:bodyPr>
          <a:lstStyle/>
          <a:p>
            <a:pPr algn="ctr">
              <a:defRPr/>
            </a:pPr>
            <a:r>
              <a:rPr lang="cs-CZ" sz="3600" dirty="0">
                <a:solidFill>
                  <a:schemeClr val="bg1"/>
                </a:solidFill>
                <a:latin typeface="Arial" panose="020B0604020202020204" pitchFamily="34" charset="0"/>
                <a:cs typeface="Arial" panose="020B0604020202020204" pitchFamily="34" charset="0"/>
              </a:rPr>
              <a:t>Fáze implementace CBAM</a:t>
            </a:r>
            <a:endParaRPr sz="36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77399522" name="Obrázek 9"/>
          <p:cNvPicPr>
            <a:picLocks noChangeAspect="1"/>
          </p:cNvPicPr>
          <p:nvPr/>
        </p:nvPicPr>
        <p:blipFill>
          <a:blip r:embed="rId3"/>
          <a:stretch/>
        </p:blipFill>
        <p:spPr bwMode="auto">
          <a:xfrm>
            <a:off x="10911299" y="5848405"/>
            <a:ext cx="1369908" cy="1369908"/>
          </a:xfrm>
          <a:prstGeom prst="rect">
            <a:avLst/>
          </a:prstGeom>
        </p:spPr>
      </p:pic>
      <p:sp>
        <p:nvSpPr>
          <p:cNvPr id="1977800937" name="Nadpis 1"/>
          <p:cNvSpPr>
            <a:spLocks noGrp="1"/>
          </p:cNvSpPr>
          <p:nvPr>
            <p:ph type="title"/>
          </p:nvPr>
        </p:nvSpPr>
        <p:spPr bwMode="auto">
          <a:xfrm>
            <a:off x="1549225" y="497939"/>
            <a:ext cx="6539715" cy="751436"/>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a:bodyPr>
          <a:lstStyle/>
          <a:p>
            <a:pPr algn="ctr">
              <a:defRPr/>
            </a:pPr>
            <a:r>
              <a:rPr lang="cs-CZ" sz="4000" dirty="0">
                <a:solidFill>
                  <a:schemeClr val="bg1"/>
                </a:solidFill>
                <a:latin typeface="Arial" panose="020B0604020202020204" pitchFamily="34" charset="0"/>
                <a:cs typeface="Arial" panose="020B0604020202020204" pitchFamily="34" charset="0"/>
              </a:rPr>
              <a:t>Harmonogram CBAM</a:t>
            </a:r>
          </a:p>
        </p:txBody>
      </p:sp>
      <p:pic>
        <p:nvPicPr>
          <p:cNvPr id="1793548946" name="Obrázek 1793548945"/>
          <p:cNvPicPr>
            <a:picLocks noChangeAspect="1"/>
          </p:cNvPicPr>
          <p:nvPr/>
        </p:nvPicPr>
        <p:blipFill>
          <a:blip r:embed="rId4"/>
          <a:stretch/>
        </p:blipFill>
        <p:spPr bwMode="auto">
          <a:xfrm>
            <a:off x="471696" y="1419246"/>
            <a:ext cx="11047788" cy="4562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Nadpis 1"/>
          <p:cNvSpPr>
            <a:spLocks noGrp="1"/>
          </p:cNvSpPr>
          <p:nvPr>
            <p:ph type="title"/>
          </p:nvPr>
        </p:nvSpPr>
        <p:spPr bwMode="auto">
          <a:xfrm>
            <a:off x="649224" y="552949"/>
            <a:ext cx="11093331" cy="1184411"/>
          </a:xfrm>
          <a:prstGeom prst="roundRect">
            <a:avLst>
              <a:gd name="adj" fmla="val 16667"/>
            </a:avLst>
          </a:prstGeom>
          <a:ln>
            <a:gradFill>
              <a:gsLst>
                <a:gs pos="0">
                  <a:schemeClr val="accent1">
                    <a:lumMod val="5000"/>
                    <a:lumOff val="95000"/>
                  </a:schemeClr>
                </a:gs>
                <a:gs pos="5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0">
            <a:srgbClr val="000000"/>
          </a:lnRef>
          <a:fillRef idx="1001">
            <a:schemeClr val="dk2"/>
          </a:fillRef>
          <a:effectRef idx="0">
            <a:srgbClr val="000000"/>
          </a:effectRef>
          <a:fontRef idx="major"/>
        </p:style>
        <p:txBody>
          <a:bodyPr>
            <a:normAutofit fontScale="90000"/>
          </a:bodyPr>
          <a:lstStyle/>
          <a:p>
            <a:pPr algn="ctr">
              <a:defRPr/>
            </a:pPr>
            <a:r>
              <a:rPr lang="cs-CZ" sz="4000" dirty="0">
                <a:solidFill>
                  <a:schemeClr val="bg1"/>
                </a:solidFill>
                <a:latin typeface="Arial" panose="020B0604020202020204" pitchFamily="34" charset="0"/>
                <a:cs typeface="Arial" panose="020B0604020202020204" pitchFamily="34" charset="0"/>
              </a:rPr>
              <a:t>Postupné zavádění CBAM a postupné rušení bezplatných povolenek</a:t>
            </a:r>
          </a:p>
        </p:txBody>
      </p:sp>
      <p:pic>
        <p:nvPicPr>
          <p:cNvPr id="10" name="Obrázek 9"/>
          <p:cNvPicPr>
            <a:picLocks noChangeAspect="1"/>
          </p:cNvPicPr>
          <p:nvPr/>
        </p:nvPicPr>
        <p:blipFill>
          <a:blip r:embed="rId3"/>
          <a:stretch/>
        </p:blipFill>
        <p:spPr bwMode="auto">
          <a:xfrm>
            <a:off x="10911301" y="5848406"/>
            <a:ext cx="1369909" cy="1369909"/>
          </a:xfrm>
          <a:prstGeom prst="rect">
            <a:avLst/>
          </a:prstGeom>
        </p:spPr>
      </p:pic>
      <p:pic>
        <p:nvPicPr>
          <p:cNvPr id="1200315197" name="Obrázek 1200315196"/>
          <p:cNvPicPr>
            <a:picLocks noChangeAspect="1"/>
          </p:cNvPicPr>
          <p:nvPr/>
        </p:nvPicPr>
        <p:blipFill>
          <a:blip r:embed="rId4"/>
          <a:stretch/>
        </p:blipFill>
        <p:spPr bwMode="auto">
          <a:xfrm>
            <a:off x="1600752" y="1742391"/>
            <a:ext cx="8741111" cy="4790969"/>
          </a:xfrm>
          <a:prstGeom prst="rect">
            <a:avLst/>
          </a:prstGeom>
        </p:spPr>
      </p:pic>
    </p:spTree>
  </p:cSld>
  <p:clrMapOvr>
    <a:masterClrMapping/>
  </p:clrMapOvr>
</p:sld>
</file>

<file path=ppt/theme/theme1.xml><?xml version="1.0" encoding="utf-8"?>
<a:theme xmlns:a="http://schemas.openxmlformats.org/drawingml/2006/main" name="Office Theme">
  <a:themeElements>
    <a:clrScheme name="Ministerstvo životního prostředí">
      <a:dk1>
        <a:srgbClr val="000000"/>
      </a:dk1>
      <a:lt1>
        <a:sysClr val="window" lastClr="FFFFFF"/>
      </a:lt1>
      <a:dk2>
        <a:srgbClr val="467A26"/>
      </a:dk2>
      <a:lt2>
        <a:srgbClr val="80BA27"/>
      </a:lt2>
      <a:accent1>
        <a:srgbClr val="FFFFFF"/>
      </a:accent1>
      <a:accent2>
        <a:srgbClr val="80BA27"/>
      </a:accent2>
      <a:accent3>
        <a:srgbClr val="D8E7BB"/>
      </a:accent3>
      <a:accent4>
        <a:srgbClr val="467A26"/>
      </a:accent4>
      <a:accent5>
        <a:srgbClr val="BFBFBF"/>
      </a:accent5>
      <a:accent6>
        <a:srgbClr val="FFFFFF"/>
      </a:accent6>
      <a:hlink>
        <a:srgbClr val="D8E7BB"/>
      </a:hlink>
      <a:folHlink>
        <a:srgbClr val="FFFFFF"/>
      </a:folHlink>
    </a:clrScheme>
    <a:fontScheme name="Ministerstvo životního prostředí">
      <a:majorFont>
        <a:latin typeface="Barlow bold"/>
        <a:ea typeface="Arial"/>
        <a:cs typeface="Arial"/>
      </a:majorFont>
      <a:minorFont>
        <a:latin typeface="Barlow"/>
        <a:ea typeface="Arial"/>
        <a:cs typeface="Arial"/>
      </a:minorFont>
    </a:fontScheme>
    <a:fmtScheme name="Motiv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TM03090434[[fn=Dřevo]]</Template>
  <TotalTime>4483</TotalTime>
  <Words>1988</Words>
  <Application>Microsoft Office PowerPoint</Application>
  <DocSecurity>0</DocSecurity>
  <PresentationFormat>Širokoúhlá obrazovka</PresentationFormat>
  <Paragraphs>247</Paragraphs>
  <Slides>40</Slides>
  <Notes>32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Arial</vt:lpstr>
      <vt:lpstr>Calibri</vt:lpstr>
      <vt:lpstr>Barlow</vt:lpstr>
      <vt:lpstr>Barlow bold</vt:lpstr>
      <vt:lpstr>Office Theme</vt:lpstr>
      <vt:lpstr>CBAM webinář</vt:lpstr>
      <vt:lpstr>Pravidla webináře</vt:lpstr>
      <vt:lpstr>Program</vt:lpstr>
      <vt:lpstr>Co je CBAM a jaký je cíl?</vt:lpstr>
      <vt:lpstr>Jak toho dosáhneme?</vt:lpstr>
      <vt:lpstr>Legislativa</vt:lpstr>
      <vt:lpstr>Fáze implementace CBAM</vt:lpstr>
      <vt:lpstr>Harmonogram CBAM</vt:lpstr>
      <vt:lpstr>Postupné zavádění CBAM a postupné rušení bezplatných povolenek</vt:lpstr>
      <vt:lpstr>Produkty CBAM</vt:lpstr>
      <vt:lpstr>Jaké emise jsou v rozsahu CBAM?</vt:lpstr>
      <vt:lpstr>Na které země se CBAM nevztahuje?</vt:lpstr>
      <vt:lpstr>Role a zodpovědnosti</vt:lpstr>
      <vt:lpstr>Oznamovací povinnost a přístup do přechodného rejstříku CBAM</vt:lpstr>
      <vt:lpstr>Základní pojmy</vt:lpstr>
      <vt:lpstr>Základní pojmy</vt:lpstr>
      <vt:lpstr>Základní pojmy</vt:lpstr>
      <vt:lpstr>Emisní obchodování ve světě</vt:lpstr>
      <vt:lpstr>Co musím v CBAM zprávě uvést?</vt:lpstr>
      <vt:lpstr>Přehled termínů</vt:lpstr>
      <vt:lpstr>Flexibility</vt:lpstr>
      <vt:lpstr>Co má dělat výrobce?</vt:lpstr>
      <vt:lpstr>Metodologie stanovení emisí</vt:lpstr>
      <vt:lpstr>Komunikace s výrobcem</vt:lpstr>
      <vt:lpstr>Struktura CBAM zprávy v Portálu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Praktická ukázka vyplnění zprávy CBAM</vt:lpstr>
      <vt:lpstr>FAQ</vt:lpstr>
      <vt:lpstr>FAQ</vt:lpstr>
      <vt:lpstr>FAQ</vt:lpstr>
      <vt:lpstr>Kontakty, odkazy a další info</vt:lpstr>
      <vt:lpstr>Otázky na závěr</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Svrčinová Veronika</dc:creator>
  <cp:keywords/>
  <dc:description/>
  <cp:lastModifiedBy>Žilák Jakub</cp:lastModifiedBy>
  <cp:revision>84</cp:revision>
  <dcterms:created xsi:type="dcterms:W3CDTF">2023-09-13T13:11:25Z</dcterms:created>
  <dcterms:modified xsi:type="dcterms:W3CDTF">2023-12-11T13:28:39Z</dcterms:modified>
  <cp:category/>
  <dc:identifier/>
  <cp:contentStatus/>
  <dc:language/>
  <cp:version/>
</cp:coreProperties>
</file>