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0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1" r:id="rId1"/>
    <p:sldMasterId id="2147483719" r:id="rId2"/>
  </p:sldMasterIdLst>
  <p:notesMasterIdLst>
    <p:notesMasterId r:id="rId19"/>
  </p:notesMasterIdLst>
  <p:sldIdLst>
    <p:sldId id="276" r:id="rId3"/>
    <p:sldId id="304" r:id="rId4"/>
    <p:sldId id="297" r:id="rId5"/>
    <p:sldId id="302" r:id="rId6"/>
    <p:sldId id="300" r:id="rId7"/>
    <p:sldId id="292" r:id="rId8"/>
    <p:sldId id="293" r:id="rId9"/>
    <p:sldId id="294" r:id="rId10"/>
    <p:sldId id="295" r:id="rId11"/>
    <p:sldId id="303" r:id="rId12"/>
    <p:sldId id="299" r:id="rId13"/>
    <p:sldId id="287" r:id="rId14"/>
    <p:sldId id="278" r:id="rId15"/>
    <p:sldId id="288" r:id="rId16"/>
    <p:sldId id="289" r:id="rId17"/>
    <p:sldId id="305" r:id="rId18"/>
  </p:sldIdLst>
  <p:sldSz cx="12192000" cy="685800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nečná Markéta" initials="KM" lastIdx="2" clrIdx="0">
    <p:extLst>
      <p:ext uri="{19B8F6BF-5375-455C-9EA6-DF929625EA0E}">
        <p15:presenceInfo xmlns:p15="http://schemas.microsoft.com/office/powerpoint/2012/main" userId="S-1-5-21-3039528631-2850849986-3139846408-41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7B86"/>
    <a:srgbClr val="E39494"/>
    <a:srgbClr val="B015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8" d="100"/>
          <a:sy n="48" d="100"/>
        </p:scale>
        <p:origin x="1554" y="4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1" d="100"/>
          <a:sy n="71" d="100"/>
        </p:scale>
        <p:origin x="183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CF6DDA-EA18-4DD1-A0DD-68A6F9BAEF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EC4B520-D67A-41DE-8BCD-31D54B1D8672}">
      <dgm:prSet phldrT="[Text]" custT="1"/>
      <dgm:spPr/>
      <dgm:t>
        <a:bodyPr/>
        <a:lstStyle/>
        <a:p>
          <a:r>
            <a:rPr lang="cs-CZ" sz="2000" dirty="0"/>
            <a:t>Hodnoticí kritéria</a:t>
          </a:r>
        </a:p>
      </dgm:t>
    </dgm:pt>
    <dgm:pt modelId="{FF0E0076-576A-4F84-964D-82E37BFA75AD}" type="parTrans" cxnId="{612101F3-C458-46D8-9AAC-52D1E4B8F62A}">
      <dgm:prSet/>
      <dgm:spPr/>
      <dgm:t>
        <a:bodyPr/>
        <a:lstStyle/>
        <a:p>
          <a:endParaRPr lang="cs-CZ"/>
        </a:p>
      </dgm:t>
    </dgm:pt>
    <dgm:pt modelId="{E8F8C7E6-2550-474E-B301-F6EAFE96F20F}" type="sibTrans" cxnId="{612101F3-C458-46D8-9AAC-52D1E4B8F62A}">
      <dgm:prSet/>
      <dgm:spPr/>
      <dgm:t>
        <a:bodyPr/>
        <a:lstStyle/>
        <a:p>
          <a:endParaRPr lang="cs-CZ"/>
        </a:p>
      </dgm:t>
    </dgm:pt>
    <dgm:pt modelId="{69754304-746B-4B93-A194-6054CA94D63D}">
      <dgm:prSet phldrT="[Text]" custT="1"/>
      <dgm:spPr/>
      <dgm:t>
        <a:bodyPr/>
        <a:lstStyle/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Základní východiska </a:t>
          </a:r>
        </a:p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(0-10 bodů)</a:t>
          </a:r>
          <a:endParaRPr lang="cs-CZ" sz="1800" dirty="0"/>
        </a:p>
      </dgm:t>
    </dgm:pt>
    <dgm:pt modelId="{DDB6ADBB-8553-492D-B00D-49CFF15D9233}" type="parTrans" cxnId="{DF378247-D39F-429F-8CE6-60354EECE6DD}">
      <dgm:prSet/>
      <dgm:spPr/>
      <dgm:t>
        <a:bodyPr/>
        <a:lstStyle/>
        <a:p>
          <a:endParaRPr lang="cs-CZ"/>
        </a:p>
      </dgm:t>
    </dgm:pt>
    <dgm:pt modelId="{E322530C-ADB3-4185-9466-58C037D21A55}" type="sibTrans" cxnId="{DF378247-D39F-429F-8CE6-60354EECE6DD}">
      <dgm:prSet/>
      <dgm:spPr/>
      <dgm:t>
        <a:bodyPr/>
        <a:lstStyle/>
        <a:p>
          <a:endParaRPr lang="cs-CZ"/>
        </a:p>
      </dgm:t>
    </dgm:pt>
    <dgm:pt modelId="{58F742CD-31C6-4FCF-9401-21791C9E8CE5}">
      <dgm:prSet phldrT="[Text]" custT="1"/>
      <dgm:spPr>
        <a:solidFill>
          <a:prstClr val="white">
            <a:alpha val="90000"/>
            <a:hueOff val="0"/>
            <a:satOff val="0"/>
            <a:lumOff val="0"/>
            <a:alphaOff val="0"/>
          </a:prst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Předpoklady </a:t>
          </a:r>
          <a:b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</a:br>
          <a: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(0-25 bodů)</a:t>
          </a:r>
        </a:p>
      </dgm:t>
    </dgm:pt>
    <dgm:pt modelId="{B014A598-04F3-4D1C-9A88-5ECD1D1BD112}" type="parTrans" cxnId="{70A108E0-A1FB-48FE-A76F-0E97728C9409}">
      <dgm:prSet/>
      <dgm:spPr/>
      <dgm:t>
        <a:bodyPr/>
        <a:lstStyle/>
        <a:p>
          <a:endParaRPr lang="cs-CZ"/>
        </a:p>
      </dgm:t>
    </dgm:pt>
    <dgm:pt modelId="{1AD92E8F-EA5C-4A84-8FB9-191C73F26D20}" type="sibTrans" cxnId="{70A108E0-A1FB-48FE-A76F-0E97728C9409}">
      <dgm:prSet/>
      <dgm:spPr/>
      <dgm:t>
        <a:bodyPr/>
        <a:lstStyle/>
        <a:p>
          <a:endParaRPr lang="cs-CZ"/>
        </a:p>
      </dgm:t>
    </dgm:pt>
    <dgm:pt modelId="{593133F3-51F0-412A-801D-50CB37422D79}">
      <dgm:prSet phldrT="[Text]" custT="1"/>
      <dgm:spPr>
        <a:solidFill>
          <a:prstClr val="white">
            <a:alpha val="90000"/>
            <a:hueOff val="0"/>
            <a:satOff val="0"/>
            <a:lumOff val="0"/>
            <a:alphaOff val="0"/>
          </a:prst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Realizace </a:t>
          </a:r>
        </a:p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(0-30 bodů)</a:t>
          </a:r>
        </a:p>
      </dgm:t>
    </dgm:pt>
    <dgm:pt modelId="{0C255B4E-B798-438C-82E4-CEB8EDF62C38}" type="parTrans" cxnId="{92CA13AC-7D74-4094-AC94-CFEECC89830F}">
      <dgm:prSet/>
      <dgm:spPr/>
      <dgm:t>
        <a:bodyPr/>
        <a:lstStyle/>
        <a:p>
          <a:endParaRPr lang="cs-CZ"/>
        </a:p>
      </dgm:t>
    </dgm:pt>
    <dgm:pt modelId="{F75006AD-134D-4AC0-8035-82F17DBFC781}" type="sibTrans" cxnId="{92CA13AC-7D74-4094-AC94-CFEECC89830F}">
      <dgm:prSet/>
      <dgm:spPr/>
      <dgm:t>
        <a:bodyPr/>
        <a:lstStyle/>
        <a:p>
          <a:endParaRPr lang="cs-CZ"/>
        </a:p>
      </dgm:t>
    </dgm:pt>
    <dgm:pt modelId="{1851DAF1-13C0-4109-8390-9DB87B38B3DA}">
      <dgm:prSet phldrT="[Text]" custT="1"/>
      <dgm:spPr/>
      <dgm:t>
        <a:bodyPr/>
        <a:lstStyle/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Dopady projektu </a:t>
          </a:r>
        </a:p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(0-35 bodů)</a:t>
          </a:r>
          <a:endParaRPr lang="cs-CZ" sz="1800" dirty="0"/>
        </a:p>
      </dgm:t>
    </dgm:pt>
    <dgm:pt modelId="{1C17F13B-058E-4A57-94D0-EFA30AF5C5DD}" type="parTrans" cxnId="{886E2262-AB0B-41EB-89D7-B21192A8991E}">
      <dgm:prSet/>
      <dgm:spPr/>
      <dgm:t>
        <a:bodyPr/>
        <a:lstStyle/>
        <a:p>
          <a:endParaRPr lang="cs-CZ"/>
        </a:p>
      </dgm:t>
    </dgm:pt>
    <dgm:pt modelId="{69A3C909-E3BD-4BE5-9210-47D1132AC48A}" type="sibTrans" cxnId="{886E2262-AB0B-41EB-89D7-B21192A8991E}">
      <dgm:prSet/>
      <dgm:spPr/>
      <dgm:t>
        <a:bodyPr/>
        <a:lstStyle/>
        <a:p>
          <a:endParaRPr lang="cs-CZ"/>
        </a:p>
      </dgm:t>
    </dgm:pt>
    <dgm:pt modelId="{324C49E9-9FF9-42A3-86E1-424563E6F608}" type="pres">
      <dgm:prSet presAssocID="{ADCF6DDA-EA18-4DD1-A0DD-68A6F9BAEF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B5B11D-877A-4B7C-94A6-1F180A326E0A}" type="pres">
      <dgm:prSet presAssocID="{8EC4B520-D67A-41DE-8BCD-31D54B1D8672}" presName="hierRoot1" presStyleCnt="0"/>
      <dgm:spPr/>
    </dgm:pt>
    <dgm:pt modelId="{2758CFE3-4F02-4690-8268-DD7098998F87}" type="pres">
      <dgm:prSet presAssocID="{8EC4B520-D67A-41DE-8BCD-31D54B1D8672}" presName="composite" presStyleCnt="0"/>
      <dgm:spPr/>
    </dgm:pt>
    <dgm:pt modelId="{AFB53750-BD4A-4941-98B8-E2615423BD65}" type="pres">
      <dgm:prSet presAssocID="{8EC4B520-D67A-41DE-8BCD-31D54B1D8672}" presName="background" presStyleLbl="node0" presStyleIdx="0" presStyleCnt="1"/>
      <dgm:spPr/>
    </dgm:pt>
    <dgm:pt modelId="{80E0F25E-3091-4721-98B2-92EC1BEFB8D3}" type="pres">
      <dgm:prSet presAssocID="{8EC4B520-D67A-41DE-8BCD-31D54B1D8672}" presName="text" presStyleLbl="fgAcc0" presStyleIdx="0" presStyleCnt="1" custLinFactNeighborX="-2908" custLinFactNeighborY="-8554">
        <dgm:presLayoutVars>
          <dgm:chPref val="3"/>
        </dgm:presLayoutVars>
      </dgm:prSet>
      <dgm:spPr/>
    </dgm:pt>
    <dgm:pt modelId="{3E87FCBD-5280-47B6-B3B0-30EC388C3BD1}" type="pres">
      <dgm:prSet presAssocID="{8EC4B520-D67A-41DE-8BCD-31D54B1D8672}" presName="hierChild2" presStyleCnt="0"/>
      <dgm:spPr/>
    </dgm:pt>
    <dgm:pt modelId="{7E5157B9-C810-4E82-8800-3E6F683AA465}" type="pres">
      <dgm:prSet presAssocID="{DDB6ADBB-8553-492D-B00D-49CFF15D9233}" presName="Name10" presStyleLbl="parChTrans1D2" presStyleIdx="0" presStyleCnt="4"/>
      <dgm:spPr/>
    </dgm:pt>
    <dgm:pt modelId="{0049CF31-26CB-4072-AC1C-F47A99950DA3}" type="pres">
      <dgm:prSet presAssocID="{69754304-746B-4B93-A194-6054CA94D63D}" presName="hierRoot2" presStyleCnt="0"/>
      <dgm:spPr/>
    </dgm:pt>
    <dgm:pt modelId="{22736DD4-3D23-47A8-94F8-AFD84E22943F}" type="pres">
      <dgm:prSet presAssocID="{69754304-746B-4B93-A194-6054CA94D63D}" presName="composite2" presStyleCnt="0"/>
      <dgm:spPr/>
    </dgm:pt>
    <dgm:pt modelId="{29355B93-58E7-40B9-A9A7-D71CE35F1DE0}" type="pres">
      <dgm:prSet presAssocID="{69754304-746B-4B93-A194-6054CA94D63D}" presName="background2" presStyleLbl="node2" presStyleIdx="0" presStyleCnt="4"/>
      <dgm:spPr/>
    </dgm:pt>
    <dgm:pt modelId="{788A2A88-F5FF-4E55-AEDD-C8A3E2B06576}" type="pres">
      <dgm:prSet presAssocID="{69754304-746B-4B93-A194-6054CA94D63D}" presName="text2" presStyleLbl="fgAcc2" presStyleIdx="0" presStyleCnt="4">
        <dgm:presLayoutVars>
          <dgm:chPref val="3"/>
        </dgm:presLayoutVars>
      </dgm:prSet>
      <dgm:spPr/>
    </dgm:pt>
    <dgm:pt modelId="{FFAA0D2D-D848-4A02-904E-A7980C9BBCAE}" type="pres">
      <dgm:prSet presAssocID="{69754304-746B-4B93-A194-6054CA94D63D}" presName="hierChild3" presStyleCnt="0"/>
      <dgm:spPr/>
    </dgm:pt>
    <dgm:pt modelId="{A2A97E96-E458-4DFA-95DF-F440EEAC0DC2}" type="pres">
      <dgm:prSet presAssocID="{1C17F13B-058E-4A57-94D0-EFA30AF5C5DD}" presName="Name10" presStyleLbl="parChTrans1D2" presStyleIdx="1" presStyleCnt="4"/>
      <dgm:spPr/>
    </dgm:pt>
    <dgm:pt modelId="{0AE285B2-FF63-4134-8AD4-A572713BAA71}" type="pres">
      <dgm:prSet presAssocID="{1851DAF1-13C0-4109-8390-9DB87B38B3DA}" presName="hierRoot2" presStyleCnt="0"/>
      <dgm:spPr/>
    </dgm:pt>
    <dgm:pt modelId="{62B000CE-2ADB-46A6-A486-7ADE741D8A9A}" type="pres">
      <dgm:prSet presAssocID="{1851DAF1-13C0-4109-8390-9DB87B38B3DA}" presName="composite2" presStyleCnt="0"/>
      <dgm:spPr/>
    </dgm:pt>
    <dgm:pt modelId="{E76B1160-7540-4995-B8F8-99003202A4F9}" type="pres">
      <dgm:prSet presAssocID="{1851DAF1-13C0-4109-8390-9DB87B38B3DA}" presName="background2" presStyleLbl="node2" presStyleIdx="1" presStyleCnt="4"/>
      <dgm:spPr/>
    </dgm:pt>
    <dgm:pt modelId="{CBB5BCDF-3A57-4758-95B8-75CB8AD1604C}" type="pres">
      <dgm:prSet presAssocID="{1851DAF1-13C0-4109-8390-9DB87B38B3DA}" presName="text2" presStyleLbl="fgAcc2" presStyleIdx="1" presStyleCnt="4">
        <dgm:presLayoutVars>
          <dgm:chPref val="3"/>
        </dgm:presLayoutVars>
      </dgm:prSet>
      <dgm:spPr/>
    </dgm:pt>
    <dgm:pt modelId="{CA7D55C7-3895-4989-85B5-B82BCC0290C8}" type="pres">
      <dgm:prSet presAssocID="{1851DAF1-13C0-4109-8390-9DB87B38B3DA}" presName="hierChild3" presStyleCnt="0"/>
      <dgm:spPr/>
    </dgm:pt>
    <dgm:pt modelId="{3F50D344-9765-434E-8BC0-08AE68445F0D}" type="pres">
      <dgm:prSet presAssocID="{0C255B4E-B798-438C-82E4-CEB8EDF62C38}" presName="Name10" presStyleLbl="parChTrans1D2" presStyleIdx="2" presStyleCnt="4"/>
      <dgm:spPr/>
    </dgm:pt>
    <dgm:pt modelId="{A0FE094A-6CE5-4EE1-952E-B581268B82FF}" type="pres">
      <dgm:prSet presAssocID="{593133F3-51F0-412A-801D-50CB37422D79}" presName="hierRoot2" presStyleCnt="0"/>
      <dgm:spPr/>
    </dgm:pt>
    <dgm:pt modelId="{F466E150-8EF7-49CF-BE46-6A044F6F1357}" type="pres">
      <dgm:prSet presAssocID="{593133F3-51F0-412A-801D-50CB37422D79}" presName="composite2" presStyleCnt="0"/>
      <dgm:spPr/>
    </dgm:pt>
    <dgm:pt modelId="{BB5D0DDC-D3AA-4C61-9CFE-D67EC012D759}" type="pres">
      <dgm:prSet presAssocID="{593133F3-51F0-412A-801D-50CB37422D79}" presName="background2" presStyleLbl="node2" presStyleIdx="2" presStyleCnt="4"/>
      <dgm:spPr/>
    </dgm:pt>
    <dgm:pt modelId="{388AEFDF-3821-438F-9F8C-D8ECF6C34B8B}" type="pres">
      <dgm:prSet presAssocID="{593133F3-51F0-412A-801D-50CB37422D79}" presName="text2" presStyleLbl="fgAcc2" presStyleIdx="2" presStyleCnt="4" custScaleX="98819" custScaleY="98742">
        <dgm:presLayoutVars>
          <dgm:chPref val="3"/>
        </dgm:presLayoutVars>
      </dgm:prSet>
      <dgm:spPr>
        <a:xfrm>
          <a:off x="4525196" y="2094104"/>
          <a:ext cx="2923467" cy="1829516"/>
        </a:xfrm>
        <a:prstGeom prst="roundRect">
          <a:avLst>
            <a:gd name="adj" fmla="val 10000"/>
          </a:avLst>
        </a:prstGeom>
      </dgm:spPr>
    </dgm:pt>
    <dgm:pt modelId="{F05989BA-CA07-44E4-9E8E-C9FBF03E6F9A}" type="pres">
      <dgm:prSet presAssocID="{593133F3-51F0-412A-801D-50CB37422D79}" presName="hierChild3" presStyleCnt="0"/>
      <dgm:spPr/>
    </dgm:pt>
    <dgm:pt modelId="{2CAD3D0F-5737-4E57-8821-E61B3A94146A}" type="pres">
      <dgm:prSet presAssocID="{B014A598-04F3-4D1C-9A88-5ECD1D1BD112}" presName="Name10" presStyleLbl="parChTrans1D2" presStyleIdx="3" presStyleCnt="4"/>
      <dgm:spPr/>
    </dgm:pt>
    <dgm:pt modelId="{E910727F-A99E-4210-A792-07B6919239B4}" type="pres">
      <dgm:prSet presAssocID="{58F742CD-31C6-4FCF-9401-21791C9E8CE5}" presName="hierRoot2" presStyleCnt="0"/>
      <dgm:spPr/>
    </dgm:pt>
    <dgm:pt modelId="{FD6DCF71-516A-4671-9224-64C6FB0BB018}" type="pres">
      <dgm:prSet presAssocID="{58F742CD-31C6-4FCF-9401-21791C9E8CE5}" presName="composite2" presStyleCnt="0"/>
      <dgm:spPr/>
    </dgm:pt>
    <dgm:pt modelId="{5250D7C8-83DE-459B-BE9E-D9A61EBF57DB}" type="pres">
      <dgm:prSet presAssocID="{58F742CD-31C6-4FCF-9401-21791C9E8CE5}" presName="background2" presStyleLbl="node2" presStyleIdx="3" presStyleCnt="4"/>
      <dgm:spPr/>
    </dgm:pt>
    <dgm:pt modelId="{01661E4E-6597-4477-802C-11EFFE9138C5}" type="pres">
      <dgm:prSet presAssocID="{58F742CD-31C6-4FCF-9401-21791C9E8CE5}" presName="text2" presStyleLbl="fgAcc2" presStyleIdx="3" presStyleCnt="4" custScaleX="98606" custScaleY="98529">
        <dgm:presLayoutVars>
          <dgm:chPref val="3"/>
        </dgm:presLayoutVars>
      </dgm:prSet>
      <dgm:spPr>
        <a:xfrm>
          <a:off x="7125194" y="2094355"/>
          <a:ext cx="2522219" cy="1635873"/>
        </a:xfrm>
        <a:prstGeom prst="roundRect">
          <a:avLst>
            <a:gd name="adj" fmla="val 10000"/>
          </a:avLst>
        </a:prstGeom>
      </dgm:spPr>
    </dgm:pt>
    <dgm:pt modelId="{5787B64B-465D-48A0-AAC1-C10DAEFFE784}" type="pres">
      <dgm:prSet presAssocID="{58F742CD-31C6-4FCF-9401-21791C9E8CE5}" presName="hierChild3" presStyleCnt="0"/>
      <dgm:spPr/>
    </dgm:pt>
  </dgm:ptLst>
  <dgm:cxnLst>
    <dgm:cxn modelId="{62BEB608-498A-44C1-BE03-85B777C167B4}" type="presOf" srcId="{593133F3-51F0-412A-801D-50CB37422D79}" destId="{388AEFDF-3821-438F-9F8C-D8ECF6C34B8B}" srcOrd="0" destOrd="0" presId="urn:microsoft.com/office/officeart/2005/8/layout/hierarchy1"/>
    <dgm:cxn modelId="{886E2262-AB0B-41EB-89D7-B21192A8991E}" srcId="{8EC4B520-D67A-41DE-8BCD-31D54B1D8672}" destId="{1851DAF1-13C0-4109-8390-9DB87B38B3DA}" srcOrd="1" destOrd="0" parTransId="{1C17F13B-058E-4A57-94D0-EFA30AF5C5DD}" sibTransId="{69A3C909-E3BD-4BE5-9210-47D1132AC48A}"/>
    <dgm:cxn modelId="{DF378247-D39F-429F-8CE6-60354EECE6DD}" srcId="{8EC4B520-D67A-41DE-8BCD-31D54B1D8672}" destId="{69754304-746B-4B93-A194-6054CA94D63D}" srcOrd="0" destOrd="0" parTransId="{DDB6ADBB-8553-492D-B00D-49CFF15D9233}" sibTransId="{E322530C-ADB3-4185-9466-58C037D21A55}"/>
    <dgm:cxn modelId="{79C66D58-02CF-4890-8765-E8A685E62E70}" type="presOf" srcId="{0C255B4E-B798-438C-82E4-CEB8EDF62C38}" destId="{3F50D344-9765-434E-8BC0-08AE68445F0D}" srcOrd="0" destOrd="0" presId="urn:microsoft.com/office/officeart/2005/8/layout/hierarchy1"/>
    <dgm:cxn modelId="{EBE85087-8B75-4ECF-B89E-FB6F58BC707D}" type="presOf" srcId="{69754304-746B-4B93-A194-6054CA94D63D}" destId="{788A2A88-F5FF-4E55-AEDD-C8A3E2B06576}" srcOrd="0" destOrd="0" presId="urn:microsoft.com/office/officeart/2005/8/layout/hierarchy1"/>
    <dgm:cxn modelId="{446EBC96-9D1A-47B2-B09E-90C85F3D1254}" type="presOf" srcId="{58F742CD-31C6-4FCF-9401-21791C9E8CE5}" destId="{01661E4E-6597-4477-802C-11EFFE9138C5}" srcOrd="0" destOrd="0" presId="urn:microsoft.com/office/officeart/2005/8/layout/hierarchy1"/>
    <dgm:cxn modelId="{92CA13AC-7D74-4094-AC94-CFEECC89830F}" srcId="{8EC4B520-D67A-41DE-8BCD-31D54B1D8672}" destId="{593133F3-51F0-412A-801D-50CB37422D79}" srcOrd="2" destOrd="0" parTransId="{0C255B4E-B798-438C-82E4-CEB8EDF62C38}" sibTransId="{F75006AD-134D-4AC0-8035-82F17DBFC781}"/>
    <dgm:cxn modelId="{688168BE-706D-48D9-9D30-596CB8C67325}" type="presOf" srcId="{8EC4B520-D67A-41DE-8BCD-31D54B1D8672}" destId="{80E0F25E-3091-4721-98B2-92EC1BEFB8D3}" srcOrd="0" destOrd="0" presId="urn:microsoft.com/office/officeart/2005/8/layout/hierarchy1"/>
    <dgm:cxn modelId="{48A712D2-9C4D-479A-B921-90079491202E}" type="presOf" srcId="{1C17F13B-058E-4A57-94D0-EFA30AF5C5DD}" destId="{A2A97E96-E458-4DFA-95DF-F440EEAC0DC2}" srcOrd="0" destOrd="0" presId="urn:microsoft.com/office/officeart/2005/8/layout/hierarchy1"/>
    <dgm:cxn modelId="{C6E031D8-17C4-4A77-A036-CD41D14BBA82}" type="presOf" srcId="{ADCF6DDA-EA18-4DD1-A0DD-68A6F9BAEF83}" destId="{324C49E9-9FF9-42A3-86E1-424563E6F608}" srcOrd="0" destOrd="0" presId="urn:microsoft.com/office/officeart/2005/8/layout/hierarchy1"/>
    <dgm:cxn modelId="{ECFF19D9-5E14-4EAB-9AB5-AAEB85434E9B}" type="presOf" srcId="{B014A598-04F3-4D1C-9A88-5ECD1D1BD112}" destId="{2CAD3D0F-5737-4E57-8821-E61B3A94146A}" srcOrd="0" destOrd="0" presId="urn:microsoft.com/office/officeart/2005/8/layout/hierarchy1"/>
    <dgm:cxn modelId="{339123DC-1C5E-4C08-90CC-BB2B140235D5}" type="presOf" srcId="{1851DAF1-13C0-4109-8390-9DB87B38B3DA}" destId="{CBB5BCDF-3A57-4758-95B8-75CB8AD1604C}" srcOrd="0" destOrd="0" presId="urn:microsoft.com/office/officeart/2005/8/layout/hierarchy1"/>
    <dgm:cxn modelId="{70A108E0-A1FB-48FE-A76F-0E97728C9409}" srcId="{8EC4B520-D67A-41DE-8BCD-31D54B1D8672}" destId="{58F742CD-31C6-4FCF-9401-21791C9E8CE5}" srcOrd="3" destOrd="0" parTransId="{B014A598-04F3-4D1C-9A88-5ECD1D1BD112}" sibTransId="{1AD92E8F-EA5C-4A84-8FB9-191C73F26D20}"/>
    <dgm:cxn modelId="{2514DFE4-9F19-48F2-A02B-C5209AEBADBC}" type="presOf" srcId="{DDB6ADBB-8553-492D-B00D-49CFF15D9233}" destId="{7E5157B9-C810-4E82-8800-3E6F683AA465}" srcOrd="0" destOrd="0" presId="urn:microsoft.com/office/officeart/2005/8/layout/hierarchy1"/>
    <dgm:cxn modelId="{612101F3-C458-46D8-9AAC-52D1E4B8F62A}" srcId="{ADCF6DDA-EA18-4DD1-A0DD-68A6F9BAEF83}" destId="{8EC4B520-D67A-41DE-8BCD-31D54B1D8672}" srcOrd="0" destOrd="0" parTransId="{FF0E0076-576A-4F84-964D-82E37BFA75AD}" sibTransId="{E8F8C7E6-2550-474E-B301-F6EAFE96F20F}"/>
    <dgm:cxn modelId="{F710A49C-9AF5-4076-B8AB-033BB92F2B56}" type="presParOf" srcId="{324C49E9-9FF9-42A3-86E1-424563E6F608}" destId="{81B5B11D-877A-4B7C-94A6-1F180A326E0A}" srcOrd="0" destOrd="0" presId="urn:microsoft.com/office/officeart/2005/8/layout/hierarchy1"/>
    <dgm:cxn modelId="{3A89B2ED-A04E-4B9B-8675-43D846A8514F}" type="presParOf" srcId="{81B5B11D-877A-4B7C-94A6-1F180A326E0A}" destId="{2758CFE3-4F02-4690-8268-DD7098998F87}" srcOrd="0" destOrd="0" presId="urn:microsoft.com/office/officeart/2005/8/layout/hierarchy1"/>
    <dgm:cxn modelId="{FA86083E-1607-448C-A04C-ACC26B604199}" type="presParOf" srcId="{2758CFE3-4F02-4690-8268-DD7098998F87}" destId="{AFB53750-BD4A-4941-98B8-E2615423BD65}" srcOrd="0" destOrd="0" presId="urn:microsoft.com/office/officeart/2005/8/layout/hierarchy1"/>
    <dgm:cxn modelId="{14B61000-4746-4D65-82F4-C8F5183CAB4C}" type="presParOf" srcId="{2758CFE3-4F02-4690-8268-DD7098998F87}" destId="{80E0F25E-3091-4721-98B2-92EC1BEFB8D3}" srcOrd="1" destOrd="0" presId="urn:microsoft.com/office/officeart/2005/8/layout/hierarchy1"/>
    <dgm:cxn modelId="{64445766-8427-456E-9F34-3494E16256DE}" type="presParOf" srcId="{81B5B11D-877A-4B7C-94A6-1F180A326E0A}" destId="{3E87FCBD-5280-47B6-B3B0-30EC388C3BD1}" srcOrd="1" destOrd="0" presId="urn:microsoft.com/office/officeart/2005/8/layout/hierarchy1"/>
    <dgm:cxn modelId="{A3B1A985-D5B6-444D-A919-1D283479B6F7}" type="presParOf" srcId="{3E87FCBD-5280-47B6-B3B0-30EC388C3BD1}" destId="{7E5157B9-C810-4E82-8800-3E6F683AA465}" srcOrd="0" destOrd="0" presId="urn:microsoft.com/office/officeart/2005/8/layout/hierarchy1"/>
    <dgm:cxn modelId="{CB6F3B21-4560-4BC4-90E0-AE0182786845}" type="presParOf" srcId="{3E87FCBD-5280-47B6-B3B0-30EC388C3BD1}" destId="{0049CF31-26CB-4072-AC1C-F47A99950DA3}" srcOrd="1" destOrd="0" presId="urn:microsoft.com/office/officeart/2005/8/layout/hierarchy1"/>
    <dgm:cxn modelId="{A6A07DB9-288F-45C1-BC78-DF7962348EB2}" type="presParOf" srcId="{0049CF31-26CB-4072-AC1C-F47A99950DA3}" destId="{22736DD4-3D23-47A8-94F8-AFD84E22943F}" srcOrd="0" destOrd="0" presId="urn:microsoft.com/office/officeart/2005/8/layout/hierarchy1"/>
    <dgm:cxn modelId="{C1B6F589-11AB-4EFB-8DFE-F957E03FC13D}" type="presParOf" srcId="{22736DD4-3D23-47A8-94F8-AFD84E22943F}" destId="{29355B93-58E7-40B9-A9A7-D71CE35F1DE0}" srcOrd="0" destOrd="0" presId="urn:microsoft.com/office/officeart/2005/8/layout/hierarchy1"/>
    <dgm:cxn modelId="{E629CB45-3FDC-4A4E-826C-DA59D40D3DAF}" type="presParOf" srcId="{22736DD4-3D23-47A8-94F8-AFD84E22943F}" destId="{788A2A88-F5FF-4E55-AEDD-C8A3E2B06576}" srcOrd="1" destOrd="0" presId="urn:microsoft.com/office/officeart/2005/8/layout/hierarchy1"/>
    <dgm:cxn modelId="{1F3FD8EF-0487-447B-8A38-C03548208C18}" type="presParOf" srcId="{0049CF31-26CB-4072-AC1C-F47A99950DA3}" destId="{FFAA0D2D-D848-4A02-904E-A7980C9BBCAE}" srcOrd="1" destOrd="0" presId="urn:microsoft.com/office/officeart/2005/8/layout/hierarchy1"/>
    <dgm:cxn modelId="{D3C680FC-1A63-404C-84B1-AD2A8AFC41C6}" type="presParOf" srcId="{3E87FCBD-5280-47B6-B3B0-30EC388C3BD1}" destId="{A2A97E96-E458-4DFA-95DF-F440EEAC0DC2}" srcOrd="2" destOrd="0" presId="urn:microsoft.com/office/officeart/2005/8/layout/hierarchy1"/>
    <dgm:cxn modelId="{71634909-DF8F-48AF-AB3B-3676FEE68AF4}" type="presParOf" srcId="{3E87FCBD-5280-47B6-B3B0-30EC388C3BD1}" destId="{0AE285B2-FF63-4134-8AD4-A572713BAA71}" srcOrd="3" destOrd="0" presId="urn:microsoft.com/office/officeart/2005/8/layout/hierarchy1"/>
    <dgm:cxn modelId="{742E6278-10E6-4A73-A9DC-1E7B5FF20668}" type="presParOf" srcId="{0AE285B2-FF63-4134-8AD4-A572713BAA71}" destId="{62B000CE-2ADB-46A6-A486-7ADE741D8A9A}" srcOrd="0" destOrd="0" presId="urn:microsoft.com/office/officeart/2005/8/layout/hierarchy1"/>
    <dgm:cxn modelId="{4CF78239-3A68-4B7B-942D-8D7463A17957}" type="presParOf" srcId="{62B000CE-2ADB-46A6-A486-7ADE741D8A9A}" destId="{E76B1160-7540-4995-B8F8-99003202A4F9}" srcOrd="0" destOrd="0" presId="urn:microsoft.com/office/officeart/2005/8/layout/hierarchy1"/>
    <dgm:cxn modelId="{81CC62B8-143E-4BE1-ADDE-6B299D3BD43B}" type="presParOf" srcId="{62B000CE-2ADB-46A6-A486-7ADE741D8A9A}" destId="{CBB5BCDF-3A57-4758-95B8-75CB8AD1604C}" srcOrd="1" destOrd="0" presId="urn:microsoft.com/office/officeart/2005/8/layout/hierarchy1"/>
    <dgm:cxn modelId="{5DB4BAEB-006B-4206-9903-E151300030FB}" type="presParOf" srcId="{0AE285B2-FF63-4134-8AD4-A572713BAA71}" destId="{CA7D55C7-3895-4989-85B5-B82BCC0290C8}" srcOrd="1" destOrd="0" presId="urn:microsoft.com/office/officeart/2005/8/layout/hierarchy1"/>
    <dgm:cxn modelId="{EAA04A58-78D4-47C5-901D-5C582380CEE4}" type="presParOf" srcId="{3E87FCBD-5280-47B6-B3B0-30EC388C3BD1}" destId="{3F50D344-9765-434E-8BC0-08AE68445F0D}" srcOrd="4" destOrd="0" presId="urn:microsoft.com/office/officeart/2005/8/layout/hierarchy1"/>
    <dgm:cxn modelId="{154C2BE3-AB70-40EA-9761-616461B2ED2E}" type="presParOf" srcId="{3E87FCBD-5280-47B6-B3B0-30EC388C3BD1}" destId="{A0FE094A-6CE5-4EE1-952E-B581268B82FF}" srcOrd="5" destOrd="0" presId="urn:microsoft.com/office/officeart/2005/8/layout/hierarchy1"/>
    <dgm:cxn modelId="{927ECEE9-B90E-442F-AC0A-2060663C663E}" type="presParOf" srcId="{A0FE094A-6CE5-4EE1-952E-B581268B82FF}" destId="{F466E150-8EF7-49CF-BE46-6A044F6F1357}" srcOrd="0" destOrd="0" presId="urn:microsoft.com/office/officeart/2005/8/layout/hierarchy1"/>
    <dgm:cxn modelId="{558BC930-6AD5-4971-B1E1-282B8119AE6E}" type="presParOf" srcId="{F466E150-8EF7-49CF-BE46-6A044F6F1357}" destId="{BB5D0DDC-D3AA-4C61-9CFE-D67EC012D759}" srcOrd="0" destOrd="0" presId="urn:microsoft.com/office/officeart/2005/8/layout/hierarchy1"/>
    <dgm:cxn modelId="{E34FE9D4-E1B9-483F-A3B7-917CBC3AE077}" type="presParOf" srcId="{F466E150-8EF7-49CF-BE46-6A044F6F1357}" destId="{388AEFDF-3821-438F-9F8C-D8ECF6C34B8B}" srcOrd="1" destOrd="0" presId="urn:microsoft.com/office/officeart/2005/8/layout/hierarchy1"/>
    <dgm:cxn modelId="{CCF6745F-3010-4170-A01B-6A4C39976246}" type="presParOf" srcId="{A0FE094A-6CE5-4EE1-952E-B581268B82FF}" destId="{F05989BA-CA07-44E4-9E8E-C9FBF03E6F9A}" srcOrd="1" destOrd="0" presId="urn:microsoft.com/office/officeart/2005/8/layout/hierarchy1"/>
    <dgm:cxn modelId="{8886B48D-AE76-4891-B2EA-F7A61DBE15D8}" type="presParOf" srcId="{3E87FCBD-5280-47B6-B3B0-30EC388C3BD1}" destId="{2CAD3D0F-5737-4E57-8821-E61B3A94146A}" srcOrd="6" destOrd="0" presId="urn:microsoft.com/office/officeart/2005/8/layout/hierarchy1"/>
    <dgm:cxn modelId="{2C54401C-8D44-4260-891D-90B28F03D61C}" type="presParOf" srcId="{3E87FCBD-5280-47B6-B3B0-30EC388C3BD1}" destId="{E910727F-A99E-4210-A792-07B6919239B4}" srcOrd="7" destOrd="0" presId="urn:microsoft.com/office/officeart/2005/8/layout/hierarchy1"/>
    <dgm:cxn modelId="{C111109F-E273-4174-808F-CFA77B8BC136}" type="presParOf" srcId="{E910727F-A99E-4210-A792-07B6919239B4}" destId="{FD6DCF71-516A-4671-9224-64C6FB0BB018}" srcOrd="0" destOrd="0" presId="urn:microsoft.com/office/officeart/2005/8/layout/hierarchy1"/>
    <dgm:cxn modelId="{F20E0B4F-B077-48E0-901B-4B0956469D8C}" type="presParOf" srcId="{FD6DCF71-516A-4671-9224-64C6FB0BB018}" destId="{5250D7C8-83DE-459B-BE9E-D9A61EBF57DB}" srcOrd="0" destOrd="0" presId="urn:microsoft.com/office/officeart/2005/8/layout/hierarchy1"/>
    <dgm:cxn modelId="{AF305A37-DA2F-400B-BAEB-2F00998134D5}" type="presParOf" srcId="{FD6DCF71-516A-4671-9224-64C6FB0BB018}" destId="{01661E4E-6597-4477-802C-11EFFE9138C5}" srcOrd="1" destOrd="0" presId="urn:microsoft.com/office/officeart/2005/8/layout/hierarchy1"/>
    <dgm:cxn modelId="{A4F9204B-0567-49A4-907D-D2992EA24AFE}" type="presParOf" srcId="{E910727F-A99E-4210-A792-07B6919239B4}" destId="{5787B64B-465D-48A0-AAC1-C10DAEFFE78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AD3D0F-5737-4E57-8821-E61B3A94146A}">
      <dsp:nvSpPr>
        <dsp:cNvPr id="0" name=""/>
        <dsp:cNvSpPr/>
      </dsp:nvSpPr>
      <dsp:spPr>
        <a:xfrm>
          <a:off x="4653591" y="1935575"/>
          <a:ext cx="3767469" cy="7004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2431"/>
              </a:lnTo>
              <a:lnTo>
                <a:pt x="3767469" y="512431"/>
              </a:lnTo>
              <a:lnTo>
                <a:pt x="3767469" y="70042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0D344-9765-434E-8BC0-08AE68445F0D}">
      <dsp:nvSpPr>
        <dsp:cNvPr id="0" name=""/>
        <dsp:cNvSpPr/>
      </dsp:nvSpPr>
      <dsp:spPr>
        <a:xfrm>
          <a:off x="4653591" y="1935575"/>
          <a:ext cx="1313304" cy="7004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2431"/>
              </a:lnTo>
              <a:lnTo>
                <a:pt x="1313304" y="512431"/>
              </a:lnTo>
              <a:lnTo>
                <a:pt x="1313304" y="70042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A97E96-E458-4DFA-95DF-F440EEAC0DC2}">
      <dsp:nvSpPr>
        <dsp:cNvPr id="0" name=""/>
        <dsp:cNvSpPr/>
      </dsp:nvSpPr>
      <dsp:spPr>
        <a:xfrm>
          <a:off x="3498585" y="1935575"/>
          <a:ext cx="1155006" cy="700426"/>
        </a:xfrm>
        <a:custGeom>
          <a:avLst/>
          <a:gdLst/>
          <a:ahLst/>
          <a:cxnLst/>
          <a:rect l="0" t="0" r="0" b="0"/>
          <a:pathLst>
            <a:path>
              <a:moveTo>
                <a:pt x="1155006" y="0"/>
              </a:moveTo>
              <a:lnTo>
                <a:pt x="1155006" y="512431"/>
              </a:lnTo>
              <a:lnTo>
                <a:pt x="0" y="512431"/>
              </a:lnTo>
              <a:lnTo>
                <a:pt x="0" y="70042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157B9-C810-4E82-8800-3E6F683AA465}">
      <dsp:nvSpPr>
        <dsp:cNvPr id="0" name=""/>
        <dsp:cNvSpPr/>
      </dsp:nvSpPr>
      <dsp:spPr>
        <a:xfrm>
          <a:off x="1018292" y="1935575"/>
          <a:ext cx="3635299" cy="700426"/>
        </a:xfrm>
        <a:custGeom>
          <a:avLst/>
          <a:gdLst/>
          <a:ahLst/>
          <a:cxnLst/>
          <a:rect l="0" t="0" r="0" b="0"/>
          <a:pathLst>
            <a:path>
              <a:moveTo>
                <a:pt x="3635299" y="0"/>
              </a:moveTo>
              <a:lnTo>
                <a:pt x="3635299" y="512431"/>
              </a:lnTo>
              <a:lnTo>
                <a:pt x="0" y="512431"/>
              </a:lnTo>
              <a:lnTo>
                <a:pt x="0" y="70042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53750-BD4A-4941-98B8-E2615423BD65}">
      <dsp:nvSpPr>
        <dsp:cNvPr id="0" name=""/>
        <dsp:cNvSpPr/>
      </dsp:nvSpPr>
      <dsp:spPr>
        <a:xfrm>
          <a:off x="3638926" y="646950"/>
          <a:ext cx="2029330" cy="12886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0F25E-3091-4721-98B2-92EC1BEFB8D3}">
      <dsp:nvSpPr>
        <dsp:cNvPr id="0" name=""/>
        <dsp:cNvSpPr/>
      </dsp:nvSpPr>
      <dsp:spPr>
        <a:xfrm>
          <a:off x="3864407" y="861157"/>
          <a:ext cx="2029330" cy="12886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Hodnoticí kritéria</a:t>
          </a:r>
        </a:p>
      </dsp:txBody>
      <dsp:txXfrm>
        <a:off x="3902150" y="898900"/>
        <a:ext cx="1953844" cy="1213139"/>
      </dsp:txXfrm>
    </dsp:sp>
    <dsp:sp modelId="{29355B93-58E7-40B9-A9A7-D71CE35F1DE0}">
      <dsp:nvSpPr>
        <dsp:cNvPr id="0" name=""/>
        <dsp:cNvSpPr/>
      </dsp:nvSpPr>
      <dsp:spPr>
        <a:xfrm>
          <a:off x="3626" y="2636001"/>
          <a:ext cx="2029330" cy="12886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A2A88-F5FF-4E55-AEDD-C8A3E2B06576}">
      <dsp:nvSpPr>
        <dsp:cNvPr id="0" name=""/>
        <dsp:cNvSpPr/>
      </dsp:nvSpPr>
      <dsp:spPr>
        <a:xfrm>
          <a:off x="229107" y="2850208"/>
          <a:ext cx="2029330" cy="12886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Základní východiska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(0-10 bodů)</a:t>
          </a:r>
          <a:endParaRPr lang="cs-CZ" sz="1800" kern="1200" dirty="0"/>
        </a:p>
      </dsp:txBody>
      <dsp:txXfrm>
        <a:off x="266850" y="2887951"/>
        <a:ext cx="1953844" cy="1213139"/>
      </dsp:txXfrm>
    </dsp:sp>
    <dsp:sp modelId="{E76B1160-7540-4995-B8F8-99003202A4F9}">
      <dsp:nvSpPr>
        <dsp:cNvPr id="0" name=""/>
        <dsp:cNvSpPr/>
      </dsp:nvSpPr>
      <dsp:spPr>
        <a:xfrm>
          <a:off x="2483919" y="2636001"/>
          <a:ext cx="2029330" cy="12886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5BCDF-3A57-4758-95B8-75CB8AD1604C}">
      <dsp:nvSpPr>
        <dsp:cNvPr id="0" name=""/>
        <dsp:cNvSpPr/>
      </dsp:nvSpPr>
      <dsp:spPr>
        <a:xfrm>
          <a:off x="2709401" y="2850208"/>
          <a:ext cx="2029330" cy="12886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Dopady projektu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(0-35 bodů)</a:t>
          </a:r>
          <a:endParaRPr lang="cs-CZ" sz="1800" kern="1200" dirty="0"/>
        </a:p>
      </dsp:txBody>
      <dsp:txXfrm>
        <a:off x="2747144" y="2887951"/>
        <a:ext cx="1953844" cy="1213139"/>
      </dsp:txXfrm>
    </dsp:sp>
    <dsp:sp modelId="{BB5D0DDC-D3AA-4C61-9CFE-D67EC012D759}">
      <dsp:nvSpPr>
        <dsp:cNvPr id="0" name=""/>
        <dsp:cNvSpPr/>
      </dsp:nvSpPr>
      <dsp:spPr>
        <a:xfrm>
          <a:off x="4964213" y="2636001"/>
          <a:ext cx="2005364" cy="12724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EFDF-3821-438F-9F8C-D8ECF6C34B8B}">
      <dsp:nvSpPr>
        <dsp:cNvPr id="0" name=""/>
        <dsp:cNvSpPr/>
      </dsp:nvSpPr>
      <dsp:spPr>
        <a:xfrm>
          <a:off x="5189694" y="2850208"/>
          <a:ext cx="2005364" cy="1272414"/>
        </a:xfrm>
        <a:prstGeom prst="roundRect">
          <a:avLst>
            <a:gd name="adj" fmla="val 10000"/>
          </a:avLst>
        </a:prstGeom>
        <a:solidFill>
          <a:prstClr val="white">
            <a:alpha val="90000"/>
            <a:hueOff val="0"/>
            <a:satOff val="0"/>
            <a:lumOff val="0"/>
            <a:alphaOff val="0"/>
          </a:prst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Realizace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(0-30 bodů)</a:t>
          </a:r>
        </a:p>
      </dsp:txBody>
      <dsp:txXfrm>
        <a:off x="5226962" y="2887476"/>
        <a:ext cx="1930828" cy="1197878"/>
      </dsp:txXfrm>
    </dsp:sp>
    <dsp:sp modelId="{5250D7C8-83DE-459B-BE9E-D9A61EBF57DB}">
      <dsp:nvSpPr>
        <dsp:cNvPr id="0" name=""/>
        <dsp:cNvSpPr/>
      </dsp:nvSpPr>
      <dsp:spPr>
        <a:xfrm>
          <a:off x="7420540" y="2636001"/>
          <a:ext cx="2001042" cy="12696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61E4E-6597-4477-802C-11EFFE9138C5}">
      <dsp:nvSpPr>
        <dsp:cNvPr id="0" name=""/>
        <dsp:cNvSpPr/>
      </dsp:nvSpPr>
      <dsp:spPr>
        <a:xfrm>
          <a:off x="7646021" y="2850208"/>
          <a:ext cx="2001042" cy="1269669"/>
        </a:xfrm>
        <a:prstGeom prst="roundRect">
          <a:avLst>
            <a:gd name="adj" fmla="val 10000"/>
          </a:avLst>
        </a:prstGeom>
        <a:solidFill>
          <a:prstClr val="white">
            <a:alpha val="90000"/>
            <a:hueOff val="0"/>
            <a:satOff val="0"/>
            <a:lumOff val="0"/>
            <a:alphaOff val="0"/>
          </a:prst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Předpoklady </a:t>
          </a:r>
          <a:b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</a:br>
          <a: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(0-25 bodů)</a:t>
          </a:r>
        </a:p>
      </dsp:txBody>
      <dsp:txXfrm>
        <a:off x="7683208" y="2887395"/>
        <a:ext cx="1926668" cy="11952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19T16:14:00.78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14 288,'39'-1,"0"-3,-1-1,1-2,-1-1,-1-3,57-22,-55 20,0 1,1 3,0 1,72-5,164 12,-158 3,-58 2,109 20,-109-13,-34-5,0 1,0 2,-1 0,26 15,-20-9,61 19,-28-16,-21-4,79 12,-82-19,-1 2,49 17,-54-14,1-2,1-2,46 6,335-10,-213-8,-139 1,108-20,-95 11,129-16,-200 28,1-1,0 0,-1 0,1-1,-1 0,1-1,-1 0,0 0,12-7,-15 7,-1 0,0 0,0 0,0-1,0 1,0-1,-1 0,0 0,1 0,-1 0,-1 0,1 0,-1 0,1-1,-1 1,0-1,-1 1,1-6,1-7,-1-1,0 1,-4-35,3 48,-1 0,0-1,0 1,0 0,0 0,-1-1,1 1,-1 0,0 1,0-1,-1 0,1 0,-1 1,0 0,0-1,0 1,0 0,0 1,-1-1,0 0,-7-3,-2 1,1 1,-1 1,-1 0,1 1,-26-2,-75 5,69 1,-1049 6,837-30,3 1,78 23,-121-4,74-33,-224 29,259 8,180-2,-1 0,0 0,1 1,-1 1,0-1,1 1,-1 1,1-1,0 1,-11 6,15-6,-1 0,1 1,0-1,1 1,-1 0,0 0,1 0,0 0,0 1,0-1,1 1,-1 0,1-1,0 1,1 0,-1 0,1 1,-1 8,-3 40,2 0,3 0,7 55,0 27,-7-126,0 0,1 0,0 0,0 0,6 18,-5-24,-1-1,1 1,0-1,0 0,0 0,0 0,0 0,1 0,0-1,-1 1,1-1,0 0,0 1,0-1,0 0,1-1,-1 1,1-1,4 2,19 3,0-1,1-1,0-1,0-2,0-1,52-6,0 1,1127-1,-680 8,-478-1,0 2,1 2,-1 2,-1 2,70 23,-90-25,0-1,1-1,0-1,-1-2,1-1,29-2,-27 0,0 1,0 1,0 2,49 11,-52-6,177 41,-182-46,1 0,-1-2,1 0,0-2,-1-1,44-8,-15-5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9T16:14:32.61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0,'3237'0'0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9T16:14:36.44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3031 0 0,'-3031'0'0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3E3A8-1B86-4D9E-A509-C849EA4ABA23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0DAAE4-7016-47B2-A31D-221345C5E8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7183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CDBAE-A2B9-FE8C-07CC-8B170B602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4E609E2-8A8F-0B2B-AAAB-96FF1626E4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713902B-048D-13D3-151A-E044854881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E0796FB-4689-B8D2-5979-65154EB26E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10686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7963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31117-B4C1-BCE5-5590-FF5F6F7B8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220D003-6C0D-5989-BB62-68EA722E41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74B90B3-BD9F-9CE7-70EA-3F97EB59E3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32C4386-9B81-8725-9E8A-66D2088602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67566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365B1-5817-FB32-BC24-D74D3F518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47ED6F8-B3FD-DAB9-249C-6DB1BE2147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A4228BF-FA7D-AD68-5328-AEF84634C7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0B11B1A-9D6D-8D75-C559-D1F342521D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62518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F05D3-59B6-62B4-CF7F-AC7B855F2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9A4B16B-F625-84D4-C70F-BB8EB9400B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18FEE8B-576B-F523-05E2-B3767E5137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C7AEFD0-D1AE-782A-18E2-50C9B85F0B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44077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A1724-3889-2E6A-8948-15E766A0B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38FABC0-8AD6-8474-662E-C6725020DB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DE0DA7F-BA13-DF18-2277-33DDABF3E5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307F83C-96F5-341B-0A1F-069046382F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313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0C557-A276-E48C-9673-BC59011D3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058C4CA-7982-414E-12C6-A4AC70E065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C6F35BD-B402-171E-A407-74F813DEF5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C493AF-8E38-616C-F388-29AD1AC886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5719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5DB16-2E57-6799-D2E1-AFCE4D74E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4144B87-D495-BAA8-4DB8-3AA2507E9E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35C3563-4934-96C8-FBDC-408761A2A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ADB06AA-DE96-67CD-D953-A86B5A21EE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6339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5AE0A-21A4-C22A-9C24-CB2A7F29E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77AA911-E124-547D-1804-19FF2201CF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93AB1B8-E4CF-F4CB-24AE-53CC2D3C12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CEB4F01-BB46-7C36-41C3-43772166AB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4081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70528-6FB8-CE42-0589-AFB6586EF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64C8326-1F8F-272C-8CC0-0EDDB37B2B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D4307E4-F0DD-EE7D-74BC-5205EEAB56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E13D702-20FD-9FB3-1306-01E3FDD322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9659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15D18-53C8-30F4-022F-4872F15F0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E8ACC5F-DBFF-8B81-8A47-D3391BC44A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122E317-6BBE-CFC2-BA08-7D2EA8689D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E491EE1-2997-2296-B3F6-96DC76FC94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9332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43918-F55C-553C-46D7-96E0DE8FD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91D6F1B-9C56-3CEC-A27B-366B5B87D1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C4B6A03-7F39-8CC1-8ED9-F0BF667824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89066D0-AC05-A488-A980-B045C8DE25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00760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47999-1770-BCE4-E88F-98518C754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ACFC59F-AB61-51C3-B290-DB4B2BFEC3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F712606-17CB-2318-3145-3C69CA97FA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11D1DF2-1350-3E24-F457-1D3991E79C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90743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A3DED-2F9D-959C-4D07-DDFF5B6FF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414FFF1-4DB5-6380-F416-202C6A8903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0545350-C89C-5613-52FA-4A1E3D610D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685A453-AD8C-7879-E94E-ACD66E9A2F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55236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1BB0B-53EF-5070-2901-B1D6AD85C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D2B04CE-11C1-8957-5B40-FCD88F3624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B40413E-DD12-2744-7A78-D556FFE0BF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132852B-2D21-EF8C-56C8-1956CB6765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2492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0A0A6-F148-4764-97D8-CABC23387ADD}" type="datetime1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851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87E6D-9E52-4C88-B596-4209C2D9C809}" type="datetime1">
              <a:rPr lang="cs-CZ" smtClean="0"/>
              <a:t>22.01.2025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1297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8EE52-1059-4D0C-BF12-67D19650A6F7}" type="datetime1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1793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33D98-1271-4DE4-B117-AA12880E5589}" type="datetime1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1447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56992-8B4E-4117-AA09-E7AB8162B770}" type="datetime1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4067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8AF21-1A87-4049-97CD-1D19487B794C}" type="datetime1">
              <a:rPr lang="cs-CZ" smtClean="0"/>
              <a:t>22.01.2025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0219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4EB39-8886-4C9E-9384-A2E2134FBC0D}" type="datetime1">
              <a:rPr lang="cs-CZ" smtClean="0"/>
              <a:t>22.01.2025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3466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98D6B-E596-47B0-B0C2-C9701575EC76}" type="datetime1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5376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868ED-1605-41E7-8E21-9B4A6D3BE1E5}" type="datetime1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22783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851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BAFBF-0DEA-436F-9BC0-C1D881742155}" type="datetime1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438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984F-7F54-4F9E-A2BA-56CAFDC28164}" type="datetime1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8791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DCA35-A15E-41B2-B977-AE0EF37571FD}" type="datetime1">
              <a:rPr lang="cs-CZ" smtClean="0"/>
              <a:t>22.01.2025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4765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E5547-355D-43F8-A812-B07AE8EF99C4}" type="datetime1">
              <a:rPr lang="cs-CZ" smtClean="0"/>
              <a:t>22.01.2025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649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1F65F-1554-4057-B72F-2D873C3E142A}" type="datetime1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9804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4672-18D0-43F4-8E6A-3692270635F9}" type="datetime1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8556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E0998-2B41-4DE1-A234-E82B6D003BCE}" type="datetime1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8512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C0357-C384-4A93-8AD1-2B88154DE00C}" type="datetime1">
              <a:rPr lang="cs-CZ" smtClean="0"/>
              <a:t>22.01.2025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895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85DD0E1-A195-490A-9E56-AFC622F48CAE}" type="datetime1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7693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23E1197-074C-433E-9F39-E629A5FD8689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7693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0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sm.justice.cz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11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customXml" Target="../ink/ink1.xml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openxmlformats.org/officeDocument/2006/relationships/customXml" Target="../ink/ink3.xml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15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E796587F-59D2-4C56-A60C-E705DE34C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351" y="560439"/>
            <a:ext cx="4419734" cy="3709642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chemeClr val="tx1"/>
                </a:solidFill>
              </a:rPr>
              <a:t>Informační seminář </a:t>
            </a:r>
            <a:br>
              <a:rPr lang="cs-CZ" sz="2800" b="1" dirty="0">
                <a:solidFill>
                  <a:schemeClr val="tx1"/>
                </a:solidFill>
              </a:rPr>
            </a:br>
            <a:r>
              <a:rPr lang="cs-CZ" sz="2800" b="1" dirty="0">
                <a:solidFill>
                  <a:schemeClr val="tx1"/>
                </a:solidFill>
              </a:rPr>
              <a:t>pro předkladatele velkých projektů do 1. kola výzvy programu Udržitelný turismus a posílení biodiverzity</a:t>
            </a:r>
            <a:br>
              <a:rPr lang="cs-CZ" sz="2800" b="1" dirty="0">
                <a:solidFill>
                  <a:schemeClr val="tx1"/>
                </a:solidFill>
              </a:rPr>
            </a:br>
            <a:br>
              <a:rPr lang="cs-CZ" sz="2800" b="1" dirty="0"/>
            </a:br>
            <a:br>
              <a:rPr lang="cs-CZ" sz="2800" b="1" dirty="0"/>
            </a:br>
            <a:br>
              <a:rPr lang="cs-CZ" sz="2800" b="1" dirty="0"/>
            </a:br>
            <a:br>
              <a:rPr lang="cs-CZ" sz="2800" b="1" dirty="0"/>
            </a:br>
            <a:br>
              <a:rPr lang="cs-CZ" sz="2800" b="1" dirty="0"/>
            </a:br>
            <a:r>
              <a:rPr lang="cs-CZ" sz="2800" b="1" dirty="0"/>
              <a:t>Ministerstvo životního prostředí</a:t>
            </a:r>
            <a:br>
              <a:rPr lang="cs-CZ" sz="2800" b="1" dirty="0"/>
            </a:br>
            <a:r>
              <a:rPr lang="cs-CZ" sz="2800" b="1" dirty="0"/>
              <a:t>21</a:t>
            </a:r>
            <a:r>
              <a:rPr lang="cs-CZ" sz="2400" b="1" dirty="0"/>
              <a:t>. ledna 2025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DAA46B9-B7E8-4487-B28E-C63A6EB7A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7191 h 6985200"/>
              <a:gd name="connsiteX6" fmla="*/ 1 w 6858001"/>
              <a:gd name="connsiteY6" fmla="*/ 887191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7191"/>
                </a:lnTo>
                <a:lnTo>
                  <a:pt x="1" y="887191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14" name="Freeform 23">
            <a:extLst>
              <a:ext uri="{FF2B5EF4-FFF2-40B4-BE49-F238E27FC236}">
                <a16:creationId xmlns:a16="http://schemas.microsoft.com/office/drawing/2014/main" id="{C866818C-1E5F-475A-B310-3C06B555F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6DE338D-ACAE-4AB8-BA49-4669F3A73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50633"/>
            <a:ext cx="5449471" cy="1189714"/>
          </a:xfrm>
          <a:prstGeom prst="rect">
            <a:avLst/>
          </a:prstGeom>
          <a:effectLst/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12AFDE8-E1ED-4A49-B8B3-4953F4B8A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7374880-BFD4-4C03-BE00-CB80236D9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008" y="3747980"/>
            <a:ext cx="4955311" cy="193638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98294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026FBA-F1A3-09DD-82CD-377AC1B2C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596017E4-9C48-EDC3-E576-D54F25A5292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CB97C5E6-9AED-F7F3-FDF9-3B826DA10F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DE204369-BA48-3D1B-6174-A0E91100DE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FAF4E2CD-29CE-0A41-4E36-DBFF60534C64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96824129-3919-40CF-6DC6-916EF4D2D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5B785353-1BA6-B686-AE90-AF3F2B7E5C62}"/>
              </a:ext>
            </a:extLst>
          </p:cNvPr>
          <p:cNvSpPr txBox="1"/>
          <p:nvPr/>
        </p:nvSpPr>
        <p:spPr>
          <a:xfrm>
            <a:off x="1103312" y="618472"/>
            <a:ext cx="60984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ŽÁDOST O PODPORU</a:t>
            </a:r>
            <a:endParaRPr lang="cs-CZ" sz="3200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26B5E99-BC1C-92AF-401D-923F6FC73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10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3A10AFD-BAE0-5A15-AA6E-0AA128829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773" y="1257813"/>
            <a:ext cx="6525536" cy="4572638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59BC4253-79BC-6CF6-684A-37E9DCB17A87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21. 1. 2025</a:t>
            </a:r>
          </a:p>
        </p:txBody>
      </p:sp>
    </p:spTree>
    <p:extLst>
      <p:ext uri="{BB962C8B-B14F-4D97-AF65-F5344CB8AC3E}">
        <p14:creationId xmlns:p14="http://schemas.microsoft.com/office/powerpoint/2010/main" val="3421792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FF4C6FDC-4F28-5F6D-B4FF-14F35E45AC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489371" y="229351"/>
            <a:ext cx="4702629" cy="5605265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FE066C41-CCD6-07CD-6C7C-473213D7D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921BF639-5A57-2825-6CB9-EF59C727E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5A8FA22-92AE-4221-AD7F-C3AC08B10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38" y="675841"/>
            <a:ext cx="8825659" cy="572729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ŽÁDOST O PODPORU - přílohy</a:t>
            </a:r>
            <a:endParaRPr lang="cs-CZ" sz="3200" dirty="0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7551834B-FEAC-738A-6349-E4171D749E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0241" y="1478328"/>
            <a:ext cx="8825659" cy="4631997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bg1"/>
                </a:solidFill>
              </a:rPr>
              <a:t>PLNÁ MOC ČI JINÉ POVĚŘENÍ – </a:t>
            </a:r>
            <a:r>
              <a:rPr lang="cs-CZ" i="1" dirty="0">
                <a:solidFill>
                  <a:schemeClr val="bg1"/>
                </a:solidFill>
              </a:rPr>
              <a:t>není předepsaná forma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chemeClr val="bg1"/>
                </a:solidFill>
              </a:rPr>
              <a:t>ÚDAJE O SKUTEČNÉM MAJITELI</a:t>
            </a:r>
            <a:r>
              <a:rPr lang="cs-CZ" dirty="0">
                <a:solidFill>
                  <a:schemeClr val="bg1"/>
                </a:solidFill>
              </a:rPr>
              <a:t>:</a:t>
            </a:r>
          </a:p>
          <a:p>
            <a:r>
              <a:rPr lang="cs-CZ" dirty="0">
                <a:solidFill>
                  <a:schemeClr val="bg1"/>
                </a:solidFill>
              </a:rPr>
              <a:t>	</a:t>
            </a:r>
            <a:r>
              <a:rPr lang="cs-CZ" i="1" dirty="0">
                <a:solidFill>
                  <a:schemeClr val="bg1"/>
                </a:solidFill>
              </a:rPr>
              <a:t>Tuto povinnost </a:t>
            </a: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je </a:t>
            </a:r>
            <a:r>
              <a:rPr lang="cs-CZ" i="1" dirty="0">
                <a:solidFill>
                  <a:schemeClr val="bg1"/>
                </a:solidFill>
              </a:rPr>
              <a:t>možné splnit přiložením úplného výpisu z evidence 	skutečných majitelů dostupné na </a:t>
            </a:r>
            <a:r>
              <a:rPr lang="cs-CZ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https://esm.justice.cz/</a:t>
            </a:r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chemeClr val="bg1"/>
                </a:solidFill>
              </a:rPr>
              <a:t>PŘÍSPĚVKOVÁ ORG. ZŘÍZENA KRAJEM ČI OBCÍ: SOUHLASNÉ STANOVISKO ZŘIZOVATELE </a:t>
            </a:r>
            <a:r>
              <a:rPr lang="cs-CZ" i="1" dirty="0">
                <a:solidFill>
                  <a:schemeClr val="bg1"/>
                </a:solidFill>
              </a:rPr>
              <a:t>(povinnost dle podmínek způsobilosti žadatele – kap. I.4 výzvy)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C7B75C9A-4D87-F926-5695-10A0E2D04AA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B01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FE3AB32A-2327-1B83-7791-55B7A4ECC9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8B2CB0D2-D368-279C-5B3B-26CEC1EA2D7A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21. 1. 2025</a:t>
            </a:r>
          </a:p>
        </p:txBody>
      </p:sp>
    </p:spTree>
    <p:extLst>
      <p:ext uri="{BB962C8B-B14F-4D97-AF65-F5344CB8AC3E}">
        <p14:creationId xmlns:p14="http://schemas.microsoft.com/office/powerpoint/2010/main" val="1595927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28A229-EFBD-F954-2865-12DFC3F43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8D0A2A-1395-482F-AA50-A504BBB84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2254" y="463955"/>
            <a:ext cx="9404723" cy="1400530"/>
          </a:xfrm>
        </p:spPr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KRITÉRA  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84A318E2-69B3-A9D6-A541-F29F97FC92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9723074"/>
              </p:ext>
            </p:extLst>
          </p:nvPr>
        </p:nvGraphicFramePr>
        <p:xfrm>
          <a:off x="1267490" y="1139252"/>
          <a:ext cx="9650690" cy="4896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5CDB0E72-C59C-0AAD-CCE4-3915B0523560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38895A89-D5AE-555E-A28D-DF944EC75E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B174047-DAB0-2989-179F-1E89FD848A09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21. 1. 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812E5EA-ADA1-2037-20DB-B8671A8FA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5581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0A757D-2899-F8BF-A5FE-3BEA09D77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ACE6E1E7-DC8A-25D9-8636-76D4F8A1FBD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943598DB-2C90-0ACE-F50B-33E6B1ED70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75C2A3AB-4664-8111-E838-7F6F2A598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D6FBBE-D5FC-3022-6A50-2C32FED45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9893694" cy="3653265"/>
          </a:xfrm>
        </p:spPr>
        <p:txBody>
          <a:bodyPr>
            <a:normAutofit/>
          </a:bodyPr>
          <a:lstStyle/>
          <a:p>
            <a:pPr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Celkem 100 bodů</a:t>
            </a:r>
          </a:p>
          <a:p>
            <a:pPr marL="0" indent="0">
              <a:buClr>
                <a:srgbClr val="337B86"/>
              </a:buClr>
              <a:buNone/>
            </a:pPr>
            <a:endParaRPr lang="cs-CZ" dirty="0">
              <a:solidFill>
                <a:schemeClr val="bg1"/>
              </a:solidFill>
            </a:endParaRPr>
          </a:p>
          <a:p>
            <a:pPr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Celková hranice pro postup je 50 bodů (aritmetický průměr)</a:t>
            </a:r>
          </a:p>
          <a:p>
            <a:pPr marL="0" indent="0">
              <a:buClr>
                <a:srgbClr val="337B86"/>
              </a:buClr>
              <a:buNone/>
            </a:pPr>
            <a:endParaRPr lang="cs-CZ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None/>
            </a:pPr>
            <a:r>
              <a:rPr lang="cs-CZ" dirty="0">
                <a:solidFill>
                  <a:schemeClr val="bg1"/>
                </a:solidFill>
              </a:rPr>
              <a:t>Způsob přidělování bodů:</a:t>
            </a:r>
          </a:p>
          <a:p>
            <a:pPr>
              <a:buClr>
                <a:srgbClr val="337B86"/>
              </a:buClr>
            </a:pPr>
            <a:endParaRPr lang="cs-CZ" dirty="0">
              <a:solidFill>
                <a:schemeClr val="bg1"/>
              </a:solidFill>
            </a:endParaRPr>
          </a:p>
          <a:p>
            <a:pPr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Kvalifikace výkonnosti podle procentuální škály (výborný, dobrý, částečný, žádný/velmi obecný) - doplním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B5E315F4-0702-5F44-766B-5FBB224B8C2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9949EEF3-B7DC-6D7F-F205-EFF2002C3A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3D544ED1-170F-C474-4FFD-E6AD01AFE6CB}"/>
              </a:ext>
            </a:extLst>
          </p:cNvPr>
          <p:cNvSpPr txBox="1">
            <a:spLocks/>
          </p:cNvSpPr>
          <p:nvPr/>
        </p:nvSpPr>
        <p:spPr>
          <a:xfrm>
            <a:off x="657350" y="1970835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AE22C10C-89AD-34EA-9A07-35E6C67E4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b="1" dirty="0">
                <a:solidFill>
                  <a:schemeClr val="bg2"/>
                </a:solidFill>
                <a:ea typeface="+mn-ea"/>
                <a:cs typeface="+mn-cs"/>
              </a:rPr>
              <a:t>HODNOTICÍ KRITÉRIA</a:t>
            </a:r>
            <a:br>
              <a:rPr lang="cs-CZ" sz="32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156ADBD3-9F51-EC03-8873-EBBD96F82012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21. 1. 2025</a:t>
            </a:r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8F209227-13F1-3826-59F3-33615A672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4799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027D42-969D-8BE8-D0A6-E35D30455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F86B2F21-B363-3593-EDD0-0F65D8B5EAF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943A3C61-5907-29E5-0A67-66907483F1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39815EAA-3AD4-631F-9B45-3A3ABA7F25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7DAA426A-4ECF-870E-F177-D80261D26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ČEMU PŘI PSANÍ ŽÁDOSTI VĚNOVAT POZORNOST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40BBF5-E7BF-60D3-70A5-8647237A9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9"/>
            <a:ext cx="8946541" cy="3832100"/>
          </a:xfrm>
        </p:spPr>
        <p:txBody>
          <a:bodyPr>
            <a:normAutofit/>
          </a:bodyPr>
          <a:lstStyle/>
          <a:p>
            <a:pPr>
              <a:buClr>
                <a:srgbClr val="337B86"/>
              </a:buClr>
              <a:buSzPct val="100000"/>
            </a:pPr>
            <a:r>
              <a:rPr lang="cs-CZ" sz="1800" b="1" dirty="0">
                <a:solidFill>
                  <a:schemeClr val="bg1"/>
                </a:solidFill>
              </a:rPr>
              <a:t>Popis </a:t>
            </a:r>
            <a:r>
              <a:rPr lang="cs-CZ" b="1" dirty="0">
                <a:solidFill>
                  <a:schemeClr val="bg1"/>
                </a:solidFill>
              </a:rPr>
              <a:t>výchozího stavu </a:t>
            </a:r>
            <a:r>
              <a:rPr lang="cs-CZ" dirty="0">
                <a:solidFill>
                  <a:schemeClr val="bg1"/>
                </a:solidFill>
              </a:rPr>
              <a:t>by měl být dostatečně </a:t>
            </a:r>
            <a:r>
              <a:rPr lang="cs-CZ" b="1" dirty="0">
                <a:solidFill>
                  <a:schemeClr val="bg1"/>
                </a:solidFill>
              </a:rPr>
              <a:t>jasný</a:t>
            </a:r>
            <a:r>
              <a:rPr lang="cs-CZ" dirty="0">
                <a:solidFill>
                  <a:schemeClr val="bg1"/>
                </a:solidFill>
              </a:rPr>
              <a:t>, protože je nezbytný pro vyhodnocení potenciálu a nezbytnosti projektu.</a:t>
            </a:r>
          </a:p>
          <a:p>
            <a:pPr>
              <a:buClr>
                <a:srgbClr val="337B86"/>
              </a:buClr>
              <a:buSzPct val="100000"/>
            </a:pPr>
            <a:r>
              <a:rPr lang="cs-CZ" dirty="0">
                <a:solidFill>
                  <a:schemeClr val="bg1"/>
                </a:solidFill>
              </a:rPr>
              <a:t>Pořadí </a:t>
            </a:r>
            <a:r>
              <a:rPr lang="cs-CZ" b="1" dirty="0">
                <a:solidFill>
                  <a:schemeClr val="bg1"/>
                </a:solidFill>
              </a:rPr>
              <a:t>činností</a:t>
            </a:r>
            <a:r>
              <a:rPr lang="cs-CZ" dirty="0">
                <a:solidFill>
                  <a:schemeClr val="bg1"/>
                </a:solidFill>
              </a:rPr>
              <a:t> by mělo být </a:t>
            </a:r>
            <a:r>
              <a:rPr lang="cs-CZ" b="1" dirty="0">
                <a:solidFill>
                  <a:schemeClr val="bg1"/>
                </a:solidFill>
              </a:rPr>
              <a:t>logické a jasně propojené </a:t>
            </a:r>
            <a:r>
              <a:rPr lang="cs-CZ" dirty="0">
                <a:solidFill>
                  <a:schemeClr val="bg1"/>
                </a:solidFill>
              </a:rPr>
              <a:t>s popisem projektu.</a:t>
            </a:r>
          </a:p>
          <a:p>
            <a:pPr>
              <a:buClr>
                <a:srgbClr val="337B86"/>
              </a:buClr>
              <a:buSzPct val="100000"/>
            </a:pPr>
            <a:r>
              <a:rPr lang="cs-CZ" dirty="0">
                <a:solidFill>
                  <a:schemeClr val="bg1"/>
                </a:solidFill>
              </a:rPr>
              <a:t>Je třeba dobře připravit a koncipovat související akce projektu.</a:t>
            </a:r>
          </a:p>
          <a:p>
            <a:pPr>
              <a:buClr>
                <a:srgbClr val="337B86"/>
              </a:buClr>
              <a:buSzPct val="100000"/>
            </a:pPr>
            <a:r>
              <a:rPr lang="cs-CZ" dirty="0">
                <a:solidFill>
                  <a:schemeClr val="bg1"/>
                </a:solidFill>
              </a:rPr>
              <a:t>Očekávané výsledky a </a:t>
            </a:r>
            <a:r>
              <a:rPr lang="cs-CZ" b="1" dirty="0">
                <a:solidFill>
                  <a:schemeClr val="bg1"/>
                </a:solidFill>
              </a:rPr>
              <a:t>kvantitativní odhady </a:t>
            </a:r>
            <a:r>
              <a:rPr lang="cs-CZ" dirty="0">
                <a:solidFill>
                  <a:schemeClr val="bg1"/>
                </a:solidFill>
              </a:rPr>
              <a:t>dopadů projektů (v průběhu a po skončení projektu).</a:t>
            </a:r>
          </a:p>
          <a:p>
            <a:pPr>
              <a:buClr>
                <a:srgbClr val="337B86"/>
              </a:buClr>
              <a:buSzPct val="100000"/>
            </a:pPr>
            <a:r>
              <a:rPr lang="cs-CZ" dirty="0">
                <a:solidFill>
                  <a:schemeClr val="bg1"/>
                </a:solidFill>
              </a:rPr>
              <a:t>Aktivity/plány pro zajištění udržitelnosti výsledků projektu jsou naprosto zásadní</a:t>
            </a:r>
            <a:r>
              <a:rPr lang="cs-CZ" sz="1800" dirty="0">
                <a:solidFill>
                  <a:schemeClr val="bg1"/>
                </a:solidFill>
              </a:rPr>
              <a:t>!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6D115854-5697-DEC6-347E-00CD1FCBB88F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A5DB02A2-CBC4-1FFA-5A25-0D1068FFD7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434C87B-220B-032E-5AE2-CC58A44A57CE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21. 1. 2025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5E8745-1AA7-1CB0-96B4-1EB124E8B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6897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631D2E-4BF6-2EBB-809D-53ADCCF68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6BE2D7F1-004E-62CC-2223-BE084CE5F2A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D9BE7D2F-79F1-B9F7-21C5-2508E733C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F2E5B74C-563E-CF47-6714-DE9692BEA4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05AACE-341D-CB3B-C458-A6BFC639C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Clr>
                <a:srgbClr val="337B86"/>
              </a:buClr>
            </a:pPr>
            <a:r>
              <a:rPr lang="cs-CZ" b="1" dirty="0">
                <a:solidFill>
                  <a:schemeClr val="bg1"/>
                </a:solidFill>
              </a:rPr>
              <a:t>Jasný popis partnera </a:t>
            </a:r>
            <a:r>
              <a:rPr lang="cs-CZ" dirty="0">
                <a:solidFill>
                  <a:schemeClr val="bg1"/>
                </a:solidFill>
              </a:rPr>
              <a:t>zapojeného do konkrétních akcí.</a:t>
            </a:r>
          </a:p>
          <a:p>
            <a:pPr algn="just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Omezte počet akcí na ty, které jsou </a:t>
            </a:r>
            <a:r>
              <a:rPr lang="cs-CZ" b="1" dirty="0">
                <a:solidFill>
                  <a:schemeClr val="bg1"/>
                </a:solidFill>
              </a:rPr>
              <a:t>nezbytné pro dosažení cílů </a:t>
            </a:r>
            <a:r>
              <a:rPr lang="cs-CZ" dirty="0">
                <a:solidFill>
                  <a:schemeClr val="bg1"/>
                </a:solidFill>
              </a:rPr>
              <a:t>projektu.</a:t>
            </a:r>
          </a:p>
          <a:p>
            <a:pPr algn="just">
              <a:buClr>
                <a:srgbClr val="337B86"/>
              </a:buClr>
            </a:pPr>
            <a:r>
              <a:rPr lang="cs-CZ" b="1" dirty="0">
                <a:solidFill>
                  <a:schemeClr val="bg1"/>
                </a:solidFill>
              </a:rPr>
              <a:t>Doba trvání projektu by měla zohlednit:</a:t>
            </a:r>
          </a:p>
          <a:p>
            <a:pPr lvl="1" algn="just">
              <a:buClr>
                <a:srgbClr val="337B86"/>
              </a:buClr>
            </a:pPr>
            <a:r>
              <a:rPr lang="cs-CZ" sz="2000" dirty="0">
                <a:solidFill>
                  <a:schemeClr val="bg1"/>
                </a:solidFill>
              </a:rPr>
              <a:t>dostatek času na shromáždění informací o dopadu projektových činností,</a:t>
            </a:r>
          </a:p>
          <a:p>
            <a:pPr lvl="1" algn="just">
              <a:buClr>
                <a:srgbClr val="337B86"/>
              </a:buClr>
            </a:pPr>
            <a:r>
              <a:rPr lang="cs-CZ" sz="2000" dirty="0">
                <a:solidFill>
                  <a:schemeClr val="bg1"/>
                </a:solidFill>
              </a:rPr>
              <a:t>zpoždění při získávání povolení a oprávnění,</a:t>
            </a:r>
          </a:p>
          <a:p>
            <a:pPr lvl="1" algn="just">
              <a:buClr>
                <a:srgbClr val="337B86"/>
              </a:buClr>
            </a:pPr>
            <a:r>
              <a:rPr lang="cs-CZ" sz="2000" dirty="0">
                <a:solidFill>
                  <a:schemeClr val="bg1"/>
                </a:solidFill>
              </a:rPr>
              <a:t>rezerva pro případ neočekávaných událostí.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5C6DABB1-E28E-5729-C15D-9458BD949DDB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31343D57-01A3-C034-AAE4-BD696B023F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C042678-2F34-FE18-C22E-429D1DC9D1FC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21. 1. 2025</a:t>
            </a:r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5FC7EE41-27CB-DEE7-293C-2C1B2F06D66F}"/>
              </a:ext>
            </a:extLst>
          </p:cNvPr>
          <p:cNvSpPr txBox="1">
            <a:spLocks/>
          </p:cNvSpPr>
          <p:nvPr/>
        </p:nvSpPr>
        <p:spPr>
          <a:xfrm>
            <a:off x="798511" y="6051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ČEMU PŘI PSANÍ ŽÁDOSTI VĚNOVAT POZORNOST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84DC2F5-B7C5-684F-159D-E43331266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5366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E8A491-94B6-EE3A-B726-2326E9CC2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C2C53449-C38E-D191-F2AF-4F540AE9260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489371" y="229351"/>
            <a:ext cx="4702629" cy="5605265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06D0A97F-2A85-8A5B-E3BB-1132903760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793FFF61-7824-AA98-AE96-329C44CD3B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11B2EC20-7880-7373-CB13-22C24D02DD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9880" y="563479"/>
            <a:ext cx="8189655" cy="1731871"/>
          </a:xfrm>
        </p:spPr>
        <p:txBody>
          <a:bodyPr>
            <a:noAutofit/>
          </a:bodyPr>
          <a:lstStyle/>
          <a:p>
            <a:r>
              <a:rPr lang="cs-CZ" sz="4400" b="1" dirty="0">
                <a:solidFill>
                  <a:schemeClr val="bg2"/>
                </a:solidFill>
                <a:ea typeface="+mn-ea"/>
                <a:cs typeface="+mn-cs"/>
              </a:rPr>
              <a:t>Děkuji Vám za pozornost</a:t>
            </a:r>
            <a:endParaRPr lang="cs-CZ" sz="44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AE433EE1-8B75-A079-2478-82391F1669D6}"/>
              </a:ext>
            </a:extLst>
          </p:cNvPr>
          <p:cNvSpPr txBox="1"/>
          <p:nvPr/>
        </p:nvSpPr>
        <p:spPr>
          <a:xfrm>
            <a:off x="777364" y="4256655"/>
            <a:ext cx="70505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>
                <a:solidFill>
                  <a:schemeClr val="bg2"/>
                </a:solidFill>
                <a:latin typeface="+mj-lt"/>
              </a:rPr>
              <a:t>Lucie Valová</a:t>
            </a:r>
          </a:p>
          <a:p>
            <a:endParaRPr lang="cs-CZ" sz="2000" b="1" dirty="0">
              <a:solidFill>
                <a:schemeClr val="bg2"/>
              </a:solidFill>
              <a:latin typeface="+mj-lt"/>
            </a:endParaRPr>
          </a:p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lucie.valova@mzp.gov.cz</a:t>
            </a:r>
          </a:p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Te.: 267 122 484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47E6FDC4-D66F-A8DE-0459-402F1BB56CB1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B01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190D7416-57CF-AD2B-ED3E-DB11F405D1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98FE8E78-FE27-3318-7F54-9312AC4D56ED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21. 1. 2025</a:t>
            </a:r>
          </a:p>
        </p:txBody>
      </p:sp>
    </p:spTree>
    <p:extLst>
      <p:ext uri="{BB962C8B-B14F-4D97-AF65-F5344CB8AC3E}">
        <p14:creationId xmlns:p14="http://schemas.microsoft.com/office/powerpoint/2010/main" val="1262188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FC2C50-6DF4-EC4B-3EEE-11832EC90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F0BA7031-DF19-89E5-E3FF-080F8E5C7E5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489371" y="229351"/>
            <a:ext cx="4702629" cy="5605265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18E37A1B-EDFF-44F7-968A-7CAAF8C80F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0C085C32-5EF6-1757-3FF4-EB447E7C55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B4D8627A-61BA-0EB9-F239-0B00560614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9880" y="385365"/>
            <a:ext cx="8189655" cy="3466803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PODÁNÍ ŽÁDOSTI O PODPORU VČETNĚ POŽADOVANÝCH PŘÍLOH</a:t>
            </a:r>
            <a:b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</a:br>
            <a:b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KRITÉRIA V RÁMCI</a:t>
            </a:r>
            <a:b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PROJEKTOVÉ ŽÁDOSTI </a:t>
            </a:r>
            <a:b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</a:br>
            <a:endParaRPr lang="cs-CZ" sz="32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978409B-5CD0-BA37-6535-399640F28A5C}"/>
              </a:ext>
            </a:extLst>
          </p:cNvPr>
          <p:cNvSpPr txBox="1"/>
          <p:nvPr/>
        </p:nvSpPr>
        <p:spPr>
          <a:xfrm>
            <a:off x="629880" y="4572529"/>
            <a:ext cx="70505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Lucie Valová</a:t>
            </a:r>
          </a:p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Odbor finančních a dobrovolných nástrojů</a:t>
            </a:r>
          </a:p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Oddělení mezinárodních programů a projektů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9CAD07FE-DBD5-57E4-F74C-46A60722A2DB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B01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8E34E6DC-4A2C-9B64-947C-3C7624930F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82FFF9D3-6A8B-4E99-7C1D-A7FCBBC68178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21. 1. 2025</a:t>
            </a:r>
          </a:p>
        </p:txBody>
      </p:sp>
    </p:spTree>
    <p:extLst>
      <p:ext uri="{BB962C8B-B14F-4D97-AF65-F5344CB8AC3E}">
        <p14:creationId xmlns:p14="http://schemas.microsoft.com/office/powerpoint/2010/main" val="162749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EB45BE-212C-A774-7525-B6E1D9607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DB2BCD-5B6C-D940-3434-490113A50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053" y="171912"/>
            <a:ext cx="9404723" cy="1072164"/>
          </a:xfrm>
        </p:spPr>
        <p:txBody>
          <a:bodyPr>
            <a:noAutofit/>
          </a:bodyPr>
          <a:lstStyle/>
          <a:p>
            <a:pPr algn="ctr"/>
            <a:r>
              <a:rPr lang="cs-CZ" sz="3000" b="1" dirty="0">
                <a:solidFill>
                  <a:schemeClr val="bg2"/>
                </a:solidFill>
                <a:ea typeface="+mn-ea"/>
                <a:cs typeface="+mn-cs"/>
              </a:rPr>
              <a:t>1. KOLO: PŘEDLOŽENÍ FORMULÁŘE ŽÁDOSTI</a:t>
            </a:r>
            <a:br>
              <a:rPr lang="cs-CZ" sz="3000" b="1" dirty="0">
                <a:solidFill>
                  <a:schemeClr val="bg2"/>
                </a:solidFill>
                <a:ea typeface="+mn-ea"/>
                <a:cs typeface="+mn-cs"/>
              </a:rPr>
            </a:br>
            <a:r>
              <a:rPr lang="cs-CZ" sz="3000" b="1" dirty="0">
                <a:solidFill>
                  <a:schemeClr val="bg2"/>
                </a:solidFill>
                <a:ea typeface="+mn-ea"/>
                <a:cs typeface="+mn-cs"/>
              </a:rPr>
              <a:t>O PODPORU do 17. 2. 2025</a:t>
            </a:r>
            <a:endParaRPr lang="cs-CZ" sz="3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16" name="Zástupný text 15">
            <a:extLst>
              <a:ext uri="{FF2B5EF4-FFF2-40B4-BE49-F238E27FC236}">
                <a16:creationId xmlns:a16="http://schemas.microsoft.com/office/drawing/2014/main" id="{B426EDF1-662E-6638-46B8-6C1D284F9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1097" y="1244076"/>
            <a:ext cx="8037871" cy="4589923"/>
          </a:xfrm>
        </p:spPr>
        <p:txBody>
          <a:bodyPr>
            <a:normAutofit lnSpcReduction="10000"/>
          </a:bodyPr>
          <a:lstStyle/>
          <a:p>
            <a:pPr marL="0" indent="0">
              <a:buClr>
                <a:srgbClr val="337B86"/>
              </a:buClr>
              <a:buNone/>
            </a:pPr>
            <a:r>
              <a:rPr lang="cs-CZ" sz="2400" b="1" dirty="0">
                <a:solidFill>
                  <a:schemeClr val="bg1"/>
                </a:solidFill>
              </a:rPr>
              <a:t>FORMULÁŘ ŽÁDOSTI (příloha č. 1 výzvy)</a:t>
            </a:r>
          </a:p>
          <a:p>
            <a:pPr marL="0" indent="0">
              <a:buClr>
                <a:srgbClr val="337B86"/>
              </a:buClr>
              <a:buNone/>
            </a:pPr>
            <a:r>
              <a:rPr lang="cs-CZ" sz="2400" b="1" dirty="0">
                <a:solidFill>
                  <a:srgbClr val="C00000"/>
                </a:solidFill>
              </a:rPr>
              <a:t>NENAPRAVITELNÉ KRITÉRIUM!!</a:t>
            </a:r>
          </a:p>
          <a:p>
            <a:pPr>
              <a:buClr>
                <a:srgbClr val="337B86"/>
              </a:buClr>
            </a:pPr>
            <a:r>
              <a:rPr lang="cs-CZ" b="1" dirty="0">
                <a:solidFill>
                  <a:schemeClr val="bg1"/>
                </a:solidFill>
              </a:rPr>
              <a:t>VYPLNĚNÝ FORMULÁŘ DLE VZORU; EL. PODEPSANÝ</a:t>
            </a:r>
          </a:p>
          <a:p>
            <a:pPr>
              <a:buClr>
                <a:srgbClr val="337B86"/>
              </a:buClr>
            </a:pPr>
            <a:r>
              <a:rPr lang="cs-CZ" b="1">
                <a:solidFill>
                  <a:schemeClr val="bg1"/>
                </a:solidFill>
              </a:rPr>
              <a:t>V TERMÍNU </a:t>
            </a:r>
            <a:endParaRPr lang="cs-CZ" b="1" dirty="0">
              <a:solidFill>
                <a:schemeClr val="bg1"/>
              </a:solidFill>
            </a:endParaRPr>
          </a:p>
          <a:p>
            <a:pPr>
              <a:buClr>
                <a:srgbClr val="337B86"/>
              </a:buClr>
            </a:pPr>
            <a:r>
              <a:rPr lang="cs-CZ" b="1" dirty="0">
                <a:solidFill>
                  <a:schemeClr val="bg1"/>
                </a:solidFill>
              </a:rPr>
              <a:t>DATOVOU SCHRÁNKOU</a:t>
            </a:r>
          </a:p>
          <a:p>
            <a:pPr marL="0" indent="0">
              <a:buClr>
                <a:srgbClr val="337B86"/>
              </a:buClr>
              <a:buNone/>
            </a:pPr>
            <a:r>
              <a:rPr lang="cs-CZ" b="1" dirty="0">
                <a:solidFill>
                  <a:schemeClr val="bg1"/>
                </a:solidFill>
              </a:rPr>
              <a:t>-------------------------------------- </a:t>
            </a:r>
          </a:p>
          <a:p>
            <a:pPr marL="0" indent="0">
              <a:buClr>
                <a:srgbClr val="337B86"/>
              </a:buClr>
              <a:buNone/>
            </a:pPr>
            <a:r>
              <a:rPr lang="cs-CZ" b="1" dirty="0">
                <a:solidFill>
                  <a:schemeClr val="bg1"/>
                </a:solidFill>
              </a:rPr>
              <a:t>Přílohy žádosti: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PLNÁ M</a:t>
            </a:r>
            <a:r>
              <a:rPr lang="cs-CZ" b="1" dirty="0">
                <a:solidFill>
                  <a:schemeClr val="bg1"/>
                </a:solidFill>
              </a:rPr>
              <a:t>O</a:t>
            </a:r>
            <a:r>
              <a:rPr lang="cs-CZ" sz="2000" b="1" dirty="0">
                <a:solidFill>
                  <a:schemeClr val="bg1"/>
                </a:solidFill>
              </a:rPr>
              <a:t>C ČI JINÉ POVĚŘENÍ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ÚDAJE O SKUTEČNÉM MAJITELI</a:t>
            </a:r>
          </a:p>
          <a:p>
            <a:r>
              <a:rPr lang="cs-CZ" b="1" dirty="0">
                <a:solidFill>
                  <a:schemeClr val="bg1"/>
                </a:solidFill>
              </a:rPr>
              <a:t>PŘÍSPĚVKOVÁ OR. ZŘÍZENA KRAJEM ČI OBCÍ: SOUHLASNÉ STANOVISKO ZŘIZOVATELE</a:t>
            </a:r>
            <a:endParaRPr lang="cs-CZ" sz="2000" b="1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None/>
            </a:pPr>
            <a:endParaRPr lang="cs-CZ" sz="2000" b="1" dirty="0">
              <a:solidFill>
                <a:schemeClr val="bg1"/>
              </a:solidFill>
            </a:endParaRPr>
          </a:p>
          <a:p>
            <a:pPr>
              <a:buClr>
                <a:srgbClr val="337B86"/>
              </a:buClr>
            </a:pPr>
            <a:endParaRPr lang="cs-CZ" sz="2000" b="1" dirty="0">
              <a:solidFill>
                <a:schemeClr val="bg1"/>
              </a:solidFill>
            </a:endParaRPr>
          </a:p>
          <a:p>
            <a:pPr>
              <a:buClr>
                <a:srgbClr val="337B86"/>
              </a:buClr>
            </a:pPr>
            <a:endParaRPr lang="cs-CZ" sz="2000" b="1" dirty="0">
              <a:solidFill>
                <a:schemeClr val="bg1"/>
              </a:solidFill>
            </a:endParaRPr>
          </a:p>
          <a:p>
            <a:endParaRPr lang="cs-CZ" dirty="0"/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A815BEC5-4AA1-A24F-1977-0BBB7E89BDEF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B2F38511-AFCC-6D14-D9F1-D229DBC876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24" name="Zástupný symbol pro číslo snímku 23">
            <a:extLst>
              <a:ext uri="{FF2B5EF4-FFF2-40B4-BE49-F238E27FC236}">
                <a16:creationId xmlns:a16="http://schemas.microsoft.com/office/drawing/2014/main" id="{177CFFD0-93AB-1615-E7E5-4EB36206C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3</a:t>
            </a:fld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327EB2D-6EEF-6DAB-E0BB-613F38D57A19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21. 1. 2025</a:t>
            </a:r>
          </a:p>
        </p:txBody>
      </p:sp>
    </p:spTree>
    <p:extLst>
      <p:ext uri="{BB962C8B-B14F-4D97-AF65-F5344CB8AC3E}">
        <p14:creationId xmlns:p14="http://schemas.microsoft.com/office/powerpoint/2010/main" val="2075963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9CFF88-19D6-9A2D-25EE-9FB7F7DE8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D5D67F-BD6C-3E6D-2CFC-31A2206AE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053" y="171912"/>
            <a:ext cx="9404723" cy="1072164"/>
          </a:xfrm>
        </p:spPr>
        <p:txBody>
          <a:bodyPr>
            <a:noAutofit/>
          </a:bodyPr>
          <a:lstStyle/>
          <a:p>
            <a:pPr algn="ctr"/>
            <a:r>
              <a:rPr lang="cs-CZ" sz="3000" b="1" dirty="0">
                <a:solidFill>
                  <a:schemeClr val="bg2"/>
                </a:solidFill>
                <a:ea typeface="+mn-ea"/>
                <a:cs typeface="+mn-cs"/>
              </a:rPr>
              <a:t>1. KOLO: PŘEDLOŽENÍ KONCEPTU PROJEKTOVÉHO NÁVRHU do 17. 2. 2025</a:t>
            </a:r>
            <a:endParaRPr lang="cs-CZ" sz="3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16" name="Zástupný text 15">
            <a:extLst>
              <a:ext uri="{FF2B5EF4-FFF2-40B4-BE49-F238E27FC236}">
                <a16:creationId xmlns:a16="http://schemas.microsoft.com/office/drawing/2014/main" id="{D44F88D6-80D3-6898-D35B-E773BE2A2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1097" y="1445342"/>
            <a:ext cx="8037871" cy="4540481"/>
          </a:xfrm>
        </p:spPr>
        <p:txBody>
          <a:bodyPr>
            <a:normAutofit/>
          </a:bodyPr>
          <a:lstStyle/>
          <a:p>
            <a:pPr marL="0" indent="0">
              <a:buClr>
                <a:srgbClr val="337B86"/>
              </a:buClr>
              <a:buNone/>
            </a:pPr>
            <a:r>
              <a:rPr lang="cs-CZ" sz="2400" b="1" dirty="0">
                <a:solidFill>
                  <a:schemeClr val="bg1"/>
                </a:solidFill>
              </a:rPr>
              <a:t>KONCEPT PROJEKTOVÉHO NÁVRHU  (př. č. 2 výzvy)</a:t>
            </a:r>
          </a:p>
          <a:p>
            <a:pPr marL="0" indent="0">
              <a:buClr>
                <a:srgbClr val="337B86"/>
              </a:buClr>
              <a:buNone/>
            </a:pPr>
            <a:endParaRPr lang="cs-CZ" b="1" dirty="0">
              <a:solidFill>
                <a:srgbClr val="C00000"/>
              </a:solidFill>
            </a:endParaRPr>
          </a:p>
          <a:p>
            <a:pPr marL="0" indent="0">
              <a:buClr>
                <a:srgbClr val="337B86"/>
              </a:buClr>
              <a:buNone/>
            </a:pPr>
            <a:r>
              <a:rPr lang="cs-CZ" sz="2400" b="1" dirty="0">
                <a:solidFill>
                  <a:srgbClr val="C00000"/>
                </a:solidFill>
              </a:rPr>
              <a:t>NENAPRAVITELNÉ KRITÉRIUM!!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VYPLNĚNÝ KONCEPT ZASLANÝ </a:t>
            </a:r>
            <a:r>
              <a:rPr lang="cs-CZ" sz="2000" b="1" dirty="0">
                <a:solidFill>
                  <a:schemeClr val="bg1"/>
                </a:solidFill>
              </a:rPr>
              <a:t>DATOVOU SCHRÁNKOU V PDF A DOC/DOCX</a:t>
            </a:r>
          </a:p>
          <a:p>
            <a:pPr marL="0" indent="0">
              <a:buClr>
                <a:srgbClr val="337B86"/>
              </a:buClr>
              <a:buNone/>
            </a:pPr>
            <a:r>
              <a:rPr lang="cs-CZ" b="1" dirty="0">
                <a:solidFill>
                  <a:schemeClr val="bg1"/>
                </a:solidFill>
              </a:rPr>
              <a:t>-------------------------------------- 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bg1"/>
                </a:solidFill>
              </a:rPr>
              <a:t>Přílohy konceptu</a:t>
            </a:r>
            <a:r>
              <a:rPr lang="cs-CZ" sz="2000" b="1" dirty="0">
                <a:solidFill>
                  <a:schemeClr val="bg1"/>
                </a:solidFill>
              </a:rPr>
              <a:t>:</a:t>
            </a:r>
          </a:p>
          <a:p>
            <a:pPr marL="0" indent="0">
              <a:buNone/>
            </a:pPr>
            <a:endParaRPr lang="cs-CZ" sz="2000" b="1" dirty="0">
              <a:solidFill>
                <a:schemeClr val="bg1"/>
              </a:solidFill>
            </a:endParaRPr>
          </a:p>
          <a:p>
            <a:r>
              <a:rPr lang="cs-CZ" sz="2000" b="1" dirty="0">
                <a:solidFill>
                  <a:schemeClr val="bg1"/>
                </a:solidFill>
              </a:rPr>
              <a:t>RÁMCOVÝ ROZPOČET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POPIS ZAPOJENÍ ŠVÝCARSKÉHO PARTNERA – VZOR V AJ</a:t>
            </a:r>
          </a:p>
          <a:p>
            <a:pPr>
              <a:buClr>
                <a:srgbClr val="337B86"/>
              </a:buClr>
            </a:pPr>
            <a:endParaRPr lang="cs-CZ" sz="2000" b="1" dirty="0">
              <a:solidFill>
                <a:schemeClr val="bg1"/>
              </a:solidFill>
            </a:endParaRPr>
          </a:p>
          <a:p>
            <a:endParaRPr lang="cs-CZ" dirty="0"/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773D7DAD-90A3-252B-C273-6C5B0A1EB703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7B6E36D2-B21E-4782-A81C-6D86903919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1316D2DC-6EF2-1165-16E9-006B5A9A61E3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21. 1. 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F1FCBDC-44FF-0704-8267-957206DA6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0266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9257B5-8D37-30E1-327A-9AC384B63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D7BAA27F-53D1-096E-9039-B71D8B30D29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E83AF33C-1B6A-5B48-07D2-B0329059C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1566BE22-1463-A027-A7F3-0F8CB2636A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281BAF52-5B24-B30F-FF89-BE79FE462E45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CE560A27-6869-10AD-FE89-5BCF3540CA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886B9A8D-71BE-74DF-1B31-16E8AF2A97A1}"/>
              </a:ext>
            </a:extLst>
          </p:cNvPr>
          <p:cNvSpPr txBox="1"/>
          <p:nvPr/>
        </p:nvSpPr>
        <p:spPr>
          <a:xfrm>
            <a:off x="1103311" y="618472"/>
            <a:ext cx="89993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chemeClr val="bg1"/>
                </a:solidFill>
                <a:ea typeface="+mn-ea"/>
                <a:cs typeface="+mn-cs"/>
              </a:rPr>
              <a:t>ŽÁDOST O PODPOR</a:t>
            </a:r>
            <a:r>
              <a:rPr lang="cs-CZ" sz="3200" b="1" dirty="0">
                <a:solidFill>
                  <a:schemeClr val="bg1"/>
                </a:solidFill>
              </a:rPr>
              <a:t>U – PŘÍLOHA Č.1 VÝZVY</a:t>
            </a:r>
            <a:endParaRPr lang="cs-CZ" sz="3200" b="1" dirty="0">
              <a:solidFill>
                <a:schemeClr val="bg1"/>
              </a:solidFill>
              <a:ea typeface="+mn-ea"/>
              <a:cs typeface="+mn-cs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0015F1DB-3CA2-38C5-CD79-A4D7C2B3DA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870" y="1704735"/>
            <a:ext cx="8695714" cy="427267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Rukopis 10">
                <a:extLst>
                  <a:ext uri="{FF2B5EF4-FFF2-40B4-BE49-F238E27FC236}">
                    <a16:creationId xmlns:a16="http://schemas.microsoft.com/office/drawing/2014/main" id="{31BA7DE4-1CA2-40E0-A6DC-007340A622F9}"/>
                  </a:ext>
                </a:extLst>
              </p14:cNvPr>
              <p14:cNvContentPartPr/>
              <p14:nvPr/>
            </p14:nvContentPartPr>
            <p14:xfrm>
              <a:off x="4537045" y="3302791"/>
              <a:ext cx="1234800" cy="295560"/>
            </p14:xfrm>
          </p:contentPart>
        </mc:Choice>
        <mc:Fallback xmlns="">
          <p:pic>
            <p:nvPicPr>
              <p:cNvPr id="11" name="Rukopis 10">
                <a:extLst>
                  <a:ext uri="{FF2B5EF4-FFF2-40B4-BE49-F238E27FC236}">
                    <a16:creationId xmlns:a16="http://schemas.microsoft.com/office/drawing/2014/main" id="{31BA7DE4-1CA2-40E0-A6DC-007340A622F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483045" y="3194791"/>
                <a:ext cx="1342440" cy="51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5" name="Rukopis 14">
                <a:extLst>
                  <a:ext uri="{FF2B5EF4-FFF2-40B4-BE49-F238E27FC236}">
                    <a16:creationId xmlns:a16="http://schemas.microsoft.com/office/drawing/2014/main" id="{02077C99-2559-1FD3-14CE-6503E46336CE}"/>
                  </a:ext>
                </a:extLst>
              </p14:cNvPr>
              <p14:cNvContentPartPr/>
              <p14:nvPr/>
            </p14:nvContentPartPr>
            <p14:xfrm>
              <a:off x="4600707" y="3201798"/>
              <a:ext cx="1165680" cy="720"/>
            </p14:xfrm>
          </p:contentPart>
        </mc:Choice>
        <mc:Fallback xmlns="">
          <p:pic>
            <p:nvPicPr>
              <p:cNvPr id="15" name="Rukopis 14">
                <a:extLst>
                  <a:ext uri="{FF2B5EF4-FFF2-40B4-BE49-F238E27FC236}">
                    <a16:creationId xmlns:a16="http://schemas.microsoft.com/office/drawing/2014/main" id="{02077C99-2559-1FD3-14CE-6503E46336C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546707" y="2985798"/>
                <a:ext cx="127332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7" name="Rukopis 16">
                <a:extLst>
                  <a:ext uri="{FF2B5EF4-FFF2-40B4-BE49-F238E27FC236}">
                    <a16:creationId xmlns:a16="http://schemas.microsoft.com/office/drawing/2014/main" id="{5E7ACCA0-8865-55BC-16D0-2E411251A4DE}"/>
                  </a:ext>
                </a:extLst>
              </p14:cNvPr>
              <p14:cNvContentPartPr/>
              <p14:nvPr/>
            </p14:nvContentPartPr>
            <p14:xfrm>
              <a:off x="4571605" y="3612751"/>
              <a:ext cx="1091520" cy="360"/>
            </p14:xfrm>
          </p:contentPart>
        </mc:Choice>
        <mc:Fallback xmlns="">
          <p:pic>
            <p:nvPicPr>
              <p:cNvPr id="17" name="Rukopis 16">
                <a:extLst>
                  <a:ext uri="{FF2B5EF4-FFF2-40B4-BE49-F238E27FC236}">
                    <a16:creationId xmlns:a16="http://schemas.microsoft.com/office/drawing/2014/main" id="{5E7ACCA0-8865-55BC-16D0-2E411251A4D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517605" y="3504751"/>
                <a:ext cx="1199160" cy="216000"/>
              </a:xfrm>
              <a:prstGeom prst="rect">
                <a:avLst/>
              </a:prstGeom>
            </p:spPr>
          </p:pic>
        </mc:Fallback>
      </mc:AlternateContent>
      <p:sp>
        <p:nvSpPr>
          <p:cNvPr id="20" name="Zástupný symbol pro číslo snímku 19">
            <a:extLst>
              <a:ext uri="{FF2B5EF4-FFF2-40B4-BE49-F238E27FC236}">
                <a16:creationId xmlns:a16="http://schemas.microsoft.com/office/drawing/2014/main" id="{FB7A173A-03C3-9D22-B523-CAF3734E7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5</a:t>
            </a:fld>
            <a:endParaRPr lang="cs-CZ"/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FA41635F-0EAE-D87D-2B80-006AAA36611D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21. 1. 2025</a:t>
            </a:r>
          </a:p>
        </p:txBody>
      </p:sp>
    </p:spTree>
    <p:extLst>
      <p:ext uri="{BB962C8B-B14F-4D97-AF65-F5344CB8AC3E}">
        <p14:creationId xmlns:p14="http://schemas.microsoft.com/office/powerpoint/2010/main" val="2787373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F1445-409C-316A-DCD3-36E48941D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A17C8196-A58D-A10C-92D6-D1B1BA26471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61459B04-409E-6D9F-F1A2-4C1909377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7A8D37FB-12D4-B3D9-009B-CCC604BAE3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5DE34FE6-7871-AF51-93B4-BA0CBCF3A4DB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C31F4F03-A51B-F588-9904-2B6BEC1263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3512900F-6472-15DF-86B6-38E3385AA1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103312" y="1190661"/>
            <a:ext cx="7626791" cy="5046124"/>
          </a:xfr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27EDADFA-928B-0481-0D26-A5851E494889}"/>
              </a:ext>
            </a:extLst>
          </p:cNvPr>
          <p:cNvSpPr txBox="1"/>
          <p:nvPr/>
        </p:nvSpPr>
        <p:spPr>
          <a:xfrm>
            <a:off x="1103312" y="618472"/>
            <a:ext cx="60984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ŽÁDOST O PODPORU</a:t>
            </a:r>
            <a:endParaRPr lang="cs-CZ" sz="3200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60A4915-99B7-F485-7EA2-837D6CD18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6</a:t>
            </a:fld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371424A1-8791-B385-96C9-A3540F31EFCE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21. 1. 2025</a:t>
            </a:r>
          </a:p>
        </p:txBody>
      </p:sp>
    </p:spTree>
    <p:extLst>
      <p:ext uri="{BB962C8B-B14F-4D97-AF65-F5344CB8AC3E}">
        <p14:creationId xmlns:p14="http://schemas.microsoft.com/office/powerpoint/2010/main" val="3125867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D45491-0142-BE39-8319-465694C69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A2192CB6-D90D-6766-B14C-314FDF4DF69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2C4E53B0-E7FA-FBFB-8BA9-EE429D1EA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89D16998-1FDA-7926-B477-4258F9093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BDB1D392-5A4F-AABD-E1A9-65F5107A5BBF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81077A12-B41E-6265-CFE7-B637B14737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7EB11D95-731C-ACB3-5C92-92F55CE65CCD}"/>
              </a:ext>
            </a:extLst>
          </p:cNvPr>
          <p:cNvSpPr txBox="1"/>
          <p:nvPr/>
        </p:nvSpPr>
        <p:spPr>
          <a:xfrm>
            <a:off x="1103312" y="618472"/>
            <a:ext cx="60984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ŽÁDOST O PODPORU</a:t>
            </a:r>
            <a:endParaRPr lang="cs-CZ" sz="320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CD458E9-A1CB-F14E-FA95-81316DFB02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119" y="2138055"/>
            <a:ext cx="8853575" cy="2812154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C720B63-FEF1-0821-01AC-AF519095D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7</a:t>
            </a:fld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F0C508A-8213-80F0-D420-F8CB5DD951C9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21. 1. 2025</a:t>
            </a:r>
          </a:p>
        </p:txBody>
      </p:sp>
    </p:spTree>
    <p:extLst>
      <p:ext uri="{BB962C8B-B14F-4D97-AF65-F5344CB8AC3E}">
        <p14:creationId xmlns:p14="http://schemas.microsoft.com/office/powerpoint/2010/main" val="432553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CB3F68-290D-BD1A-47B2-78C6D2A1A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E03BB92F-3225-D761-D512-77A863DCAFF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ED36FAB8-0D8E-F42F-EBDA-07B8031529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634E3358-67E8-BDA5-83D6-CF74FEC27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B5EE7614-3C8D-DE3E-F6A4-05170174AC8B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00A15527-BD03-0746-ED40-BD8085E9E3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8850C9D9-F205-215A-D02C-41C5A7FA912E}"/>
              </a:ext>
            </a:extLst>
          </p:cNvPr>
          <p:cNvSpPr txBox="1"/>
          <p:nvPr/>
        </p:nvSpPr>
        <p:spPr>
          <a:xfrm>
            <a:off x="1103312" y="618472"/>
            <a:ext cx="60984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ŽÁDOST O PODPORU</a:t>
            </a:r>
            <a:endParaRPr lang="cs-CZ" sz="3200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1D01A6A-C19B-FDC2-9D30-4A22C13F6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8</a:t>
            </a:fld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DDC4BF1-37F8-3FD8-81EC-AA875CCA3EA0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21. 1. 2025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6F332918-9187-2833-AED1-6C918059D3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696" y="1133866"/>
            <a:ext cx="6874191" cy="478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952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C54679-88C5-1999-C90C-7F6438795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A10E1FBC-AA21-6267-9F0B-8C3402FB299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645AC292-C681-FC90-FA85-146169BD2F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30513DBA-316F-B67C-52AE-BADA5E27D4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D6E0618A-DB58-8ADB-6B59-77020327CD2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A2713E44-DC9B-0220-4A80-89920E367E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49127BEE-4DC1-EDA1-E270-222039DC674F}"/>
              </a:ext>
            </a:extLst>
          </p:cNvPr>
          <p:cNvSpPr txBox="1"/>
          <p:nvPr/>
        </p:nvSpPr>
        <p:spPr>
          <a:xfrm>
            <a:off x="1103312" y="618472"/>
            <a:ext cx="60984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ŽÁDOST O PODPORU</a:t>
            </a:r>
            <a:endParaRPr lang="cs-CZ" sz="3200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EA374F8-CACA-80A7-E56B-FF04B753A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9</a:t>
            </a:fld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697569D2-A20D-6F6D-EEED-C26E7ECA348C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21. 1. 2025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390A6C0-C562-FF5C-048A-D20AA931DD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261" y="1382082"/>
            <a:ext cx="7631196" cy="431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5892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Vlastní 3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C00000"/>
      </a:accent1>
      <a:accent2>
        <a:srgbClr val="F8C6C6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Ion">
  <a:themeElements>
    <a:clrScheme name="Vlastní 3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C00000"/>
      </a:accent1>
      <a:accent2>
        <a:srgbClr val="F8C6C6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0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1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2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3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4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5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6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7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8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9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2014</TotalTime>
  <Words>782</Words>
  <Application>Microsoft Office PowerPoint</Application>
  <PresentationFormat>Širokoúhlá obrazovka</PresentationFormat>
  <Paragraphs>119</Paragraphs>
  <Slides>16</Slides>
  <Notes>15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16</vt:i4>
      </vt:variant>
    </vt:vector>
  </HeadingPairs>
  <TitlesOfParts>
    <vt:vector size="23" baseType="lpstr">
      <vt:lpstr>Arial</vt:lpstr>
      <vt:lpstr>Calibri</vt:lpstr>
      <vt:lpstr>Century Gothic</vt:lpstr>
      <vt:lpstr>Wingdings</vt:lpstr>
      <vt:lpstr>Wingdings 3</vt:lpstr>
      <vt:lpstr>Ion</vt:lpstr>
      <vt:lpstr>Ion</vt:lpstr>
      <vt:lpstr>Informační seminář  pro předkladatele velkých projektů do 1. kola výzvy programu Udržitelný turismus a posílení biodiverzity      Ministerstvo životního prostředí 21. ledna 2025</vt:lpstr>
      <vt:lpstr>PODÁNÍ ŽÁDOSTI O PODPORU VČETNĚ POŽADOVANÝCH PŘÍLOH  HODNOTICÍ KRITÉRIA V RÁMCI PROJEKTOVÉ ŽÁDOSTI  </vt:lpstr>
      <vt:lpstr>1. KOLO: PŘEDLOŽENÍ FORMULÁŘE ŽÁDOSTI O PODPORU do 17. 2. 2025</vt:lpstr>
      <vt:lpstr>1. KOLO: PŘEDLOŽENÍ KONCEPTU PROJEKTOVÉHO NÁVRHU do 17. 2. 2025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ŽÁDOST O PODPORU - přílohy</vt:lpstr>
      <vt:lpstr> HODNOTICÍ KRITÉRA    </vt:lpstr>
      <vt:lpstr>HODNOTICÍ KRITÉRIA </vt:lpstr>
      <vt:lpstr> ČEMU PŘI PSANÍ ŽÁDOSTI VĚNOVAT POZORNOST  </vt:lpstr>
      <vt:lpstr>Prezentace aplikace PowerPoint</vt:lpstr>
      <vt:lpstr>Děkuji Vám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Kulatý stůl v rámci přípravy nastavení  Druhého příspěvku Programu švýcarsko-české spolupráce  v oblasti udržitelného turismu</dc:title>
  <dc:creator>Svobodová Anna</dc:creator>
  <cp:lastModifiedBy>Lucie Valová</cp:lastModifiedBy>
  <cp:revision>198</cp:revision>
  <cp:lastPrinted>2024-06-13T07:33:11Z</cp:lastPrinted>
  <dcterms:created xsi:type="dcterms:W3CDTF">2023-02-14T13:13:02Z</dcterms:created>
  <dcterms:modified xsi:type="dcterms:W3CDTF">2025-01-22T08:30:23Z</dcterms:modified>
</cp:coreProperties>
</file>